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1" r:id="rId7"/>
    <p:sldId id="268" r:id="rId8"/>
    <p:sldId id="269" r:id="rId9"/>
    <p:sldId id="271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3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6480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2493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823" y="1106034"/>
            <a:ext cx="3764306" cy="3204134"/>
          </a:xfrm>
        </p:spPr>
        <p:txBody>
          <a:bodyPr anchor="b">
            <a:normAutofit/>
          </a:bodyPr>
          <a:lstStyle/>
          <a:p>
            <a:pPr algn="l"/>
            <a:r>
              <a:rPr lang="fr-CH" sz="4700" b="1" dirty="0"/>
              <a:t>Sound of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593" y="4872922"/>
            <a:ext cx="3760273" cy="12081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CH" sz="1500" b="1"/>
              <a:t>Amandine &amp; Ayman  </a:t>
            </a:r>
          </a:p>
          <a:p>
            <a:pPr algn="l">
              <a:lnSpc>
                <a:spcPct val="90000"/>
              </a:lnSpc>
            </a:pPr>
            <a:r>
              <a:rPr lang="fr-CH" sz="1500" b="1"/>
              <a:t>Encadré par : Professeure HES Madame Rizzotti-Kaddouri </a:t>
            </a:r>
          </a:p>
          <a:p>
            <a:pPr algn="l">
              <a:lnSpc>
                <a:spcPct val="90000"/>
              </a:lnSpc>
            </a:pPr>
            <a:r>
              <a:rPr lang="fr-CH" sz="1500" b="1"/>
              <a:t>Cours IHM 2024‑2025 | HE‑ARC Ingénierie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 5" descr="Une image contenant ustensiles de cuisine&#10;&#10;Le contenu généré par l’IA peut être incorrect.">
            <a:extLst>
              <a:ext uri="{FF2B5EF4-FFF2-40B4-BE49-F238E27FC236}">
                <a16:creationId xmlns:a16="http://schemas.microsoft.com/office/drawing/2014/main" id="{4DD57EF9-9803-47BE-559D-E6819DE2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764" y="625683"/>
            <a:ext cx="2743200" cy="27432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546920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564F35B6-A5FA-889D-E95B-7A42CA0C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553" y="4546674"/>
            <a:ext cx="3531625" cy="7504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CH" sz="4700"/>
              <a:t>Conclusion &amp; auto‑critique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fr-FR" sz="1900" b="1" dirty="0"/>
          </a:p>
          <a:p>
            <a:pPr>
              <a:lnSpc>
                <a:spcPct val="90000"/>
              </a:lnSpc>
            </a:pPr>
            <a:r>
              <a:rPr lang="fr-FR" sz="1900" b="1" dirty="0"/>
              <a:t>Swing &amp; MVC compris, code commenté.</a:t>
            </a:r>
          </a:p>
          <a:p>
            <a:pPr>
              <a:lnSpc>
                <a:spcPct val="90000"/>
              </a:lnSpc>
            </a:pPr>
            <a:r>
              <a:rPr lang="fr-FR" sz="1900" b="1" dirty="0"/>
              <a:t>Améliorations : perf images, tests, UI/UX.</a:t>
            </a:r>
          </a:p>
          <a:p>
            <a:pPr>
              <a:lnSpc>
                <a:spcPct val="90000"/>
              </a:lnSpc>
            </a:pPr>
            <a:r>
              <a:rPr lang="fr-FR" sz="1900" b="1" dirty="0"/>
              <a:t>Persistances scores (JSON).</a:t>
            </a:r>
          </a:p>
          <a:p>
            <a:pPr>
              <a:lnSpc>
                <a:spcPct val="90000"/>
              </a:lnSpc>
            </a:pPr>
            <a:r>
              <a:rPr lang="fr-FR" sz="1900" b="1" dirty="0"/>
              <a:t>Portage éventuel vers </a:t>
            </a:r>
            <a:r>
              <a:rPr lang="fr-FR" sz="1900" b="1" dirty="0" err="1"/>
              <a:t>JavaFX</a:t>
            </a:r>
            <a:r>
              <a:rPr lang="fr-FR" sz="1900" b="1" dirty="0"/>
              <a:t>.</a:t>
            </a:r>
          </a:p>
          <a:p>
            <a:pPr>
              <a:lnSpc>
                <a:spcPct val="90000"/>
              </a:lnSpc>
            </a:pPr>
            <a:r>
              <a:rPr lang="fr-FR" sz="1900" b="1" dirty="0"/>
              <a:t>Tests unitaires supplémentaires.</a:t>
            </a:r>
          </a:p>
          <a:p>
            <a:pPr>
              <a:lnSpc>
                <a:spcPct val="90000"/>
              </a:lnSpc>
            </a:pPr>
            <a:endParaRPr lang="fr-FR" sz="1900" dirty="0"/>
          </a:p>
        </p:txBody>
      </p:sp>
      <p:pic>
        <p:nvPicPr>
          <p:cNvPr id="4" name="Picture 4" descr="84eae790-37f3-4578-8842-68437cabb683.png">
            <a:extLst>
              <a:ext uri="{FF2B5EF4-FFF2-40B4-BE49-F238E27FC236}">
                <a16:creationId xmlns:a16="http://schemas.microsoft.com/office/drawing/2014/main" id="{076D0602-D695-9AF2-6BA6-254343B0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2062552"/>
            <a:ext cx="4094226" cy="2732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fr-CH" sz="4700"/>
              <a:t>Présentation du projet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endParaRPr lang="fr-FR" sz="1900" dirty="0"/>
          </a:p>
          <a:p>
            <a:r>
              <a:rPr lang="fr-FR" sz="1900" b="1" dirty="0"/>
              <a:t>Objectif : démonstration d'un projet IHM Java Swing.</a:t>
            </a:r>
          </a:p>
          <a:p>
            <a:r>
              <a:rPr lang="fr-FR" sz="1900" b="1" dirty="0"/>
              <a:t>Application : « Sound of World », jeu éducatif de reconnaissance</a:t>
            </a:r>
            <a:r>
              <a:rPr lang="fr-FR" sz="1900" dirty="0"/>
              <a:t>.</a:t>
            </a:r>
          </a:p>
          <a:p>
            <a:pPr marL="0" indent="0">
              <a:buNone/>
            </a:pPr>
            <a:endParaRPr lang="fr-FR" sz="1900" dirty="0"/>
          </a:p>
          <a:p>
            <a:endParaRPr lang="fr-FR" sz="1900" dirty="0"/>
          </a:p>
          <a:p>
            <a:pPr marL="0" indent="0">
              <a:buNone/>
            </a:pPr>
            <a:r>
              <a:rPr lang="fr-FR" sz="1900" dirty="0"/>
              <a:t>Séparation des responsabilités : Chaque couche a un rôle distinct</a:t>
            </a:r>
          </a:p>
          <a:p>
            <a:pPr marL="0" indent="0">
              <a:buNone/>
            </a:pPr>
            <a:r>
              <a:rPr lang="fr-FR" sz="1900" dirty="0"/>
              <a:t>Maintenabilité : Modifications isolées dans chaque couche</a:t>
            </a:r>
          </a:p>
          <a:p>
            <a:pPr marL="0" indent="0">
              <a:buNone/>
            </a:pPr>
            <a:r>
              <a:rPr lang="fr-FR" sz="1900" dirty="0"/>
              <a:t>Testabilité : Logique métier testable indépendamment de l'UI</a:t>
            </a:r>
          </a:p>
          <a:p>
            <a:pPr marL="0" indent="0">
              <a:buNone/>
            </a:pPr>
            <a:r>
              <a:rPr lang="fr-FR" sz="1900" dirty="0"/>
              <a:t>Réutilisabilité : Le modèle peut être réutilisé avec d'autres vues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GB" sz="4700"/>
              <a:t>Scénario utilisateur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1900" b="1" dirty="0"/>
              <a:t>Lecture du son ▶, saisie du nom.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900" b="1" dirty="0"/>
              <a:t>Bonne réponse =&gt; image révélée, panneau validé.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900" b="1" dirty="0"/>
              <a:t>Vie perdue sinon; partie jusqu'à 6 bonnes réponses ou 0 vie.</a:t>
            </a:r>
          </a:p>
        </p:txBody>
      </p:sp>
      <p:pic>
        <p:nvPicPr>
          <p:cNvPr id="6" name="Image 5" descr="Une image contenant crochet, conception&#10;&#10;Le contenu généré par l’IA peut être incorrect.">
            <a:extLst>
              <a:ext uri="{FF2B5EF4-FFF2-40B4-BE49-F238E27FC236}">
                <a16:creationId xmlns:a16="http://schemas.microsoft.com/office/drawing/2014/main" id="{F10241EF-D497-A336-1C31-EEE37C4A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56" r="13490"/>
          <a:stretch>
            <a:fillRect/>
          </a:stretch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fr-CH" sz="4700"/>
              <a:t>Architecture générale MVC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r>
              <a:rPr lang="fr-FR" sz="1300" dirty="0"/>
              <a:t>Point d'entrée (package main ) : contient la classe Main avec la méthode main() qui lance l'application.</a:t>
            </a:r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r>
              <a:rPr lang="fr-FR" sz="1300" dirty="0"/>
              <a:t>Modèle (package model ) : contient la classe Instrument qui représente un instrument de musique avec son nom et les chemins vers ses ressources (image et fichier son).</a:t>
            </a:r>
          </a:p>
          <a:p>
            <a:pPr>
              <a:lnSpc>
                <a:spcPct val="90000"/>
              </a:lnSpc>
            </a:pPr>
            <a:r>
              <a:rPr lang="fr-FR" sz="1300" dirty="0"/>
              <a:t>Vue / Interface graphique (package </a:t>
            </a:r>
            <a:r>
              <a:rPr lang="fr-FR" sz="1300" dirty="0" err="1"/>
              <a:t>view</a:t>
            </a:r>
            <a:r>
              <a:rPr lang="fr-FR" sz="1300" dirty="0"/>
              <a:t> ) : contient la classe </a:t>
            </a:r>
            <a:r>
              <a:rPr lang="fr-FR" sz="1300" dirty="0" err="1"/>
              <a:t>MainWindow</a:t>
            </a:r>
            <a:r>
              <a:rPr lang="fr-FR" sz="1300" dirty="0"/>
              <a:t> (fenêtre principale de l'application) et la classe </a:t>
            </a:r>
            <a:r>
              <a:rPr lang="fr-FR" sz="1300" dirty="0" err="1"/>
              <a:t>InstrumentGuessPanel</a:t>
            </a:r>
            <a:r>
              <a:rPr lang="fr-FR" sz="1300" dirty="0"/>
              <a:t> (panneau individuel pour deviner un instrument). </a:t>
            </a:r>
            <a:r>
              <a:rPr lang="fr-FR" sz="1300" dirty="0" err="1"/>
              <a:t>InstrumentListPanel</a:t>
            </a:r>
            <a:r>
              <a:rPr lang="fr-FR" sz="1300" dirty="0"/>
              <a:t> (</a:t>
            </a:r>
            <a:r>
              <a:rPr lang="fr-FR" sz="1300" dirty="0" err="1"/>
              <a:t>Jliste</a:t>
            </a:r>
            <a:r>
              <a:rPr lang="fr-FR" sz="1300" dirty="0"/>
              <a:t> de tous les instruments dans une barre latérale avec scroll dans un panneau titré "Instruments") et </a:t>
            </a:r>
            <a:r>
              <a:rPr lang="fr-FR" sz="1300" dirty="0" err="1"/>
              <a:t>GameMenuBar</a:t>
            </a:r>
            <a:r>
              <a:rPr lang="fr-FR" sz="1300" dirty="0"/>
              <a:t> (affiche le nombre de vies restantes et gère le bouton "Réinitialiser" pour relancer une partie). Ces classes s'occupent de la disposition à l’écran des composants, de la capture des actions de l'utilisateur et de l'affichage des résultats (images, messages).</a:t>
            </a:r>
          </a:p>
          <a:p>
            <a:pPr>
              <a:lnSpc>
                <a:spcPct val="90000"/>
              </a:lnSpc>
            </a:pPr>
            <a:r>
              <a:rPr lang="fr-FR" sz="1300" dirty="0"/>
              <a:t>Contrôleur (package </a:t>
            </a:r>
            <a:r>
              <a:rPr lang="fr-FR" sz="1300" dirty="0" err="1"/>
              <a:t>controller</a:t>
            </a:r>
            <a:r>
              <a:rPr lang="fr-FR" sz="1300" dirty="0"/>
              <a:t> ) : contient la classe </a:t>
            </a:r>
            <a:r>
              <a:rPr lang="fr-FR" sz="1300" dirty="0" err="1"/>
              <a:t>GameController</a:t>
            </a:r>
            <a:r>
              <a:rPr lang="fr-FR" sz="1300" dirty="0"/>
              <a:t> qui gère la logique du jeu (chargement des instruments, sélection aléatoire, lecture des sons, vérification des réponses) et fait le lien entre les données et l'interface graphique.</a:t>
            </a:r>
          </a:p>
          <a:p>
            <a:pPr>
              <a:lnSpc>
                <a:spcPct val="90000"/>
              </a:lnSpc>
            </a:pPr>
            <a:endParaRPr lang="fr-FR" sz="1300" dirty="0"/>
          </a:p>
          <a:p>
            <a:pPr>
              <a:lnSpc>
                <a:spcPct val="90000"/>
              </a:lnSpc>
            </a:pPr>
            <a:r>
              <a:rPr lang="fr-FR" sz="1300" dirty="0"/>
              <a:t>Découplage =&gt; maintenance &amp; tests facilités.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Modèle</a:t>
            </a:r>
            <a:r>
              <a:rPr dirty="0"/>
              <a:t> : Instrument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/>
              <a:t>Instrument.java : nom, </a:t>
            </a:r>
            <a:r>
              <a:rPr sz="1800" b="1" dirty="0" err="1"/>
              <a:t>imagePath</a:t>
            </a:r>
            <a:r>
              <a:rPr sz="1800" b="1" dirty="0"/>
              <a:t>, </a:t>
            </a:r>
            <a:r>
              <a:rPr sz="1800" b="1" dirty="0" err="1"/>
              <a:t>audioPath</a:t>
            </a:r>
            <a:r>
              <a:rPr sz="1800" b="1" dirty="0"/>
              <a:t>.</a:t>
            </a:r>
          </a:p>
          <a:p>
            <a:r>
              <a:rPr sz="1800" b="1" dirty="0" err="1"/>
              <a:t>Chargement</a:t>
            </a:r>
            <a:r>
              <a:rPr sz="1800" b="1" dirty="0"/>
              <a:t> </a:t>
            </a:r>
            <a:r>
              <a:rPr sz="1800" b="1" dirty="0" err="1"/>
              <a:t>dynamique</a:t>
            </a:r>
            <a:r>
              <a:rPr sz="1800" b="1" dirty="0"/>
              <a:t> via </a:t>
            </a:r>
            <a:r>
              <a:rPr sz="1800" b="1" dirty="0" err="1"/>
              <a:t>loadInstruments</a:t>
            </a:r>
            <a:r>
              <a:rPr sz="1800" b="1" dirty="0"/>
              <a:t>().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09472"/>
            <a:ext cx="53035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 dirty="0">
                <a:latin typeface="Consolas"/>
              </a:rPr>
              <a:t>public class Instrument {
    private final String nom;         // Instrument name
    private final String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;   // Path to image (.jpg)
    private final String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;   // Path to sound (.wav)
    public Instrument(String nom, String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, String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) {
        </a:t>
            </a:r>
            <a:r>
              <a:rPr sz="800" dirty="0" err="1">
                <a:latin typeface="Consolas"/>
              </a:rPr>
              <a:t>this.nom</a:t>
            </a:r>
            <a:r>
              <a:rPr sz="800" dirty="0">
                <a:latin typeface="Consolas"/>
              </a:rPr>
              <a:t> = nom;
        </a:t>
            </a:r>
            <a:r>
              <a:rPr sz="800" dirty="0" err="1">
                <a:latin typeface="Consolas"/>
              </a:rPr>
              <a:t>this.imagePath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;
        </a:t>
            </a:r>
            <a:r>
              <a:rPr sz="800" dirty="0" err="1">
                <a:latin typeface="Consolas"/>
              </a:rPr>
              <a:t>this.audioPath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;
    }
    public String </a:t>
            </a:r>
            <a:r>
              <a:rPr sz="800" dirty="0" err="1">
                <a:latin typeface="Consolas"/>
              </a:rPr>
              <a:t>getName</a:t>
            </a:r>
            <a:r>
              <a:rPr sz="800" dirty="0">
                <a:latin typeface="Consolas"/>
              </a:rPr>
              <a:t>() {
        return nom;
    }
    public String </a:t>
            </a:r>
            <a:r>
              <a:rPr sz="800" dirty="0" err="1">
                <a:latin typeface="Consolas"/>
              </a:rPr>
              <a:t>getImagePath</a:t>
            </a:r>
            <a:r>
              <a:rPr sz="800" dirty="0">
                <a:latin typeface="Consolas"/>
              </a:rPr>
              <a:t>() {
        return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;
    }
    public String </a:t>
            </a:r>
            <a:r>
              <a:rPr sz="800" dirty="0" err="1">
                <a:latin typeface="Consolas"/>
              </a:rPr>
              <a:t>getAudioPath</a:t>
            </a:r>
            <a:r>
              <a:rPr sz="800" dirty="0">
                <a:latin typeface="Consolas"/>
              </a:rPr>
              <a:t>() {
...
        </a:t>
            </a:r>
            <a:r>
              <a:rPr sz="800" dirty="0" err="1">
                <a:latin typeface="Consolas"/>
              </a:rPr>
              <a:t>this.allInstruments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loadInstruments</a:t>
            </a:r>
            <a:r>
              <a:rPr sz="800" dirty="0">
                <a:latin typeface="Consolas"/>
              </a:rPr>
              <a:t>();
        </a:t>
            </a:r>
            <a:r>
              <a:rPr sz="800" dirty="0" err="1">
                <a:latin typeface="Consolas"/>
              </a:rPr>
              <a:t>this.currentGameInstruments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ArrayList</a:t>
            </a:r>
            <a:r>
              <a:rPr sz="800" dirty="0">
                <a:latin typeface="Consolas"/>
              </a:rPr>
              <a:t>&lt;&gt;();
        </a:t>
            </a:r>
            <a:r>
              <a:rPr sz="800" dirty="0" err="1">
                <a:latin typeface="Consolas"/>
              </a:rPr>
              <a:t>this.remainingInstruments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ArrayList</a:t>
            </a:r>
            <a:r>
              <a:rPr sz="800" dirty="0">
                <a:latin typeface="Consolas"/>
              </a:rPr>
              <a:t>&lt;&gt;();
</a:t>
            </a:r>
            <a:r>
              <a:rPr sz="600" dirty="0">
                <a:latin typeface="Consolas"/>
              </a:rPr>
              <a:t>
    }
</a:t>
            </a:r>
          </a:p>
        </p:txBody>
      </p:sp>
      <p:pic>
        <p:nvPicPr>
          <p:cNvPr id="6" name="Image 5" descr="Une image contenant musique, tambour, instrument de musique, Membranophone&#10;&#10;Le contenu généré par l’IA peut être incorrect.">
            <a:extLst>
              <a:ext uri="{FF2B5EF4-FFF2-40B4-BE49-F238E27FC236}">
                <a16:creationId xmlns:a16="http://schemas.microsoft.com/office/drawing/2014/main" id="{690172A5-758F-0725-A763-547F8200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53" y="4379977"/>
            <a:ext cx="3412148" cy="247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fr-CH" sz="4700" dirty="0"/>
              <a:t>Vue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514" y="1850728"/>
            <a:ext cx="340723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900" b="1" dirty="0"/>
              <a:t>Gestion des événements via Swing</a:t>
            </a:r>
          </a:p>
          <a:p>
            <a:r>
              <a:rPr lang="fr-FR" sz="1900" dirty="0" err="1"/>
              <a:t>MainWindow</a:t>
            </a:r>
            <a:r>
              <a:rPr lang="fr-FR" sz="1900" dirty="0"/>
              <a:t> = </a:t>
            </a:r>
            <a:r>
              <a:rPr lang="fr-FR" sz="1900" dirty="0" err="1"/>
              <a:t>JFrame</a:t>
            </a:r>
            <a:r>
              <a:rPr lang="fr-FR" sz="1900" dirty="0"/>
              <a:t> + </a:t>
            </a:r>
            <a:r>
              <a:rPr lang="fr-FR" sz="1900" dirty="0" err="1"/>
              <a:t>BorderLayout</a:t>
            </a:r>
            <a:r>
              <a:rPr lang="fr-FR" sz="1900" dirty="0"/>
              <a:t>.</a:t>
            </a:r>
          </a:p>
          <a:p>
            <a:r>
              <a:rPr lang="fr-FR" sz="1900" dirty="0" err="1"/>
              <a:t>GameMenuBar</a:t>
            </a:r>
            <a:r>
              <a:rPr lang="fr-FR" sz="1900" dirty="0"/>
              <a:t> = </a:t>
            </a:r>
            <a:r>
              <a:rPr lang="fr-FR" sz="1900" dirty="0" err="1"/>
              <a:t>JMenuBar</a:t>
            </a:r>
            <a:r>
              <a:rPr lang="fr-FR" sz="1900" dirty="0"/>
              <a:t> en haut</a:t>
            </a:r>
          </a:p>
          <a:p>
            <a:r>
              <a:rPr lang="fr-FR" sz="1900" dirty="0" err="1"/>
              <a:t>InstrumentListPanel</a:t>
            </a:r>
            <a:r>
              <a:rPr lang="fr-FR" sz="1900" dirty="0"/>
              <a:t> = </a:t>
            </a:r>
            <a:r>
              <a:rPr lang="fr-FR" sz="1900" dirty="0" err="1"/>
              <a:t>JList</a:t>
            </a:r>
            <a:r>
              <a:rPr lang="fr-FR" sz="1900" dirty="0"/>
              <a:t> à gauche.</a:t>
            </a:r>
          </a:p>
          <a:p>
            <a:r>
              <a:rPr lang="fr-FR" sz="1900" dirty="0" err="1"/>
              <a:t>centerPanel</a:t>
            </a:r>
            <a:r>
              <a:rPr lang="fr-FR" sz="1900" dirty="0"/>
              <a:t> = </a:t>
            </a:r>
            <a:r>
              <a:rPr lang="fr-FR" sz="1900" dirty="0" err="1"/>
              <a:t>JPanel</a:t>
            </a:r>
            <a:r>
              <a:rPr lang="fr-FR" sz="1900" dirty="0"/>
              <a:t> </a:t>
            </a:r>
            <a:r>
              <a:rPr lang="fr-FR" sz="1900" dirty="0" err="1"/>
              <a:t>GridLayout</a:t>
            </a:r>
            <a:r>
              <a:rPr lang="fr-FR" sz="1900" dirty="0"/>
              <a:t> dynamique.</a:t>
            </a:r>
          </a:p>
          <a:p>
            <a:r>
              <a:rPr lang="fr-FR" sz="1900" dirty="0" err="1"/>
              <a:t>InstrumentGuessPanel</a:t>
            </a:r>
            <a:r>
              <a:rPr lang="fr-FR" sz="1900" dirty="0"/>
              <a:t> = </a:t>
            </a:r>
            <a:r>
              <a:rPr lang="fr-FR" sz="1900" dirty="0" err="1"/>
              <a:t>JPanel</a:t>
            </a:r>
            <a:r>
              <a:rPr lang="fr-FR" sz="1900" dirty="0"/>
              <a:t> composite.</a:t>
            </a:r>
          </a:p>
        </p:txBody>
      </p:sp>
      <p:pic>
        <p:nvPicPr>
          <p:cNvPr id="4" name="Picture 3" descr="95df2d5d-c23f-4390-954f-412c7573800a.png">
            <a:extLst>
              <a:ext uri="{FF2B5EF4-FFF2-40B4-BE49-F238E27FC236}">
                <a16:creationId xmlns:a16="http://schemas.microsoft.com/office/drawing/2014/main" id="{81717BEA-BABC-2932-DCCB-410144B8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61" y="2627889"/>
            <a:ext cx="4592189" cy="3049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Contrôleur : logique de jeu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sz="1800" b="1" dirty="0"/>
          </a:p>
          <a:p>
            <a:r>
              <a:rPr lang="fr-FR" sz="1800" b="1" dirty="0" err="1"/>
              <a:t>allInstruments</a:t>
            </a:r>
            <a:r>
              <a:rPr lang="fr-FR" sz="1800" b="1" dirty="0"/>
              <a:t> (Pool Global) → </a:t>
            </a:r>
            <a:r>
              <a:rPr lang="fr-FR" sz="1800" b="1" dirty="0" err="1"/>
              <a:t>currentGame</a:t>
            </a:r>
            <a:r>
              <a:rPr lang="fr-FR" sz="1800" b="1" dirty="0"/>
              <a:t> (6 sélectionnés) → </a:t>
            </a:r>
            <a:r>
              <a:rPr lang="fr-FR" sz="1800" b="1" dirty="0" err="1"/>
              <a:t>remaining</a:t>
            </a:r>
            <a:br>
              <a:rPr lang="fr-FR" sz="1800" b="1" dirty="0"/>
            </a:br>
            <a:r>
              <a:rPr lang="fr-FR" sz="1800" b="1" dirty="0"/>
              <a:t>(Non devinés)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32074"/>
            <a:ext cx="53035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 err="1"/>
              <a:t>private</a:t>
            </a:r>
            <a:r>
              <a:rPr lang="fr-CH" sz="1400" b="1" dirty="0"/>
              <a:t> final</a:t>
            </a:r>
            <a:r>
              <a:rPr lang="fr-CH" sz="1400" dirty="0"/>
              <a:t> List&lt;Instrument&gt; </a:t>
            </a:r>
            <a:r>
              <a:rPr lang="fr-CH" sz="1400" dirty="0" err="1"/>
              <a:t>allInstruments</a:t>
            </a:r>
            <a:r>
              <a:rPr lang="fr-CH" sz="1400" dirty="0"/>
              <a:t>;</a:t>
            </a:r>
          </a:p>
          <a:p>
            <a:r>
              <a:rPr lang="fr-CH" sz="1400" dirty="0"/>
              <a:t> </a:t>
            </a:r>
            <a:r>
              <a:rPr lang="fr-CH" sz="1400" i="1" dirty="0"/>
              <a:t>// Pool complet</a:t>
            </a:r>
            <a:r>
              <a:rPr lang="fr-CH" sz="1400" dirty="0"/>
              <a:t> </a:t>
            </a:r>
          </a:p>
          <a:p>
            <a:endParaRPr lang="fr-CH" sz="1400" b="1" dirty="0"/>
          </a:p>
          <a:p>
            <a:r>
              <a:rPr lang="fr-CH" sz="1400" b="1" dirty="0" err="1"/>
              <a:t>private</a:t>
            </a:r>
            <a:r>
              <a:rPr lang="fr-CH" sz="1400" dirty="0"/>
              <a:t> List&lt;Instrument&gt; </a:t>
            </a:r>
            <a:r>
              <a:rPr lang="fr-CH" sz="1400" dirty="0" err="1"/>
              <a:t>currentGameInstruments</a:t>
            </a:r>
            <a:r>
              <a:rPr lang="fr-CH" sz="1400" dirty="0"/>
              <a:t>; </a:t>
            </a:r>
          </a:p>
          <a:p>
            <a:r>
              <a:rPr lang="fr-CH" sz="1400" i="1" dirty="0"/>
              <a:t>// Sélection actuelle(6)</a:t>
            </a:r>
            <a:r>
              <a:rPr lang="fr-CH" sz="1400" dirty="0"/>
              <a:t> </a:t>
            </a:r>
          </a:p>
          <a:p>
            <a:endParaRPr lang="fr-CH" sz="1400" b="1" dirty="0"/>
          </a:p>
          <a:p>
            <a:r>
              <a:rPr lang="fr-CH" sz="1400" b="1" dirty="0" err="1"/>
              <a:t>private</a:t>
            </a:r>
            <a:r>
              <a:rPr lang="fr-CH" sz="1400" dirty="0"/>
              <a:t> List&lt;Instrument&gt; </a:t>
            </a:r>
            <a:r>
              <a:rPr lang="fr-CH" sz="1400" dirty="0" err="1"/>
              <a:t>remainingInstruments</a:t>
            </a:r>
            <a:r>
              <a:rPr lang="fr-CH" sz="1400" dirty="0"/>
              <a:t>; </a:t>
            </a:r>
          </a:p>
          <a:p>
            <a:r>
              <a:rPr lang="fr-CH" sz="1400" i="1" dirty="0"/>
              <a:t>// À deviner</a:t>
            </a:r>
          </a:p>
          <a:p>
            <a:endParaRPr lang="fr-CH" sz="1400" i="1" dirty="0"/>
          </a:p>
          <a:p>
            <a:r>
              <a:rPr lang="fr-CH" sz="1400" dirty="0"/>
              <a:t> </a:t>
            </a:r>
            <a:r>
              <a:rPr lang="fr-CH" sz="1400" b="1" dirty="0" err="1"/>
              <a:t>private</a:t>
            </a:r>
            <a:r>
              <a:rPr lang="fr-CH" sz="1400" dirty="0"/>
              <a:t> Clip </a:t>
            </a:r>
            <a:r>
              <a:rPr lang="fr-CH" sz="1400" dirty="0" err="1"/>
              <a:t>currentClip</a:t>
            </a:r>
            <a:r>
              <a:rPr lang="fr-CH" sz="1400" dirty="0"/>
              <a:t> = </a:t>
            </a:r>
            <a:r>
              <a:rPr lang="fr-CH" sz="1400" b="1" dirty="0" err="1"/>
              <a:t>null</a:t>
            </a:r>
            <a:r>
              <a:rPr lang="fr-CH" sz="1400" dirty="0"/>
              <a:t>; </a:t>
            </a:r>
          </a:p>
          <a:p>
            <a:r>
              <a:rPr lang="fr-CH" sz="1400" i="1" dirty="0"/>
              <a:t>// Audio exclusif</a:t>
            </a:r>
            <a:endParaRPr sz="1400" dirty="0">
              <a:latin typeface="Consolas"/>
            </a:endParaRPr>
          </a:p>
        </p:txBody>
      </p:sp>
      <p:pic>
        <p:nvPicPr>
          <p:cNvPr id="5" name="Picture 4" descr="f5ececce-4190-4ad6-a324-8a801fbfe6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536" y="3613384"/>
            <a:ext cx="4855464" cy="3244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InstrumentGuessPanel</a:t>
            </a:r>
            <a:r>
              <a:rPr dirty="0"/>
              <a:t> – Vue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/>
              <a:t>Combine </a:t>
            </a:r>
            <a:r>
              <a:rPr sz="1800" b="1" dirty="0" err="1"/>
              <a:t>JLabel</a:t>
            </a:r>
            <a:r>
              <a:rPr sz="1800" b="1" dirty="0"/>
              <a:t> (image), </a:t>
            </a:r>
            <a:r>
              <a:rPr sz="1800" b="1" dirty="0" err="1"/>
              <a:t>JButton</a:t>
            </a:r>
            <a:r>
              <a:rPr sz="1800" b="1" dirty="0"/>
              <a:t> (Play), </a:t>
            </a:r>
            <a:r>
              <a:rPr sz="1800" b="1" dirty="0" err="1"/>
              <a:t>JTextField</a:t>
            </a:r>
            <a:r>
              <a:rPr sz="1800" b="1" dirty="0"/>
              <a:t> (input).</a:t>
            </a:r>
          </a:p>
          <a:p>
            <a:r>
              <a:rPr sz="1800" b="1" dirty="0" err="1"/>
              <a:t>Gère</a:t>
            </a:r>
            <a:r>
              <a:rPr sz="1800" b="1" dirty="0"/>
              <a:t> couleur fond rouge </a:t>
            </a:r>
            <a:r>
              <a:rPr sz="1800" b="1" dirty="0" err="1"/>
              <a:t>en</a:t>
            </a:r>
            <a:r>
              <a:rPr sz="1800" b="1" dirty="0"/>
              <a:t> </a:t>
            </a:r>
            <a:r>
              <a:rPr sz="1800" b="1" dirty="0" err="1"/>
              <a:t>cas</a:t>
            </a:r>
            <a:r>
              <a:rPr sz="1800" b="1" dirty="0"/>
              <a:t> </a:t>
            </a:r>
            <a:r>
              <a:rPr sz="1800" b="1" dirty="0" err="1"/>
              <a:t>d'erreur</a:t>
            </a:r>
            <a:r>
              <a:rPr sz="1800" b="1" dirty="0"/>
              <a:t>.</a:t>
            </a:r>
          </a:p>
          <a:p>
            <a:r>
              <a:rPr sz="1800" b="1" dirty="0" err="1"/>
              <a:t>Redimensionne</a:t>
            </a:r>
            <a:r>
              <a:rPr sz="1800" b="1" dirty="0"/>
              <a:t> image à la </a:t>
            </a:r>
            <a:r>
              <a:rPr sz="1800" b="1" dirty="0" err="1"/>
              <a:t>volée</a:t>
            </a:r>
            <a:r>
              <a:rPr sz="1800" b="1" dirty="0"/>
              <a:t>.</a:t>
            </a:r>
          </a:p>
        </p:txBody>
      </p:sp>
      <p:pic>
        <p:nvPicPr>
          <p:cNvPr id="4" name="Picture 3" descr="95df2d5d-c23f-4390-954f-412c757380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822290"/>
            <a:ext cx="4572000" cy="3035710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CB98349-C4B2-641F-3CA8-51A48D763F74}"/>
              </a:ext>
            </a:extLst>
          </p:cNvPr>
          <p:cNvSpPr txBox="1"/>
          <p:nvPr/>
        </p:nvSpPr>
        <p:spPr>
          <a:xfrm>
            <a:off x="457200" y="2731787"/>
            <a:ext cx="53035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/>
              <a:t>// Composition de composants avec états</a:t>
            </a:r>
          </a:p>
          <a:p>
            <a:r>
              <a:rPr lang="fr-CH" sz="1400" dirty="0" err="1"/>
              <a:t>private</a:t>
            </a:r>
            <a:r>
              <a:rPr lang="fr-CH" sz="1400" dirty="0"/>
              <a:t> final </a:t>
            </a:r>
            <a:r>
              <a:rPr lang="fr-CH" sz="1400" dirty="0" err="1"/>
              <a:t>JButton</a:t>
            </a:r>
            <a:r>
              <a:rPr lang="fr-CH" sz="1400" dirty="0"/>
              <a:t> </a:t>
            </a:r>
            <a:r>
              <a:rPr lang="fr-CH" sz="1400" dirty="0" err="1"/>
              <a:t>playButton</a:t>
            </a:r>
            <a:r>
              <a:rPr lang="fr-CH" sz="1400" dirty="0"/>
              <a:t>;</a:t>
            </a:r>
          </a:p>
          <a:p>
            <a:r>
              <a:rPr lang="fr-CH" sz="1400" dirty="0" err="1"/>
              <a:t>private</a:t>
            </a:r>
            <a:r>
              <a:rPr lang="fr-CH" sz="1400" dirty="0"/>
              <a:t> final </a:t>
            </a:r>
            <a:r>
              <a:rPr lang="fr-CH" sz="1400" dirty="0" err="1"/>
              <a:t>JTextField</a:t>
            </a:r>
            <a:r>
              <a:rPr lang="fr-CH" sz="1400" dirty="0"/>
              <a:t> </a:t>
            </a:r>
            <a:r>
              <a:rPr lang="fr-CH" sz="1400" dirty="0" err="1"/>
              <a:t>guessField</a:t>
            </a:r>
            <a:r>
              <a:rPr lang="fr-CH" sz="1400" dirty="0"/>
              <a:t>;</a:t>
            </a:r>
          </a:p>
          <a:p>
            <a:r>
              <a:rPr lang="fr-CH" sz="1400" dirty="0" err="1"/>
              <a:t>private</a:t>
            </a:r>
            <a:r>
              <a:rPr lang="fr-CH" sz="1400" dirty="0"/>
              <a:t> final </a:t>
            </a:r>
            <a:r>
              <a:rPr lang="fr-CH" sz="1400" dirty="0" err="1"/>
              <a:t>JLabel</a:t>
            </a:r>
            <a:r>
              <a:rPr lang="fr-CH" sz="1400" dirty="0"/>
              <a:t> </a:t>
            </a:r>
            <a:r>
              <a:rPr lang="fr-CH" sz="1400" dirty="0" err="1"/>
              <a:t>imageLabel</a:t>
            </a:r>
            <a:r>
              <a:rPr lang="fr-CH" sz="1400" dirty="0"/>
              <a:t>;</a:t>
            </a:r>
          </a:p>
          <a:p>
            <a:r>
              <a:rPr lang="fr-CH" sz="1400" dirty="0" err="1"/>
              <a:t>private</a:t>
            </a:r>
            <a:r>
              <a:rPr lang="fr-CH" sz="1400" dirty="0"/>
              <a:t> </a:t>
            </a:r>
            <a:r>
              <a:rPr lang="fr-CH" sz="1400" dirty="0" err="1"/>
              <a:t>boolean</a:t>
            </a:r>
            <a:r>
              <a:rPr lang="fr-CH" sz="1400" dirty="0"/>
              <a:t> </a:t>
            </a:r>
            <a:r>
              <a:rPr lang="fr-CH" sz="1400" dirty="0" err="1"/>
              <a:t>alreadyAnswered</a:t>
            </a:r>
            <a:r>
              <a:rPr lang="fr-CH" sz="1400" dirty="0"/>
              <a:t> = false; // État interne</a:t>
            </a:r>
          </a:p>
          <a:p>
            <a:endParaRPr lang="fr-CH" sz="1400" dirty="0"/>
          </a:p>
          <a:p>
            <a:r>
              <a:rPr lang="fr-CH" sz="1400" dirty="0"/>
              <a:t>// Pattern Observer via </a:t>
            </a:r>
            <a:r>
              <a:rPr lang="fr-CH" sz="1400" dirty="0" err="1"/>
              <a:t>ActionListener</a:t>
            </a:r>
            <a:endParaRPr lang="fr-CH" sz="1400" dirty="0"/>
          </a:p>
          <a:p>
            <a:r>
              <a:rPr lang="fr-CH" sz="1400" dirty="0" err="1"/>
              <a:t>guessField.addActionListener</a:t>
            </a:r>
            <a:r>
              <a:rPr lang="fr-CH" sz="1400" dirty="0"/>
              <a:t>(e -&gt; </a:t>
            </a:r>
            <a:r>
              <a:rPr lang="fr-CH" sz="1400" dirty="0" err="1"/>
              <a:t>checkAnswer</a:t>
            </a:r>
            <a:r>
              <a:rPr lang="fr-CH" sz="1400" dirty="0"/>
              <a:t>());</a:t>
            </a:r>
            <a:endParaRPr sz="1400" dirty="0">
              <a:latin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fr-CH" sz="4700"/>
              <a:t>Difficultés &amp; solutions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fr-FR" sz="1200"/>
          </a:p>
          <a:p>
            <a:pPr>
              <a:lnSpc>
                <a:spcPct val="90000"/>
              </a:lnSpc>
            </a:pPr>
            <a:r>
              <a:rPr lang="fr-FR" sz="1200" b="1"/>
              <a:t>Lecture audio impossible (UnsupportedAudioFileException)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	Cause : Les fichiers .wav étaient encodés en 24-bit PCM, un format non supporté par javax.sound.sampled.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	Solution : Tous les sons ont été convertis en 16-bit PCM via ffmpeg pour assurer compatibilité Java.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________________________________________</a:t>
            </a:r>
          </a:p>
          <a:p>
            <a:pPr>
              <a:lnSpc>
                <a:spcPct val="90000"/>
              </a:lnSpc>
            </a:pPr>
            <a:endParaRPr lang="fr-FR" sz="1200" b="1"/>
          </a:p>
          <a:p>
            <a:pPr>
              <a:lnSpc>
                <a:spcPct val="90000"/>
              </a:lnSpc>
            </a:pPr>
            <a:r>
              <a:rPr lang="fr-FR" sz="1200" b="1"/>
              <a:t>Images non affichées (null URL, File not found)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	Cause : Mauvaise gestion du chemin d’accès (getResource(...) inadapté au lancement local).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	Solution : Copie du dossier images/sons a la sources.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________________________________________</a:t>
            </a:r>
          </a:p>
          <a:p>
            <a:pPr>
              <a:lnSpc>
                <a:spcPct val="90000"/>
              </a:lnSpc>
            </a:pPr>
            <a:endParaRPr lang="fr-FR" sz="1200"/>
          </a:p>
          <a:p>
            <a:pPr>
              <a:lnSpc>
                <a:spcPct val="90000"/>
              </a:lnSpc>
            </a:pPr>
            <a:r>
              <a:rPr lang="fr-FR" sz="1200" b="1"/>
              <a:t>Plusieurs sons joués en parallèle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	Cause : Aucun contrôle du Clip en cours → chevauchement des sons.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	Solution : Vérification via currentClip.isRunning() avant d’autoriser la lecture d’un nouveau son.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________________________________________________________________________________</a:t>
            </a:r>
          </a:p>
          <a:p>
            <a:pPr>
              <a:lnSpc>
                <a:spcPct val="90000"/>
              </a:lnSpc>
            </a:pPr>
            <a:endParaRPr lang="fr-FR" sz="1200"/>
          </a:p>
          <a:p>
            <a:pPr>
              <a:lnSpc>
                <a:spcPct val="90000"/>
              </a:lnSpc>
            </a:pPr>
            <a:r>
              <a:rPr lang="fr-FR" sz="1200" b="1"/>
              <a:t>Réponse correcte, mais image absente (bug d’état)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	Cause : Les modifications UI n’étaient pas dans le thread Swing (EDT), entraînant des comportements erratiques.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200"/>
              <a:t>	Solution : Ajout de SwingUtilities.invokeLater(...) pour encapsuler toute mise à jour graphique.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885</Words>
  <Application>Microsoft Office PowerPoint</Application>
  <PresentationFormat>Affichage à l'écran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Sound of World</vt:lpstr>
      <vt:lpstr>Présentation du projet</vt:lpstr>
      <vt:lpstr>Scénario utilisateur</vt:lpstr>
      <vt:lpstr>Architecture générale MVC</vt:lpstr>
      <vt:lpstr>Modèle : Instrument</vt:lpstr>
      <vt:lpstr>Vue</vt:lpstr>
      <vt:lpstr>Contrôleur : logique de jeu</vt:lpstr>
      <vt:lpstr>InstrumentGuessPanel – Vue composite</vt:lpstr>
      <vt:lpstr>Difficultés &amp; solutions</vt:lpstr>
      <vt:lpstr>Conclusion &amp; auto‑critique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Amandine</dc:creator>
  <cp:keywords/>
  <dc:description>generated using python-pptx</dc:description>
  <cp:lastModifiedBy>Vorpe Amandine</cp:lastModifiedBy>
  <cp:revision>21</cp:revision>
  <dcterms:created xsi:type="dcterms:W3CDTF">2013-01-27T09:14:16Z</dcterms:created>
  <dcterms:modified xsi:type="dcterms:W3CDTF">2025-06-17T16:29:23Z</dcterms:modified>
  <cp:category/>
</cp:coreProperties>
</file>