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3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1794" y="2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B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47851"/>
            <a:ext cx="7772400" cy="1752599"/>
          </a:xfrm>
        </p:spPr>
        <p:txBody>
          <a:bodyPr>
            <a:normAutofit/>
          </a:bodyPr>
          <a:lstStyle/>
          <a:p>
            <a:r>
              <a:rPr sz="7200" dirty="0"/>
              <a:t>Sound of World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CH" sz="1600" b="1" dirty="0"/>
              <a:t>Amandine &amp; Ayman  </a:t>
            </a:r>
          </a:p>
          <a:p>
            <a:r>
              <a:rPr lang="fr-CH" sz="1600" b="1" dirty="0"/>
              <a:t>Encadré par : Professeure HES Madame </a:t>
            </a:r>
            <a:r>
              <a:rPr lang="fr-CH" sz="1600" b="1" dirty="0" err="1"/>
              <a:t>Rizzotti-Kaddouri</a:t>
            </a:r>
            <a:r>
              <a:rPr lang="fr-CH" sz="1600" b="1" dirty="0"/>
              <a:t> </a:t>
            </a:r>
          </a:p>
          <a:p>
            <a:r>
              <a:rPr sz="1600" b="1" dirty="0"/>
              <a:t>Cours IHM 2024‑2025 | HE‑ARC </a:t>
            </a:r>
            <a:r>
              <a:rPr sz="1600" b="1" dirty="0" err="1"/>
              <a:t>Ingénierie</a:t>
            </a:r>
            <a:r>
              <a:rPr sz="1600" b="1" dirty="0"/>
              <a:t> </a:t>
            </a:r>
          </a:p>
        </p:txBody>
      </p:sp>
      <p:pic>
        <p:nvPicPr>
          <p:cNvPr id="5" name="Image 4" descr="Une image contenant texte, Police, logo, Graphique&#10;&#10;Le contenu généré par l’IA peut être incorrect.">
            <a:extLst>
              <a:ext uri="{FF2B5EF4-FFF2-40B4-BE49-F238E27FC236}">
                <a16:creationId xmlns:a16="http://schemas.microsoft.com/office/drawing/2014/main" id="{564F35B6-A5FA-889D-E95B-7A42CA0CDB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" y="-1"/>
            <a:ext cx="9116568" cy="14700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EB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Architecture générale MVC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dirty="0"/>
          </a:p>
          <a:p>
            <a:r>
              <a:rPr lang="fr-FR" sz="1400" dirty="0"/>
              <a:t>Point d'entrée (package main ) : contient la classe Main avec la méthode main() qui lance l'application.</a:t>
            </a:r>
          </a:p>
          <a:p>
            <a:endParaRPr lang="fr-FR" sz="1400" dirty="0"/>
          </a:p>
          <a:p>
            <a:endParaRPr lang="fr-FR" sz="1400" dirty="0"/>
          </a:p>
          <a:p>
            <a:r>
              <a:rPr lang="fr-FR" sz="1400" dirty="0"/>
              <a:t>Modèle (package model ) : contient la classe Instrument qui représente un instrument de musique avec son nom et les chemins vers ses ressources (image et fichier son).</a:t>
            </a:r>
          </a:p>
          <a:p>
            <a:r>
              <a:rPr lang="fr-FR" sz="1400" dirty="0"/>
              <a:t>Vue / Interface graphique (package </a:t>
            </a:r>
            <a:r>
              <a:rPr lang="fr-FR" sz="1400" dirty="0" err="1"/>
              <a:t>view</a:t>
            </a:r>
            <a:r>
              <a:rPr lang="fr-FR" sz="1400" dirty="0"/>
              <a:t> ) : contient la classe </a:t>
            </a:r>
            <a:r>
              <a:rPr lang="fr-FR" sz="1400" dirty="0" err="1"/>
              <a:t>MainWindow</a:t>
            </a:r>
            <a:r>
              <a:rPr lang="fr-FR" sz="1400" dirty="0"/>
              <a:t> (fenêtre principale de l'application) et la classe </a:t>
            </a:r>
            <a:r>
              <a:rPr lang="fr-FR" sz="1400" dirty="0" err="1"/>
              <a:t>InstrumentGuessPanel</a:t>
            </a:r>
            <a:r>
              <a:rPr lang="fr-FR" sz="1400" dirty="0"/>
              <a:t> (panneau individuel pour deviner un instrument). </a:t>
            </a:r>
            <a:r>
              <a:rPr lang="fr-FR" sz="1400" dirty="0" err="1"/>
              <a:t>InstrumentListPanel</a:t>
            </a:r>
            <a:r>
              <a:rPr lang="fr-FR" sz="1400" dirty="0"/>
              <a:t> (</a:t>
            </a:r>
            <a:r>
              <a:rPr lang="fr-FR" sz="1400" dirty="0" err="1"/>
              <a:t>Jliste</a:t>
            </a:r>
            <a:r>
              <a:rPr lang="fr-FR" sz="1400" dirty="0"/>
              <a:t> de tout les instruments dans une barre latérale avec scroll dans un panneau titré "Instruments") et </a:t>
            </a:r>
            <a:r>
              <a:rPr lang="fr-FR" sz="1400" dirty="0" err="1"/>
              <a:t>GameMenuBar</a:t>
            </a:r>
            <a:r>
              <a:rPr lang="fr-FR" sz="1400" dirty="0"/>
              <a:t> (affiche le nombre de vies restantes et gère le bouton "Réinitialiser" pour relancer une partie). Ces classes s'occupent de la disposition à l’écran des composants, de la capture des actions de l'utilisateur et de l'affichage des résultats (images, messages).</a:t>
            </a:r>
          </a:p>
          <a:p>
            <a:r>
              <a:rPr lang="fr-FR" sz="1400" dirty="0"/>
              <a:t>Contrôleur (package </a:t>
            </a:r>
            <a:r>
              <a:rPr lang="fr-FR" sz="1400" dirty="0" err="1"/>
              <a:t>controller</a:t>
            </a:r>
            <a:r>
              <a:rPr lang="fr-FR" sz="1400" dirty="0"/>
              <a:t> ) : contient la classe </a:t>
            </a:r>
            <a:r>
              <a:rPr lang="fr-FR" sz="1400" dirty="0" err="1"/>
              <a:t>GameController</a:t>
            </a:r>
            <a:r>
              <a:rPr lang="fr-FR" sz="1400" dirty="0"/>
              <a:t> qui gère la logique du jeu (chargement des instruments, sélection aléatoire, lecture des sons, vérification des réponses) et fait le lien entre les données et l'interface graphique.</a:t>
            </a:r>
          </a:p>
          <a:p>
            <a:endParaRPr lang="fr-FR" sz="1400" dirty="0"/>
          </a:p>
          <a:p>
            <a:r>
              <a:rPr sz="1400" dirty="0" err="1"/>
              <a:t>Découplage</a:t>
            </a:r>
            <a:r>
              <a:rPr sz="1400" dirty="0"/>
              <a:t> =&gt; maintenance &amp; tests </a:t>
            </a:r>
            <a:r>
              <a:rPr sz="1400" dirty="0" err="1"/>
              <a:t>facilités</a:t>
            </a:r>
            <a:r>
              <a:rPr sz="1400" dirty="0"/>
              <a:t>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Modèle : Instrument &amp; chargement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1800" b="1" dirty="0"/>
              <a:t>Instrument.java : nom, </a:t>
            </a:r>
            <a:r>
              <a:rPr sz="1800" b="1" dirty="0" err="1"/>
              <a:t>imagePath</a:t>
            </a:r>
            <a:r>
              <a:rPr sz="1800" b="1" dirty="0"/>
              <a:t>, </a:t>
            </a:r>
            <a:r>
              <a:rPr sz="1800" b="1" dirty="0" err="1"/>
              <a:t>audioPath</a:t>
            </a:r>
            <a:r>
              <a:rPr sz="1800" b="1" dirty="0"/>
              <a:t>.</a:t>
            </a:r>
          </a:p>
          <a:p>
            <a:r>
              <a:rPr sz="1800" b="1" dirty="0" err="1"/>
              <a:t>Chargement</a:t>
            </a:r>
            <a:r>
              <a:rPr sz="1800" b="1" dirty="0"/>
              <a:t> </a:t>
            </a:r>
            <a:r>
              <a:rPr sz="1800" b="1" dirty="0" err="1"/>
              <a:t>dynamique</a:t>
            </a:r>
            <a:r>
              <a:rPr sz="1800" b="1" dirty="0"/>
              <a:t> via </a:t>
            </a:r>
            <a:r>
              <a:rPr sz="1800" b="1" dirty="0" err="1"/>
              <a:t>loadInstruments</a:t>
            </a:r>
            <a:r>
              <a:rPr sz="1800" b="1" dirty="0"/>
              <a:t>().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609472"/>
            <a:ext cx="5303520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800" dirty="0">
                <a:latin typeface="Consolas"/>
              </a:rPr>
              <a:t>public class Instrument {
    private final String nom;         // Instrument name
    private final String </a:t>
            </a:r>
            <a:r>
              <a:rPr sz="800" dirty="0" err="1">
                <a:latin typeface="Consolas"/>
              </a:rPr>
              <a:t>imagePath</a:t>
            </a:r>
            <a:r>
              <a:rPr sz="800" dirty="0">
                <a:latin typeface="Consolas"/>
              </a:rPr>
              <a:t>;   // Path to image (.jpg)
    private final String </a:t>
            </a:r>
            <a:r>
              <a:rPr sz="800" dirty="0" err="1">
                <a:latin typeface="Consolas"/>
              </a:rPr>
              <a:t>audioPath</a:t>
            </a:r>
            <a:r>
              <a:rPr sz="800" dirty="0">
                <a:latin typeface="Consolas"/>
              </a:rPr>
              <a:t>;   // Path to sound (.wav)
    public Instrument(String nom, String </a:t>
            </a:r>
            <a:r>
              <a:rPr sz="800" dirty="0" err="1">
                <a:latin typeface="Consolas"/>
              </a:rPr>
              <a:t>imagePath</a:t>
            </a:r>
            <a:r>
              <a:rPr sz="800" dirty="0">
                <a:latin typeface="Consolas"/>
              </a:rPr>
              <a:t>, String </a:t>
            </a:r>
            <a:r>
              <a:rPr sz="800" dirty="0" err="1">
                <a:latin typeface="Consolas"/>
              </a:rPr>
              <a:t>audioPath</a:t>
            </a:r>
            <a:r>
              <a:rPr sz="800" dirty="0">
                <a:latin typeface="Consolas"/>
              </a:rPr>
              <a:t>) {
        </a:t>
            </a:r>
            <a:r>
              <a:rPr sz="800" dirty="0" err="1">
                <a:latin typeface="Consolas"/>
              </a:rPr>
              <a:t>this.nom</a:t>
            </a:r>
            <a:r>
              <a:rPr sz="800" dirty="0">
                <a:latin typeface="Consolas"/>
              </a:rPr>
              <a:t> = nom;
        </a:t>
            </a:r>
            <a:r>
              <a:rPr sz="800" dirty="0" err="1">
                <a:latin typeface="Consolas"/>
              </a:rPr>
              <a:t>this.imagePath</a:t>
            </a:r>
            <a:r>
              <a:rPr sz="800" dirty="0">
                <a:latin typeface="Consolas"/>
              </a:rPr>
              <a:t> = </a:t>
            </a:r>
            <a:r>
              <a:rPr sz="800" dirty="0" err="1">
                <a:latin typeface="Consolas"/>
              </a:rPr>
              <a:t>imagePath</a:t>
            </a:r>
            <a:r>
              <a:rPr sz="800" dirty="0">
                <a:latin typeface="Consolas"/>
              </a:rPr>
              <a:t>;
        </a:t>
            </a:r>
            <a:r>
              <a:rPr sz="800" dirty="0" err="1">
                <a:latin typeface="Consolas"/>
              </a:rPr>
              <a:t>this.audioPath</a:t>
            </a:r>
            <a:r>
              <a:rPr sz="800" dirty="0">
                <a:latin typeface="Consolas"/>
              </a:rPr>
              <a:t> = </a:t>
            </a:r>
            <a:r>
              <a:rPr sz="800" dirty="0" err="1">
                <a:latin typeface="Consolas"/>
              </a:rPr>
              <a:t>audioPath</a:t>
            </a:r>
            <a:r>
              <a:rPr sz="800" dirty="0">
                <a:latin typeface="Consolas"/>
              </a:rPr>
              <a:t>;
    }
    public String </a:t>
            </a:r>
            <a:r>
              <a:rPr sz="800" dirty="0" err="1">
                <a:latin typeface="Consolas"/>
              </a:rPr>
              <a:t>getName</a:t>
            </a:r>
            <a:r>
              <a:rPr sz="800" dirty="0">
                <a:latin typeface="Consolas"/>
              </a:rPr>
              <a:t>() {
        return nom;
    }
    public String </a:t>
            </a:r>
            <a:r>
              <a:rPr sz="800" dirty="0" err="1">
                <a:latin typeface="Consolas"/>
              </a:rPr>
              <a:t>getImagePath</a:t>
            </a:r>
            <a:r>
              <a:rPr sz="800" dirty="0">
                <a:latin typeface="Consolas"/>
              </a:rPr>
              <a:t>() {
        return </a:t>
            </a:r>
            <a:r>
              <a:rPr sz="800" dirty="0" err="1">
                <a:latin typeface="Consolas"/>
              </a:rPr>
              <a:t>imagePath</a:t>
            </a:r>
            <a:r>
              <a:rPr sz="800" dirty="0">
                <a:latin typeface="Consolas"/>
              </a:rPr>
              <a:t>;
    }
    public String </a:t>
            </a:r>
            <a:r>
              <a:rPr sz="800" dirty="0" err="1">
                <a:latin typeface="Consolas"/>
              </a:rPr>
              <a:t>getAudioPath</a:t>
            </a:r>
            <a:r>
              <a:rPr sz="800" dirty="0">
                <a:latin typeface="Consolas"/>
              </a:rPr>
              <a:t>() {
...
        </a:t>
            </a:r>
            <a:r>
              <a:rPr sz="800" dirty="0" err="1">
                <a:latin typeface="Consolas"/>
              </a:rPr>
              <a:t>this.allInstruments</a:t>
            </a:r>
            <a:r>
              <a:rPr sz="800" dirty="0">
                <a:latin typeface="Consolas"/>
              </a:rPr>
              <a:t> = </a:t>
            </a:r>
            <a:r>
              <a:rPr sz="800" dirty="0" err="1">
                <a:latin typeface="Consolas"/>
              </a:rPr>
              <a:t>loadInstruments</a:t>
            </a:r>
            <a:r>
              <a:rPr sz="800" dirty="0">
                <a:latin typeface="Consolas"/>
              </a:rPr>
              <a:t>();
        </a:t>
            </a:r>
            <a:r>
              <a:rPr sz="800" dirty="0" err="1">
                <a:latin typeface="Consolas"/>
              </a:rPr>
              <a:t>this.currentGameInstruments</a:t>
            </a:r>
            <a:r>
              <a:rPr sz="800" dirty="0">
                <a:latin typeface="Consolas"/>
              </a:rPr>
              <a:t> = new </a:t>
            </a:r>
            <a:r>
              <a:rPr sz="800" dirty="0" err="1">
                <a:latin typeface="Consolas"/>
              </a:rPr>
              <a:t>ArrayList</a:t>
            </a:r>
            <a:r>
              <a:rPr sz="800" dirty="0">
                <a:latin typeface="Consolas"/>
              </a:rPr>
              <a:t>&lt;&gt;();
        </a:t>
            </a:r>
            <a:r>
              <a:rPr sz="800" dirty="0" err="1">
                <a:latin typeface="Consolas"/>
              </a:rPr>
              <a:t>this.remainingInstruments</a:t>
            </a:r>
            <a:r>
              <a:rPr sz="800" dirty="0">
                <a:latin typeface="Consolas"/>
              </a:rPr>
              <a:t> = new </a:t>
            </a:r>
            <a:r>
              <a:rPr sz="800" dirty="0" err="1">
                <a:latin typeface="Consolas"/>
              </a:rPr>
              <a:t>ArrayList</a:t>
            </a:r>
            <a:r>
              <a:rPr sz="800" dirty="0">
                <a:latin typeface="Consolas"/>
              </a:rPr>
              <a:t>&lt;&gt;();
</a:t>
            </a:r>
            <a:r>
              <a:rPr sz="600" dirty="0">
                <a:latin typeface="Consolas"/>
              </a:rPr>
              <a:t>
    }
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F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 Algorithme de Vérification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1"/>
          </a:xfrm>
        </p:spPr>
        <p:txBody>
          <a:bodyPr>
            <a:normAutofit fontScale="92500" lnSpcReduction="20000"/>
          </a:bodyPr>
          <a:lstStyle/>
          <a:p>
            <a:r>
              <a:rPr lang="en-GB" sz="1900" b="1" dirty="0"/>
              <a:t>Casse des </a:t>
            </a:r>
            <a:r>
              <a:rPr lang="en-GB" sz="1900" b="1" dirty="0" err="1"/>
              <a:t>noms</a:t>
            </a:r>
            <a:r>
              <a:rPr lang="en-GB" sz="1900" b="1" dirty="0"/>
              <a:t> instruments</a:t>
            </a:r>
          </a:p>
          <a:p>
            <a:r>
              <a:rPr lang="fr-FR" sz="1900" b="1" i="1" dirty="0"/>
              <a:t>Mise à jour asynchrone pour éviter le blocage EDT</a:t>
            </a:r>
          </a:p>
          <a:p>
            <a:endParaRPr sz="1900" b="1" dirty="0"/>
          </a:p>
          <a:p>
            <a:pPr marL="0" indent="0">
              <a:buNone/>
            </a:pPr>
            <a:r>
              <a:rPr lang="fr-CH" sz="1400" dirty="0"/>
              <a:t>public </a:t>
            </a:r>
            <a:r>
              <a:rPr lang="fr-CH" sz="1400" dirty="0" err="1"/>
              <a:t>boolean</a:t>
            </a:r>
            <a:r>
              <a:rPr lang="fr-CH" sz="1400" dirty="0"/>
              <a:t> </a:t>
            </a:r>
            <a:r>
              <a:rPr lang="fr-CH" sz="1400" dirty="0" err="1"/>
              <a:t>checkAnswer</a:t>
            </a:r>
            <a:r>
              <a:rPr lang="fr-CH" sz="1400" dirty="0"/>
              <a:t>(String input, Instrument </a:t>
            </a:r>
            <a:r>
              <a:rPr lang="fr-CH" sz="1400" dirty="0" err="1"/>
              <a:t>instrument</a:t>
            </a:r>
            <a:r>
              <a:rPr lang="fr-CH" sz="1400" dirty="0"/>
              <a:t>) {    </a:t>
            </a:r>
          </a:p>
          <a:p>
            <a:pPr marL="0" indent="0">
              <a:buNone/>
            </a:pPr>
            <a:r>
              <a:rPr lang="fr-CH" sz="1400" dirty="0"/>
              <a:t>	// Comparaison insensible à la casse + trim automatique   </a:t>
            </a:r>
          </a:p>
          <a:p>
            <a:pPr marL="0" indent="0">
              <a:buNone/>
            </a:pPr>
            <a:r>
              <a:rPr lang="fr-CH" sz="1400" dirty="0"/>
              <a:t> 	</a:t>
            </a:r>
            <a:r>
              <a:rPr lang="fr-CH" sz="1400" dirty="0" err="1"/>
              <a:t>boolean</a:t>
            </a:r>
            <a:r>
              <a:rPr lang="fr-CH" sz="1400" dirty="0"/>
              <a:t> correct = </a:t>
            </a:r>
            <a:r>
              <a:rPr lang="fr-CH" sz="1400" dirty="0" err="1"/>
              <a:t>instrument.getName</a:t>
            </a:r>
            <a:r>
              <a:rPr lang="fr-CH" sz="1400" dirty="0"/>
              <a:t>().</a:t>
            </a:r>
            <a:r>
              <a:rPr lang="fr-CH" sz="1400" dirty="0" err="1"/>
              <a:t>equalsIgnoreCase</a:t>
            </a:r>
            <a:r>
              <a:rPr lang="fr-CH" sz="1400" dirty="0"/>
              <a:t>(</a:t>
            </a:r>
            <a:r>
              <a:rPr lang="fr-CH" sz="1400" dirty="0" err="1"/>
              <a:t>input.trim</a:t>
            </a:r>
            <a:r>
              <a:rPr lang="fr-CH" sz="1400" dirty="0"/>
              <a:t>());        </a:t>
            </a:r>
          </a:p>
          <a:p>
            <a:pPr marL="0" indent="0">
              <a:buNone/>
            </a:pPr>
            <a:endParaRPr lang="fr-CH" sz="1400" dirty="0"/>
          </a:p>
          <a:p>
            <a:pPr marL="0" indent="0">
              <a:buNone/>
            </a:pPr>
            <a:r>
              <a:rPr lang="fr-CH" sz="1400" dirty="0"/>
              <a:t>	if (correct) {        </a:t>
            </a:r>
          </a:p>
          <a:p>
            <a:pPr marL="0" indent="0">
              <a:buNone/>
            </a:pPr>
            <a:r>
              <a:rPr lang="fr-CH" sz="1400" dirty="0"/>
              <a:t>		// Suppression avec prédicat - Stream API interne       </a:t>
            </a:r>
          </a:p>
          <a:p>
            <a:pPr marL="0" indent="0">
              <a:buNone/>
            </a:pPr>
            <a:r>
              <a:rPr lang="fr-CH" sz="1400" dirty="0"/>
              <a:t>	 	</a:t>
            </a:r>
            <a:r>
              <a:rPr lang="fr-CH" sz="1400" dirty="0" err="1"/>
              <a:t>remainingInstruments.removeIf</a:t>
            </a:r>
            <a:r>
              <a:rPr lang="fr-CH" sz="1400" dirty="0"/>
              <a:t>(i -&gt; </a:t>
            </a:r>
            <a:r>
              <a:rPr lang="fr-CH" sz="1400" dirty="0" err="1"/>
              <a:t>i.getName</a:t>
            </a:r>
            <a:r>
              <a:rPr lang="fr-CH" sz="1400" dirty="0"/>
              <a:t>().</a:t>
            </a:r>
            <a:r>
              <a:rPr lang="fr-CH" sz="1400" dirty="0" err="1"/>
              <a:t>equalsIgnoreCase</a:t>
            </a:r>
            <a:r>
              <a:rPr lang="fr-CH" sz="1400" dirty="0"/>
              <a:t>(</a:t>
            </a:r>
            <a:r>
              <a:rPr lang="fr-CH" sz="1400" dirty="0" err="1"/>
              <a:t>instrument.getName</a:t>
            </a:r>
            <a:r>
              <a:rPr lang="fr-CH" sz="1400" dirty="0"/>
              <a:t>()));             </a:t>
            </a:r>
          </a:p>
          <a:p>
            <a:pPr marL="0" indent="0">
              <a:buNone/>
            </a:pPr>
            <a:r>
              <a:rPr lang="fr-CH" sz="1400" dirty="0"/>
              <a:t>   </a:t>
            </a:r>
          </a:p>
          <a:p>
            <a:pPr marL="0" indent="0">
              <a:buNone/>
            </a:pPr>
            <a:r>
              <a:rPr lang="fr-CH" sz="1400" dirty="0"/>
              <a:t>		// Condition de victoire - Vérification immédiate       </a:t>
            </a:r>
          </a:p>
          <a:p>
            <a:pPr marL="0" indent="0">
              <a:buNone/>
            </a:pPr>
            <a:r>
              <a:rPr lang="fr-CH" sz="1400" dirty="0"/>
              <a:t>		if (</a:t>
            </a:r>
            <a:r>
              <a:rPr lang="fr-CH" sz="1400" dirty="0" err="1"/>
              <a:t>remainingInstruments.isEmpty</a:t>
            </a:r>
            <a:r>
              <a:rPr lang="fr-CH" sz="1400" dirty="0"/>
              <a:t>()) {            </a:t>
            </a:r>
          </a:p>
          <a:p>
            <a:pPr marL="0" indent="0">
              <a:buNone/>
            </a:pPr>
            <a:r>
              <a:rPr lang="fr-CH" sz="1400" dirty="0"/>
              <a:t>			// Thread-</a:t>
            </a:r>
            <a:r>
              <a:rPr lang="fr-CH" sz="1400" dirty="0" err="1"/>
              <a:t>safety</a:t>
            </a:r>
            <a:r>
              <a:rPr lang="fr-CH" sz="1400" dirty="0"/>
              <a:t> : Délégation à l'EDT            </a:t>
            </a:r>
          </a:p>
          <a:p>
            <a:pPr marL="0" indent="0">
              <a:buNone/>
            </a:pPr>
            <a:r>
              <a:rPr lang="fr-CH" sz="1400" dirty="0"/>
              <a:t>			</a:t>
            </a:r>
            <a:r>
              <a:rPr lang="fr-CH" sz="1400" b="1" dirty="0" err="1"/>
              <a:t>SwingUtilities.invokeLater</a:t>
            </a:r>
            <a:r>
              <a:rPr lang="fr-CH" sz="1400" dirty="0"/>
              <a:t>(() -&gt; </a:t>
            </a:r>
            <a:r>
              <a:rPr lang="fr-CH" sz="1400" dirty="0" err="1"/>
              <a:t>window.showVictoryDialog</a:t>
            </a:r>
            <a:r>
              <a:rPr lang="fr-CH" sz="1400" dirty="0"/>
              <a:t>());        </a:t>
            </a:r>
          </a:p>
          <a:p>
            <a:pPr marL="0" indent="0">
              <a:buNone/>
            </a:pPr>
            <a:r>
              <a:rPr lang="fr-CH" sz="1400" dirty="0"/>
              <a:t>}    } </a:t>
            </a:r>
          </a:p>
          <a:p>
            <a:pPr marL="0" indent="0">
              <a:buNone/>
            </a:pPr>
            <a:r>
              <a:rPr lang="fr-CH" sz="1400" dirty="0"/>
              <a:t>return correct;</a:t>
            </a:r>
          </a:p>
          <a:p>
            <a:pPr marL="0" indent="0">
              <a:buNone/>
            </a:pPr>
            <a:endParaRPr lang="fr-CH" sz="1400" dirty="0"/>
          </a:p>
          <a:p>
            <a:pPr marL="0" indent="0">
              <a:buNone/>
            </a:pPr>
            <a:r>
              <a:rPr lang="fr-FR" sz="1400" dirty="0"/>
              <a:t>Event Dispatch Thread (EDT) :</a:t>
            </a:r>
          </a:p>
          <a:p>
            <a:pPr marL="0" indent="0">
              <a:buNone/>
            </a:pPr>
            <a:r>
              <a:rPr lang="fr-FR" sz="1400" dirty="0"/>
              <a:t>Toutes les modifications UI via </a:t>
            </a:r>
            <a:r>
              <a:rPr lang="fr-FR" sz="1400" dirty="0" err="1"/>
              <a:t>SwingUtilities.invokeLater</a:t>
            </a:r>
            <a:r>
              <a:rPr lang="fr-FR" sz="1400" dirty="0"/>
              <a:t>()</a:t>
            </a:r>
          </a:p>
          <a:p>
            <a:pPr marL="0" indent="0">
              <a:buNone/>
            </a:pPr>
            <a:r>
              <a:rPr lang="fr-FR" sz="1400" dirty="0"/>
              <a:t>Évite les </a:t>
            </a:r>
            <a:r>
              <a:rPr lang="fr-FR" sz="1400" dirty="0" err="1"/>
              <a:t>IllegalStateException</a:t>
            </a:r>
            <a:r>
              <a:rPr lang="fr-FR" sz="1400" dirty="0"/>
              <a:t> et les corruptions d'affichage</a:t>
            </a:r>
          </a:p>
          <a:p>
            <a:pPr marL="0" indent="0">
              <a:buNone/>
            </a:pPr>
            <a:r>
              <a:rPr lang="fr-FR" sz="1400" dirty="0"/>
              <a:t>Garantit la cohérence de l'état de l'interface</a:t>
            </a:r>
            <a:endParaRPr sz="1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Contrôleur : logique de jeu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CH" sz="1800" b="1" dirty="0"/>
          </a:p>
          <a:p>
            <a:r>
              <a:rPr lang="fr-FR" sz="1800" b="1" dirty="0" err="1"/>
              <a:t>allInstruments</a:t>
            </a:r>
            <a:r>
              <a:rPr lang="fr-FR" sz="1800" b="1" dirty="0"/>
              <a:t> (Pool Global) → </a:t>
            </a:r>
            <a:r>
              <a:rPr lang="fr-FR" sz="1800" b="1" dirty="0" err="1"/>
              <a:t>currentGame</a:t>
            </a:r>
            <a:r>
              <a:rPr lang="fr-FR" sz="1800" b="1" dirty="0"/>
              <a:t> (6 sélectionnés) → </a:t>
            </a:r>
            <a:r>
              <a:rPr lang="fr-FR" sz="1800" b="1" dirty="0" err="1"/>
              <a:t>remaining</a:t>
            </a:r>
            <a:br>
              <a:rPr lang="fr-FR" sz="1800" b="1" dirty="0"/>
            </a:br>
            <a:r>
              <a:rPr lang="fr-FR" sz="1800" b="1" dirty="0"/>
              <a:t>(Non devinés)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632074"/>
            <a:ext cx="530352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H" sz="1400" b="1" dirty="0" err="1"/>
              <a:t>private</a:t>
            </a:r>
            <a:r>
              <a:rPr lang="fr-CH" sz="1400" b="1" dirty="0"/>
              <a:t> final</a:t>
            </a:r>
            <a:r>
              <a:rPr lang="fr-CH" sz="1400" dirty="0"/>
              <a:t> List&lt;Instrument&gt; </a:t>
            </a:r>
            <a:r>
              <a:rPr lang="fr-CH" sz="1400" dirty="0" err="1"/>
              <a:t>allInstruments</a:t>
            </a:r>
            <a:r>
              <a:rPr lang="fr-CH" sz="1400" dirty="0"/>
              <a:t>;</a:t>
            </a:r>
          </a:p>
          <a:p>
            <a:r>
              <a:rPr lang="fr-CH" sz="1400" dirty="0"/>
              <a:t> </a:t>
            </a:r>
            <a:r>
              <a:rPr lang="fr-CH" sz="1400" i="1" dirty="0"/>
              <a:t>// Pool complet</a:t>
            </a:r>
            <a:r>
              <a:rPr lang="fr-CH" sz="1400" dirty="0"/>
              <a:t> </a:t>
            </a:r>
          </a:p>
          <a:p>
            <a:endParaRPr lang="fr-CH" sz="1400" b="1" dirty="0"/>
          </a:p>
          <a:p>
            <a:r>
              <a:rPr lang="fr-CH" sz="1400" b="1" dirty="0" err="1"/>
              <a:t>private</a:t>
            </a:r>
            <a:r>
              <a:rPr lang="fr-CH" sz="1400" dirty="0"/>
              <a:t> List&lt;Instrument&gt; </a:t>
            </a:r>
            <a:r>
              <a:rPr lang="fr-CH" sz="1400" dirty="0" err="1"/>
              <a:t>currentGameInstruments</a:t>
            </a:r>
            <a:r>
              <a:rPr lang="fr-CH" sz="1400" dirty="0"/>
              <a:t>; </a:t>
            </a:r>
          </a:p>
          <a:p>
            <a:r>
              <a:rPr lang="fr-CH" sz="1400" i="1" dirty="0"/>
              <a:t>// Sélection actuelle(6)</a:t>
            </a:r>
            <a:r>
              <a:rPr lang="fr-CH" sz="1400" dirty="0"/>
              <a:t> </a:t>
            </a:r>
          </a:p>
          <a:p>
            <a:endParaRPr lang="fr-CH" sz="1400" b="1" dirty="0"/>
          </a:p>
          <a:p>
            <a:r>
              <a:rPr lang="fr-CH" sz="1400" b="1" dirty="0" err="1"/>
              <a:t>private</a:t>
            </a:r>
            <a:r>
              <a:rPr lang="fr-CH" sz="1400" dirty="0"/>
              <a:t> List&lt;Instrument&gt; </a:t>
            </a:r>
            <a:r>
              <a:rPr lang="fr-CH" sz="1400" dirty="0" err="1"/>
              <a:t>remainingInstruments</a:t>
            </a:r>
            <a:r>
              <a:rPr lang="fr-CH" sz="1400" dirty="0"/>
              <a:t>; </a:t>
            </a:r>
          </a:p>
          <a:p>
            <a:r>
              <a:rPr lang="fr-CH" sz="1400" i="1" dirty="0"/>
              <a:t>// À deviner</a:t>
            </a:r>
          </a:p>
          <a:p>
            <a:endParaRPr lang="fr-CH" sz="1400" i="1" dirty="0"/>
          </a:p>
          <a:p>
            <a:r>
              <a:rPr lang="fr-CH" sz="1400" dirty="0"/>
              <a:t> </a:t>
            </a:r>
            <a:r>
              <a:rPr lang="fr-CH" sz="1400" b="1" dirty="0" err="1"/>
              <a:t>private</a:t>
            </a:r>
            <a:r>
              <a:rPr lang="fr-CH" sz="1400" dirty="0"/>
              <a:t> Clip </a:t>
            </a:r>
            <a:r>
              <a:rPr lang="fr-CH" sz="1400" dirty="0" err="1"/>
              <a:t>currentClip</a:t>
            </a:r>
            <a:r>
              <a:rPr lang="fr-CH" sz="1400" dirty="0"/>
              <a:t> = </a:t>
            </a:r>
            <a:r>
              <a:rPr lang="fr-CH" sz="1400" b="1" dirty="0" err="1"/>
              <a:t>null</a:t>
            </a:r>
            <a:r>
              <a:rPr lang="fr-CH" sz="1400" dirty="0"/>
              <a:t>; </a:t>
            </a:r>
          </a:p>
          <a:p>
            <a:r>
              <a:rPr lang="fr-CH" sz="1400" i="1" dirty="0"/>
              <a:t>// Audio exclusif</a:t>
            </a:r>
            <a:endParaRPr sz="1400" dirty="0">
              <a:latin typeface="Consolas"/>
            </a:endParaRPr>
          </a:p>
        </p:txBody>
      </p:sp>
      <p:pic>
        <p:nvPicPr>
          <p:cNvPr id="5" name="Picture 4" descr="f5ececce-4190-4ad6-a324-8a801fbfe6f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8536" y="3613384"/>
            <a:ext cx="4855464" cy="324461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F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 err="1"/>
              <a:t>InstrumentGuessPanel</a:t>
            </a:r>
            <a:r>
              <a:rPr dirty="0"/>
              <a:t> – Vue composite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1800" b="1" dirty="0"/>
              <a:t>Combine </a:t>
            </a:r>
            <a:r>
              <a:rPr sz="1800" b="1" dirty="0" err="1"/>
              <a:t>JLabel</a:t>
            </a:r>
            <a:r>
              <a:rPr sz="1800" b="1" dirty="0"/>
              <a:t> (image), </a:t>
            </a:r>
            <a:r>
              <a:rPr sz="1800" b="1" dirty="0" err="1"/>
              <a:t>JButton</a:t>
            </a:r>
            <a:r>
              <a:rPr sz="1800" b="1" dirty="0"/>
              <a:t> (Play), </a:t>
            </a:r>
            <a:r>
              <a:rPr sz="1800" b="1" dirty="0" err="1"/>
              <a:t>JTextField</a:t>
            </a:r>
            <a:r>
              <a:rPr sz="1800" b="1" dirty="0"/>
              <a:t> (input).</a:t>
            </a:r>
          </a:p>
          <a:p>
            <a:r>
              <a:rPr sz="1800" b="1" dirty="0" err="1"/>
              <a:t>Gère</a:t>
            </a:r>
            <a:r>
              <a:rPr sz="1800" b="1" dirty="0"/>
              <a:t> couleur fond rouge </a:t>
            </a:r>
            <a:r>
              <a:rPr sz="1800" b="1" dirty="0" err="1"/>
              <a:t>en</a:t>
            </a:r>
            <a:r>
              <a:rPr sz="1800" b="1" dirty="0"/>
              <a:t> </a:t>
            </a:r>
            <a:r>
              <a:rPr sz="1800" b="1" dirty="0" err="1"/>
              <a:t>cas</a:t>
            </a:r>
            <a:r>
              <a:rPr sz="1800" b="1" dirty="0"/>
              <a:t> </a:t>
            </a:r>
            <a:r>
              <a:rPr sz="1800" b="1" dirty="0" err="1"/>
              <a:t>d'erreur</a:t>
            </a:r>
            <a:r>
              <a:rPr sz="1800" b="1" dirty="0"/>
              <a:t>.</a:t>
            </a:r>
          </a:p>
          <a:p>
            <a:r>
              <a:rPr sz="1800" b="1" dirty="0" err="1"/>
              <a:t>Redimensionne</a:t>
            </a:r>
            <a:r>
              <a:rPr sz="1800" b="1" dirty="0"/>
              <a:t> image à la </a:t>
            </a:r>
            <a:r>
              <a:rPr sz="1800" b="1" dirty="0" err="1"/>
              <a:t>volée</a:t>
            </a:r>
            <a:r>
              <a:rPr sz="1800" b="1" dirty="0"/>
              <a:t>.</a:t>
            </a:r>
          </a:p>
        </p:txBody>
      </p:sp>
      <p:pic>
        <p:nvPicPr>
          <p:cNvPr id="4" name="Picture 3" descr="95df2d5d-c23f-4390-954f-412c7573800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3822290"/>
            <a:ext cx="4572000" cy="3035710"/>
          </a:xfrm>
          <a:prstGeom prst="rect">
            <a:avLst/>
          </a:prstGeom>
        </p:spPr>
      </p:pic>
      <p:sp>
        <p:nvSpPr>
          <p:cNvPr id="5" name="TextBox 3">
            <a:extLst>
              <a:ext uri="{FF2B5EF4-FFF2-40B4-BE49-F238E27FC236}">
                <a16:creationId xmlns:a16="http://schemas.microsoft.com/office/drawing/2014/main" id="{CCB98349-C4B2-641F-3CA8-51A48D763F74}"/>
              </a:ext>
            </a:extLst>
          </p:cNvPr>
          <p:cNvSpPr txBox="1"/>
          <p:nvPr/>
        </p:nvSpPr>
        <p:spPr>
          <a:xfrm>
            <a:off x="457200" y="2731787"/>
            <a:ext cx="530352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H" sz="1400" dirty="0"/>
              <a:t>// Composition de composants avec états</a:t>
            </a:r>
          </a:p>
          <a:p>
            <a:r>
              <a:rPr lang="fr-CH" sz="1400" dirty="0" err="1"/>
              <a:t>private</a:t>
            </a:r>
            <a:r>
              <a:rPr lang="fr-CH" sz="1400" dirty="0"/>
              <a:t> final </a:t>
            </a:r>
            <a:r>
              <a:rPr lang="fr-CH" sz="1400" dirty="0" err="1"/>
              <a:t>JButton</a:t>
            </a:r>
            <a:r>
              <a:rPr lang="fr-CH" sz="1400" dirty="0"/>
              <a:t> </a:t>
            </a:r>
            <a:r>
              <a:rPr lang="fr-CH" sz="1400" dirty="0" err="1"/>
              <a:t>playButton</a:t>
            </a:r>
            <a:r>
              <a:rPr lang="fr-CH" sz="1400" dirty="0"/>
              <a:t>;</a:t>
            </a:r>
          </a:p>
          <a:p>
            <a:r>
              <a:rPr lang="fr-CH" sz="1400" dirty="0" err="1"/>
              <a:t>private</a:t>
            </a:r>
            <a:r>
              <a:rPr lang="fr-CH" sz="1400" dirty="0"/>
              <a:t> final </a:t>
            </a:r>
            <a:r>
              <a:rPr lang="fr-CH" sz="1400" dirty="0" err="1"/>
              <a:t>JTextField</a:t>
            </a:r>
            <a:r>
              <a:rPr lang="fr-CH" sz="1400" dirty="0"/>
              <a:t> </a:t>
            </a:r>
            <a:r>
              <a:rPr lang="fr-CH" sz="1400" dirty="0" err="1"/>
              <a:t>guessField</a:t>
            </a:r>
            <a:r>
              <a:rPr lang="fr-CH" sz="1400" dirty="0"/>
              <a:t>;</a:t>
            </a:r>
          </a:p>
          <a:p>
            <a:r>
              <a:rPr lang="fr-CH" sz="1400" dirty="0" err="1"/>
              <a:t>private</a:t>
            </a:r>
            <a:r>
              <a:rPr lang="fr-CH" sz="1400" dirty="0"/>
              <a:t> final </a:t>
            </a:r>
            <a:r>
              <a:rPr lang="fr-CH" sz="1400" dirty="0" err="1"/>
              <a:t>JLabel</a:t>
            </a:r>
            <a:r>
              <a:rPr lang="fr-CH" sz="1400" dirty="0"/>
              <a:t> </a:t>
            </a:r>
            <a:r>
              <a:rPr lang="fr-CH" sz="1400" dirty="0" err="1"/>
              <a:t>imageLabel</a:t>
            </a:r>
            <a:r>
              <a:rPr lang="fr-CH" sz="1400" dirty="0"/>
              <a:t>;</a:t>
            </a:r>
          </a:p>
          <a:p>
            <a:r>
              <a:rPr lang="fr-CH" sz="1400" dirty="0" err="1"/>
              <a:t>private</a:t>
            </a:r>
            <a:r>
              <a:rPr lang="fr-CH" sz="1400" dirty="0"/>
              <a:t> </a:t>
            </a:r>
            <a:r>
              <a:rPr lang="fr-CH" sz="1400" dirty="0" err="1"/>
              <a:t>boolean</a:t>
            </a:r>
            <a:r>
              <a:rPr lang="fr-CH" sz="1400" dirty="0"/>
              <a:t> </a:t>
            </a:r>
            <a:r>
              <a:rPr lang="fr-CH" sz="1400" dirty="0" err="1"/>
              <a:t>alreadyAnswered</a:t>
            </a:r>
            <a:r>
              <a:rPr lang="fr-CH" sz="1400" dirty="0"/>
              <a:t> = false; // État interne</a:t>
            </a:r>
          </a:p>
          <a:p>
            <a:endParaRPr lang="fr-CH" sz="1400" dirty="0"/>
          </a:p>
          <a:p>
            <a:r>
              <a:rPr lang="fr-CH" sz="1400" dirty="0"/>
              <a:t>// Pattern Observer via </a:t>
            </a:r>
            <a:r>
              <a:rPr lang="fr-CH" sz="1400" dirty="0" err="1"/>
              <a:t>ActionListener</a:t>
            </a:r>
            <a:endParaRPr lang="fr-CH" sz="1400" dirty="0"/>
          </a:p>
          <a:p>
            <a:r>
              <a:rPr lang="fr-CH" sz="1400" dirty="0" err="1"/>
              <a:t>guessField.addActionListener</a:t>
            </a:r>
            <a:r>
              <a:rPr lang="fr-CH" sz="1400" dirty="0"/>
              <a:t>(e -&gt; </a:t>
            </a:r>
            <a:r>
              <a:rPr lang="fr-CH" sz="1400" dirty="0" err="1"/>
              <a:t>checkAnswer</a:t>
            </a:r>
            <a:r>
              <a:rPr lang="fr-CH" sz="1400" dirty="0"/>
              <a:t>());</a:t>
            </a:r>
            <a:endParaRPr sz="1400" dirty="0">
              <a:latin typeface="Consola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Difficultés &amp;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dirty="0"/>
          </a:p>
          <a:p>
            <a:r>
              <a:rPr lang="fr-FR" sz="1900" b="1" dirty="0"/>
              <a:t>Lecture audio impossible (</a:t>
            </a:r>
            <a:r>
              <a:rPr lang="fr-FR" sz="1900" b="1" dirty="0" err="1"/>
              <a:t>UnsupportedAudioFileException</a:t>
            </a:r>
            <a:r>
              <a:rPr lang="fr-FR" sz="1900" b="1" dirty="0"/>
              <a:t>)</a:t>
            </a:r>
          </a:p>
          <a:p>
            <a:pPr marL="0" indent="0">
              <a:buNone/>
            </a:pPr>
            <a:r>
              <a:rPr lang="fr-FR" sz="1400" dirty="0"/>
              <a:t>	Cause : Les fichiers .</a:t>
            </a:r>
            <a:r>
              <a:rPr lang="fr-FR" sz="1400" dirty="0" err="1"/>
              <a:t>wav</a:t>
            </a:r>
            <a:r>
              <a:rPr lang="fr-FR" sz="1400" dirty="0"/>
              <a:t> étaient encodés en 24-bit PCM, un format non supporté par </a:t>
            </a:r>
            <a:r>
              <a:rPr lang="fr-FR" sz="1400" dirty="0" err="1"/>
              <a:t>javax.sound.sampled</a:t>
            </a:r>
            <a:r>
              <a:rPr lang="fr-FR" sz="1400" dirty="0"/>
              <a:t>.</a:t>
            </a:r>
          </a:p>
          <a:p>
            <a:pPr marL="0" indent="0">
              <a:buNone/>
            </a:pPr>
            <a:r>
              <a:rPr lang="fr-FR" sz="1400" dirty="0"/>
              <a:t>	Solution : Tous les sons ont été convertis en 16-bit PCM via </a:t>
            </a:r>
            <a:r>
              <a:rPr lang="fr-FR" sz="1400" dirty="0" err="1"/>
              <a:t>ffmpeg</a:t>
            </a:r>
            <a:r>
              <a:rPr lang="fr-FR" sz="1400" dirty="0"/>
              <a:t> pour assurer compatibilité Java.</a:t>
            </a:r>
          </a:p>
          <a:p>
            <a:pPr marL="0" indent="0">
              <a:buNone/>
            </a:pPr>
            <a:r>
              <a:rPr lang="fr-FR" sz="1400" dirty="0"/>
              <a:t>________________________________________</a:t>
            </a:r>
          </a:p>
          <a:p>
            <a:endParaRPr lang="fr-FR" sz="1900" b="1" dirty="0"/>
          </a:p>
          <a:p>
            <a:r>
              <a:rPr lang="fr-FR" sz="1900" b="1" dirty="0"/>
              <a:t>Images non affichées (</a:t>
            </a:r>
            <a:r>
              <a:rPr lang="fr-FR" sz="1900" b="1" dirty="0" err="1"/>
              <a:t>null</a:t>
            </a:r>
            <a:r>
              <a:rPr lang="fr-FR" sz="1900" b="1" dirty="0"/>
              <a:t> URL, File not </a:t>
            </a:r>
            <a:r>
              <a:rPr lang="fr-FR" sz="1900" b="1" dirty="0" err="1"/>
              <a:t>found</a:t>
            </a:r>
            <a:r>
              <a:rPr lang="fr-FR" sz="1900" b="1" dirty="0"/>
              <a:t>)</a:t>
            </a:r>
          </a:p>
          <a:p>
            <a:pPr marL="0" indent="0">
              <a:buNone/>
            </a:pPr>
            <a:r>
              <a:rPr lang="fr-FR" sz="1400" dirty="0"/>
              <a:t>	Cause : Mauvaise gestion du chemin d’accès (</a:t>
            </a:r>
            <a:r>
              <a:rPr lang="fr-FR" sz="1400" dirty="0" err="1"/>
              <a:t>getResource</a:t>
            </a:r>
            <a:r>
              <a:rPr lang="fr-FR" sz="1400" dirty="0"/>
              <a:t>(...) inadapté au lancement local).</a:t>
            </a:r>
          </a:p>
          <a:p>
            <a:pPr marL="0" indent="0">
              <a:buNone/>
            </a:pPr>
            <a:r>
              <a:rPr lang="fr-FR" sz="1400" dirty="0"/>
              <a:t>	Solution : Copie du dossier images/sons a la sources.</a:t>
            </a:r>
          </a:p>
          <a:p>
            <a:pPr marL="0" indent="0">
              <a:buNone/>
            </a:pPr>
            <a:r>
              <a:rPr lang="fr-FR" sz="1400" dirty="0"/>
              <a:t>________________________________________</a:t>
            </a:r>
          </a:p>
          <a:p>
            <a:endParaRPr lang="fr-FR" sz="1400" dirty="0"/>
          </a:p>
          <a:p>
            <a:r>
              <a:rPr lang="fr-FR" sz="1900" b="1" dirty="0"/>
              <a:t>Plusieurs sons joués en parallèle</a:t>
            </a:r>
          </a:p>
          <a:p>
            <a:pPr marL="0" indent="0">
              <a:buNone/>
            </a:pPr>
            <a:r>
              <a:rPr lang="fr-FR" sz="1400" dirty="0"/>
              <a:t>	Cause : Aucun contrôle du Clip en cours → chevauchement des sons.</a:t>
            </a:r>
          </a:p>
          <a:p>
            <a:pPr marL="0" indent="0">
              <a:buNone/>
            </a:pPr>
            <a:r>
              <a:rPr lang="fr-FR" sz="1400" dirty="0"/>
              <a:t>	Solution : Vérification via </a:t>
            </a:r>
            <a:r>
              <a:rPr lang="fr-FR" sz="1400" dirty="0" err="1"/>
              <a:t>currentClip.isRunning</a:t>
            </a:r>
            <a:r>
              <a:rPr lang="fr-FR" sz="1400" dirty="0"/>
              <a:t>() avant d’autoriser la lecture d’un nouveau son.</a:t>
            </a:r>
          </a:p>
          <a:p>
            <a:pPr marL="0" indent="0">
              <a:buNone/>
            </a:pPr>
            <a:r>
              <a:rPr lang="fr-FR" sz="1400" dirty="0"/>
              <a:t>________________________________________________________________________________</a:t>
            </a:r>
          </a:p>
          <a:p>
            <a:endParaRPr lang="fr-FR" sz="1400" dirty="0"/>
          </a:p>
          <a:p>
            <a:r>
              <a:rPr lang="fr-FR" sz="1900" b="1" dirty="0"/>
              <a:t>Réponse correcte, mais image absente (bug d’état)</a:t>
            </a:r>
          </a:p>
          <a:p>
            <a:pPr marL="0" indent="0">
              <a:buNone/>
            </a:pPr>
            <a:r>
              <a:rPr lang="fr-FR" sz="1400" dirty="0"/>
              <a:t>	Cause : Les modifications UI n’étaient pas dans le thread Swing (EDT), entraînant des comportements erratiques.</a:t>
            </a:r>
          </a:p>
          <a:p>
            <a:pPr marL="0" indent="0">
              <a:buNone/>
            </a:pPr>
            <a:r>
              <a:rPr lang="fr-FR" sz="1400" dirty="0"/>
              <a:t>	Solution : Ajout de </a:t>
            </a:r>
            <a:r>
              <a:rPr lang="fr-FR" sz="1400" dirty="0" err="1"/>
              <a:t>SwingUtilities.invokeLater</a:t>
            </a:r>
            <a:r>
              <a:rPr lang="fr-FR" sz="1400" dirty="0"/>
              <a:t>(...) pour encapsuler toute mise à jour graphique.</a:t>
            </a:r>
            <a:endParaRPr sz="1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auto‑critique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sz="1800" b="1" dirty="0"/>
          </a:p>
          <a:p>
            <a:r>
              <a:rPr sz="1800" b="1" dirty="0"/>
              <a:t>Swing &amp; MVC </a:t>
            </a:r>
            <a:r>
              <a:rPr sz="1800" b="1" dirty="0" err="1"/>
              <a:t>maîtrisés</a:t>
            </a:r>
            <a:r>
              <a:rPr sz="1800" b="1" dirty="0"/>
              <a:t>, code </a:t>
            </a:r>
            <a:r>
              <a:rPr sz="1800" b="1" dirty="0" err="1"/>
              <a:t>commenté</a:t>
            </a:r>
            <a:r>
              <a:rPr sz="1800" b="1" dirty="0"/>
              <a:t>.</a:t>
            </a:r>
          </a:p>
          <a:p>
            <a:r>
              <a:rPr sz="1800" b="1" dirty="0" err="1"/>
              <a:t>Robuste</a:t>
            </a:r>
            <a:r>
              <a:rPr sz="1800" b="1" dirty="0"/>
              <a:t> sur </a:t>
            </a:r>
            <a:r>
              <a:rPr sz="1800" b="1" dirty="0" err="1"/>
              <a:t>ressources</a:t>
            </a:r>
            <a:r>
              <a:rPr sz="1800" b="1" dirty="0"/>
              <a:t> &amp; audio.</a:t>
            </a:r>
          </a:p>
          <a:p>
            <a:r>
              <a:rPr sz="1800" b="1" dirty="0" err="1"/>
              <a:t>Améliorations</a:t>
            </a:r>
            <a:r>
              <a:rPr sz="1800" b="1" dirty="0"/>
              <a:t> : perf images, tests, UI/UX.</a:t>
            </a:r>
            <a:endParaRPr lang="fr-FR" sz="1800" b="1" dirty="0"/>
          </a:p>
          <a:p>
            <a:r>
              <a:rPr lang="fr-FR" sz="1800" b="1" dirty="0"/>
              <a:t>Persistances scores (JSON).</a:t>
            </a:r>
          </a:p>
          <a:p>
            <a:r>
              <a:rPr lang="fr-FR" sz="1800" b="1" dirty="0"/>
              <a:t>Portage éventuel vers </a:t>
            </a:r>
            <a:r>
              <a:rPr lang="fr-FR" sz="1800" b="1" dirty="0" err="1"/>
              <a:t>JavaFX</a:t>
            </a:r>
            <a:r>
              <a:rPr lang="fr-FR" sz="1800" b="1" dirty="0"/>
              <a:t>.</a:t>
            </a:r>
          </a:p>
          <a:p>
            <a:r>
              <a:rPr lang="fr-FR" sz="1800" b="1" dirty="0"/>
              <a:t>Tests unitaires supplémentaires.</a:t>
            </a:r>
          </a:p>
          <a:p>
            <a:endParaRPr sz="1400" dirty="0"/>
          </a:p>
        </p:txBody>
      </p:sp>
      <p:pic>
        <p:nvPicPr>
          <p:cNvPr id="4" name="Picture 4" descr="84eae790-37f3-4578-8842-68437cabb683.png">
            <a:extLst>
              <a:ext uri="{FF2B5EF4-FFF2-40B4-BE49-F238E27FC236}">
                <a16:creationId xmlns:a16="http://schemas.microsoft.com/office/drawing/2014/main" id="{076D0602-D695-9AF2-6BA6-254343B0B4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4355" y="3429001"/>
            <a:ext cx="5129645" cy="3429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Présentation</a:t>
            </a:r>
            <a:r>
              <a:rPr dirty="0"/>
              <a:t> du </a:t>
            </a:r>
            <a:r>
              <a:rPr dirty="0" err="1"/>
              <a:t>projet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sz="1800" b="1" dirty="0"/>
              <a:t>Objectif : </a:t>
            </a:r>
            <a:r>
              <a:rPr sz="1800" b="1" dirty="0" err="1"/>
              <a:t>démonstration</a:t>
            </a:r>
            <a:r>
              <a:rPr sz="1800" b="1" dirty="0"/>
              <a:t> d'un </a:t>
            </a:r>
            <a:r>
              <a:rPr sz="1800" b="1" dirty="0" err="1"/>
              <a:t>projet</a:t>
            </a:r>
            <a:r>
              <a:rPr sz="1800" b="1" dirty="0"/>
              <a:t> IHM Java Swing.</a:t>
            </a:r>
          </a:p>
          <a:p>
            <a:r>
              <a:rPr sz="1800" b="1" dirty="0"/>
              <a:t>Application : « Sound of World », jeu </a:t>
            </a:r>
            <a:r>
              <a:rPr sz="1800" b="1" dirty="0" err="1"/>
              <a:t>éducatif</a:t>
            </a:r>
            <a:r>
              <a:rPr sz="1800" b="1" dirty="0"/>
              <a:t> de reconnaissance</a:t>
            </a:r>
            <a:r>
              <a:rPr sz="1400" dirty="0"/>
              <a:t>.</a:t>
            </a:r>
            <a:endParaRPr lang="en-GB" sz="1400" dirty="0"/>
          </a:p>
          <a:p>
            <a:r>
              <a:rPr lang="fr-FR" sz="1800" b="1" dirty="0"/>
              <a:t>Compteur de vies en temps réel.</a:t>
            </a:r>
          </a:p>
          <a:p>
            <a:r>
              <a:rPr lang="fr-FR" sz="1800" b="1" dirty="0"/>
              <a:t>Victoire avec </a:t>
            </a:r>
            <a:r>
              <a:rPr lang="fr-FR" sz="1800" b="1" dirty="0" err="1"/>
              <a:t>Clippy</a:t>
            </a:r>
            <a:r>
              <a:rPr lang="fr-FR" sz="1800" b="1" dirty="0"/>
              <a:t> ou Game‑Over.</a:t>
            </a:r>
          </a:p>
          <a:p>
            <a:endParaRPr lang="en-GB" sz="1400" dirty="0"/>
          </a:p>
          <a:p>
            <a:endParaRPr lang="en-GB" sz="1400" dirty="0"/>
          </a:p>
          <a:p>
            <a:pPr marL="0" indent="0">
              <a:buNone/>
            </a:pPr>
            <a:r>
              <a:rPr lang="fr-FR" sz="1400" dirty="0"/>
              <a:t>Séparation des responsabilités : Chaque couche a un rôle distinct</a:t>
            </a:r>
          </a:p>
          <a:p>
            <a:pPr marL="0" indent="0">
              <a:buNone/>
            </a:pPr>
            <a:r>
              <a:rPr lang="fr-FR" sz="1400" dirty="0"/>
              <a:t>Maintenabilité : Modifications isolées dans chaque couche</a:t>
            </a:r>
          </a:p>
          <a:p>
            <a:pPr marL="0" indent="0">
              <a:buNone/>
            </a:pPr>
            <a:r>
              <a:rPr lang="fr-FR" sz="1400" dirty="0"/>
              <a:t>Testabilité : Logique métier testable indépendamment de l'UI</a:t>
            </a:r>
          </a:p>
          <a:p>
            <a:pPr marL="0" indent="0">
              <a:buNone/>
            </a:pPr>
            <a:r>
              <a:rPr lang="fr-FR" sz="1400" dirty="0"/>
              <a:t>Réutilisabilité : Le modèle peut être réutilisé avec d'autres vues</a:t>
            </a:r>
            <a:endParaRPr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Introduction </a:t>
            </a:r>
            <a:r>
              <a:rPr dirty="0" err="1"/>
              <a:t>rapide</a:t>
            </a:r>
            <a:r>
              <a:rPr dirty="0"/>
              <a:t> à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sz="1400" dirty="0" err="1"/>
              <a:t>Langage</a:t>
            </a:r>
            <a:r>
              <a:rPr sz="1400" dirty="0"/>
              <a:t> </a:t>
            </a:r>
            <a:r>
              <a:rPr sz="1400" dirty="0" err="1"/>
              <a:t>orienté</a:t>
            </a:r>
            <a:r>
              <a:rPr sz="1400" dirty="0"/>
              <a:t> </a:t>
            </a:r>
            <a:r>
              <a:rPr sz="1400" dirty="0" err="1"/>
              <a:t>objet</a:t>
            </a:r>
            <a:r>
              <a:rPr sz="1400" dirty="0"/>
              <a:t>, portable (« Write Once, Run Anywhere »).</a:t>
            </a:r>
          </a:p>
          <a:p>
            <a:r>
              <a:rPr sz="1400" dirty="0"/>
              <a:t>JVM </a:t>
            </a:r>
            <a:r>
              <a:rPr sz="1400" dirty="0" err="1"/>
              <a:t>exécute</a:t>
            </a:r>
            <a:r>
              <a:rPr sz="1400" dirty="0"/>
              <a:t> le byte‑code sur </a:t>
            </a:r>
            <a:r>
              <a:rPr sz="1400" dirty="0" err="1"/>
              <a:t>toutes</a:t>
            </a:r>
            <a:r>
              <a:rPr sz="1400" dirty="0"/>
              <a:t> les </a:t>
            </a:r>
            <a:r>
              <a:rPr sz="1400" dirty="0" err="1"/>
              <a:t>plateformes</a:t>
            </a:r>
            <a:r>
              <a:rPr sz="1400" dirty="0"/>
              <a:t>.</a:t>
            </a:r>
          </a:p>
          <a:p>
            <a:r>
              <a:rPr sz="1400" dirty="0" err="1"/>
              <a:t>Écosystème</a:t>
            </a:r>
            <a:r>
              <a:rPr sz="1400" dirty="0"/>
              <a:t> riche de bibliothèques.</a:t>
            </a:r>
          </a:p>
          <a:p>
            <a:r>
              <a:rPr sz="1400" dirty="0" err="1"/>
              <a:t>Robustesse</a:t>
            </a:r>
            <a:r>
              <a:rPr sz="1400" dirty="0"/>
              <a:t> et </a:t>
            </a:r>
            <a:r>
              <a:rPr sz="1400" dirty="0" err="1"/>
              <a:t>maturité</a:t>
            </a:r>
            <a:r>
              <a:rPr sz="1400" dirty="0"/>
              <a:t> pour le desktop (Swing).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Swing : composants &amp; conteneurs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1800" b="1" dirty="0" err="1"/>
              <a:t>Composants</a:t>
            </a:r>
            <a:r>
              <a:rPr sz="1800" b="1" dirty="0"/>
              <a:t> : </a:t>
            </a:r>
            <a:r>
              <a:rPr sz="1800" b="1" dirty="0" err="1"/>
              <a:t>JButton</a:t>
            </a:r>
            <a:r>
              <a:rPr sz="1800" b="1" dirty="0"/>
              <a:t>, </a:t>
            </a:r>
            <a:r>
              <a:rPr sz="1800" b="1" dirty="0" err="1"/>
              <a:t>JLabel</a:t>
            </a:r>
            <a:r>
              <a:rPr sz="1800" b="1" dirty="0"/>
              <a:t>, </a:t>
            </a:r>
            <a:r>
              <a:rPr sz="1800" b="1" dirty="0" err="1"/>
              <a:t>JTextField</a:t>
            </a:r>
            <a:r>
              <a:rPr sz="1800" b="1" dirty="0"/>
              <a:t>, </a:t>
            </a:r>
            <a:r>
              <a:rPr sz="1800" b="1" dirty="0" err="1"/>
              <a:t>JList</a:t>
            </a:r>
            <a:r>
              <a:rPr sz="1800" b="1" dirty="0"/>
              <a:t>…</a:t>
            </a:r>
          </a:p>
          <a:p>
            <a:r>
              <a:rPr sz="1800" b="1" dirty="0" err="1"/>
              <a:t>Conteneurs</a:t>
            </a:r>
            <a:r>
              <a:rPr sz="1800" b="1" dirty="0"/>
              <a:t> : </a:t>
            </a:r>
            <a:r>
              <a:rPr sz="1800" b="1" dirty="0" err="1"/>
              <a:t>JFrame</a:t>
            </a:r>
            <a:r>
              <a:rPr sz="1800" b="1" dirty="0"/>
              <a:t> (</a:t>
            </a:r>
            <a:r>
              <a:rPr sz="1800" b="1" dirty="0" err="1"/>
              <a:t>fenêtre</a:t>
            </a:r>
            <a:r>
              <a:rPr sz="1800" b="1" dirty="0"/>
              <a:t>), </a:t>
            </a:r>
            <a:r>
              <a:rPr sz="1800" b="1" dirty="0" err="1"/>
              <a:t>JPanel</a:t>
            </a:r>
            <a:r>
              <a:rPr sz="1800" b="1" dirty="0"/>
              <a:t> (zone).</a:t>
            </a:r>
          </a:p>
          <a:p>
            <a:r>
              <a:rPr sz="1800" b="1" dirty="0"/>
              <a:t>Layouts : </a:t>
            </a:r>
            <a:r>
              <a:rPr sz="1800" b="1" dirty="0" err="1"/>
              <a:t>BorderLayout</a:t>
            </a:r>
            <a:r>
              <a:rPr sz="1800" b="1" dirty="0"/>
              <a:t> (structure), </a:t>
            </a:r>
            <a:r>
              <a:rPr sz="1800" b="1" dirty="0" err="1"/>
              <a:t>GridLayout</a:t>
            </a:r>
            <a:r>
              <a:rPr sz="1800" b="1" dirty="0"/>
              <a:t> (grille).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788920"/>
            <a:ext cx="5303520" cy="20116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900" dirty="0">
                <a:latin typeface="Consolas"/>
              </a:rPr>
              <a:t>package view;
import </a:t>
            </a:r>
            <a:r>
              <a:rPr sz="900" dirty="0" err="1">
                <a:latin typeface="Consolas"/>
              </a:rPr>
              <a:t>controller.GameController</a:t>
            </a:r>
            <a:r>
              <a:rPr sz="900" dirty="0">
                <a:latin typeface="Consolas"/>
              </a:rPr>
              <a:t>;
import </a:t>
            </a:r>
            <a:r>
              <a:rPr sz="900" dirty="0" err="1">
                <a:latin typeface="Consolas"/>
              </a:rPr>
              <a:t>java.awt</a:t>
            </a:r>
            <a:r>
              <a:rPr sz="900" dirty="0">
                <a:latin typeface="Consolas"/>
              </a:rPr>
              <a:t>.*;
import </a:t>
            </a:r>
            <a:r>
              <a:rPr sz="900" dirty="0" err="1">
                <a:latin typeface="Consolas"/>
              </a:rPr>
              <a:t>java.util.List</a:t>
            </a:r>
            <a:r>
              <a:rPr sz="900" dirty="0">
                <a:latin typeface="Consolas"/>
              </a:rPr>
              <a:t>;
import </a:t>
            </a:r>
            <a:r>
              <a:rPr sz="900" dirty="0" err="1">
                <a:latin typeface="Consolas"/>
              </a:rPr>
              <a:t>javax.swing</a:t>
            </a:r>
            <a:r>
              <a:rPr sz="900" dirty="0">
                <a:latin typeface="Consolas"/>
              </a:rPr>
              <a:t>.*;
import </a:t>
            </a:r>
            <a:r>
              <a:rPr sz="900" dirty="0" err="1">
                <a:latin typeface="Consolas"/>
              </a:rPr>
              <a:t>model.Instrument</a:t>
            </a:r>
            <a:r>
              <a:rPr sz="900" dirty="0">
                <a:latin typeface="Consolas"/>
              </a:rPr>
              <a:t>;
/**
 * The main application window that initializes and displays all instrument guess panels.</a:t>
            </a:r>
          </a:p>
        </p:txBody>
      </p:sp>
      <p:pic>
        <p:nvPicPr>
          <p:cNvPr id="5" name="Picture 4" descr="425f1921-eafb-430f-9fdb-3d1a9c7fb4f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9512" y="4246232"/>
            <a:ext cx="3904488" cy="261176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Gestionnaires de mise en page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sz="1800" b="1" dirty="0"/>
          </a:p>
          <a:p>
            <a:r>
              <a:rPr sz="1800" b="1" dirty="0" err="1"/>
              <a:t>BorderLayout</a:t>
            </a:r>
            <a:r>
              <a:rPr sz="1800" b="1" dirty="0"/>
              <a:t> : WEST (</a:t>
            </a:r>
            <a:r>
              <a:rPr sz="1800" b="1" dirty="0" err="1"/>
              <a:t>liste</a:t>
            </a:r>
            <a:r>
              <a:rPr sz="1800" b="1" dirty="0"/>
              <a:t>), CENTER (grille).</a:t>
            </a:r>
          </a:p>
          <a:p>
            <a:r>
              <a:rPr sz="1800" b="1" dirty="0" err="1"/>
              <a:t>GridLayout</a:t>
            </a:r>
            <a:r>
              <a:rPr sz="1800" b="1" dirty="0"/>
              <a:t> : grille </a:t>
            </a:r>
            <a:r>
              <a:rPr sz="1800" b="1" dirty="0" err="1"/>
              <a:t>dynam</a:t>
            </a:r>
            <a:r>
              <a:rPr sz="1800" b="1" dirty="0"/>
              <a:t>. 4 </a:t>
            </a:r>
            <a:r>
              <a:rPr sz="1800" b="1" dirty="0" err="1"/>
              <a:t>colonnes</a:t>
            </a:r>
            <a:r>
              <a:rPr sz="1800" b="1" dirty="0"/>
              <a:t> pour </a:t>
            </a:r>
            <a:r>
              <a:rPr sz="1800" b="1" dirty="0" err="1"/>
              <a:t>panneaux</a:t>
            </a:r>
            <a:r>
              <a:rPr sz="1800" b="1" dirty="0"/>
              <a:t>.</a:t>
            </a:r>
          </a:p>
          <a:p>
            <a:r>
              <a:rPr sz="1800" b="1" dirty="0" err="1"/>
              <a:t>JScrollPane</a:t>
            </a:r>
            <a:r>
              <a:rPr sz="1800" b="1" dirty="0"/>
              <a:t> : scroll vertical </a:t>
            </a:r>
            <a:r>
              <a:rPr sz="1800" b="1" dirty="0" err="1"/>
              <a:t>si</a:t>
            </a:r>
            <a:r>
              <a:rPr sz="1800" b="1" dirty="0"/>
              <a:t> </a:t>
            </a:r>
            <a:r>
              <a:rPr sz="1800" b="1" dirty="0" err="1"/>
              <a:t>nécessaire</a:t>
            </a:r>
            <a:r>
              <a:rPr sz="1800" b="1" dirty="0"/>
              <a:t>.</a:t>
            </a:r>
          </a:p>
        </p:txBody>
      </p:sp>
      <p:pic>
        <p:nvPicPr>
          <p:cNvPr id="4" name="Picture 3" descr="95df2d5d-c23f-4390-954f-412c7573800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1880" y="3184790"/>
            <a:ext cx="5532120" cy="367320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FF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Application des concepts Swing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800" b="1" dirty="0"/>
              <a:t>Gestion des événements robuste via Swing</a:t>
            </a:r>
          </a:p>
          <a:p>
            <a:pPr marL="0" indent="0">
              <a:buNone/>
            </a:pPr>
            <a:endParaRPr b="1" dirty="0"/>
          </a:p>
          <a:p>
            <a:r>
              <a:rPr sz="1400" dirty="0" err="1"/>
              <a:t>MainWindow</a:t>
            </a:r>
            <a:r>
              <a:rPr sz="1400" dirty="0"/>
              <a:t> = </a:t>
            </a:r>
            <a:r>
              <a:rPr sz="1400" dirty="0" err="1"/>
              <a:t>JFrame</a:t>
            </a:r>
            <a:r>
              <a:rPr sz="1400" dirty="0"/>
              <a:t> + </a:t>
            </a:r>
            <a:r>
              <a:rPr sz="1400" dirty="0" err="1"/>
              <a:t>BorderLayout</a:t>
            </a:r>
            <a:r>
              <a:rPr sz="1400" dirty="0"/>
              <a:t>.</a:t>
            </a:r>
          </a:p>
          <a:p>
            <a:r>
              <a:rPr sz="1400" dirty="0" err="1"/>
              <a:t>InstrumentListPanel</a:t>
            </a:r>
            <a:r>
              <a:rPr sz="1400" dirty="0"/>
              <a:t> = </a:t>
            </a:r>
            <a:r>
              <a:rPr sz="1400" dirty="0" err="1"/>
              <a:t>JList</a:t>
            </a:r>
            <a:r>
              <a:rPr sz="1400" dirty="0"/>
              <a:t> à gauche.</a:t>
            </a:r>
          </a:p>
          <a:p>
            <a:r>
              <a:rPr sz="1400" dirty="0" err="1"/>
              <a:t>centerPanel</a:t>
            </a:r>
            <a:r>
              <a:rPr sz="1400" dirty="0"/>
              <a:t> = </a:t>
            </a:r>
            <a:r>
              <a:rPr sz="1400" dirty="0" err="1"/>
              <a:t>JPanel</a:t>
            </a:r>
            <a:r>
              <a:rPr sz="1400" dirty="0"/>
              <a:t> </a:t>
            </a:r>
            <a:r>
              <a:rPr sz="1400" dirty="0" err="1"/>
              <a:t>GridLayout</a:t>
            </a:r>
            <a:r>
              <a:rPr sz="1400" dirty="0"/>
              <a:t> </a:t>
            </a:r>
            <a:r>
              <a:rPr sz="1400" dirty="0" err="1"/>
              <a:t>dynamique</a:t>
            </a:r>
            <a:r>
              <a:rPr sz="1400" dirty="0"/>
              <a:t>.</a:t>
            </a:r>
          </a:p>
          <a:p>
            <a:r>
              <a:rPr sz="1400" dirty="0" err="1"/>
              <a:t>InstrumentGuessPanel</a:t>
            </a:r>
            <a:r>
              <a:rPr sz="1400" dirty="0"/>
              <a:t> = </a:t>
            </a:r>
            <a:r>
              <a:rPr sz="1400" dirty="0" err="1"/>
              <a:t>JPanel</a:t>
            </a:r>
            <a:r>
              <a:rPr sz="1400" dirty="0"/>
              <a:t> composite.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F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Gestion Audio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1800" b="1" dirty="0"/>
              <a:t>La gestion exclusive des clips évite les superpositions audios mais nécessite une libération correcte des ressources pour éviter les fuites mémoire.</a:t>
            </a:r>
            <a:endParaRPr sz="1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2706624"/>
            <a:ext cx="8229600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H" sz="1400" dirty="0"/>
              <a:t>public </a:t>
            </a:r>
            <a:r>
              <a:rPr lang="fr-CH" sz="1400" dirty="0" err="1"/>
              <a:t>void</a:t>
            </a:r>
            <a:r>
              <a:rPr lang="fr-CH" sz="1400" dirty="0"/>
              <a:t> </a:t>
            </a:r>
            <a:r>
              <a:rPr lang="fr-CH" sz="1400" dirty="0" err="1"/>
              <a:t>playSound</a:t>
            </a:r>
            <a:r>
              <a:rPr lang="fr-CH" sz="1400" dirty="0"/>
              <a:t>(String </a:t>
            </a:r>
            <a:r>
              <a:rPr lang="fr-CH" sz="1400" dirty="0" err="1"/>
              <a:t>audioPath</a:t>
            </a:r>
            <a:r>
              <a:rPr lang="fr-CH" sz="1400" dirty="0"/>
              <a:t>) {</a:t>
            </a:r>
          </a:p>
          <a:p>
            <a:r>
              <a:rPr lang="fr-CH" sz="1400" dirty="0"/>
              <a:t>    </a:t>
            </a:r>
            <a:r>
              <a:rPr lang="fr-CH" sz="1400" dirty="0" err="1"/>
              <a:t>try</a:t>
            </a:r>
            <a:r>
              <a:rPr lang="fr-CH" sz="1400" dirty="0"/>
              <a:t> {</a:t>
            </a:r>
          </a:p>
          <a:p>
            <a:r>
              <a:rPr lang="fr-CH" sz="1400" dirty="0"/>
              <a:t>         // Pattern : Exclusive Resource Management         </a:t>
            </a:r>
          </a:p>
          <a:p>
            <a:r>
              <a:rPr lang="fr-CH" sz="1400" dirty="0"/>
              <a:t>	if (</a:t>
            </a:r>
            <a:r>
              <a:rPr lang="fr-CH" sz="1400" dirty="0" err="1"/>
              <a:t>currentClip</a:t>
            </a:r>
            <a:r>
              <a:rPr lang="fr-CH" sz="1400" dirty="0"/>
              <a:t> != </a:t>
            </a:r>
            <a:r>
              <a:rPr lang="fr-CH" sz="1400" dirty="0" err="1"/>
              <a:t>null</a:t>
            </a:r>
            <a:r>
              <a:rPr lang="fr-CH" sz="1400" dirty="0"/>
              <a:t> &amp;&amp; </a:t>
            </a:r>
            <a:r>
              <a:rPr lang="fr-CH" sz="1400" dirty="0" err="1"/>
              <a:t>currentClip.isRunning</a:t>
            </a:r>
            <a:r>
              <a:rPr lang="fr-CH" sz="1400" dirty="0"/>
              <a:t>()) {             </a:t>
            </a:r>
          </a:p>
          <a:p>
            <a:r>
              <a:rPr lang="fr-CH" sz="1400" dirty="0"/>
              <a:t>	</a:t>
            </a:r>
            <a:r>
              <a:rPr lang="fr-CH" sz="1400" dirty="0" err="1"/>
              <a:t>currentClip.stop</a:t>
            </a:r>
            <a:r>
              <a:rPr lang="fr-CH" sz="1400" dirty="0"/>
              <a:t>(); // Arrêt immédiat            </a:t>
            </a:r>
          </a:p>
          <a:p>
            <a:r>
              <a:rPr lang="fr-CH" sz="1400" dirty="0"/>
              <a:t>	</a:t>
            </a:r>
            <a:r>
              <a:rPr lang="fr-CH" sz="1400" dirty="0" err="1"/>
              <a:t>currentClip.close</a:t>
            </a:r>
            <a:r>
              <a:rPr lang="fr-CH" sz="1400" dirty="0"/>
              <a:t>(); // Libération mémoire        }                 </a:t>
            </a:r>
          </a:p>
          <a:p>
            <a:endParaRPr lang="fr-CH" sz="1400" dirty="0"/>
          </a:p>
          <a:p>
            <a:r>
              <a:rPr lang="fr-CH" sz="1400" dirty="0"/>
              <a:t>// Chargement optimisé via </a:t>
            </a:r>
            <a:r>
              <a:rPr lang="fr-CH" sz="1400" dirty="0" err="1"/>
              <a:t>AudioSystem</a:t>
            </a:r>
            <a:r>
              <a:rPr lang="fr-CH" sz="1400" dirty="0"/>
              <a:t>        </a:t>
            </a:r>
          </a:p>
          <a:p>
            <a:r>
              <a:rPr lang="fr-CH" sz="1400" dirty="0" err="1"/>
              <a:t>AudioInputStream</a:t>
            </a:r>
            <a:r>
              <a:rPr lang="fr-CH" sz="1400" dirty="0"/>
              <a:t> </a:t>
            </a:r>
            <a:r>
              <a:rPr lang="fr-CH" sz="1400" dirty="0" err="1"/>
              <a:t>audioIn</a:t>
            </a:r>
            <a:r>
              <a:rPr lang="fr-CH" sz="1400" dirty="0"/>
              <a:t> = </a:t>
            </a:r>
            <a:r>
              <a:rPr lang="fr-CH" sz="1400" dirty="0" err="1"/>
              <a:t>AudioSystem.getAudioInputStream</a:t>
            </a:r>
            <a:r>
              <a:rPr lang="fr-CH" sz="1400" dirty="0"/>
              <a:t>(new File(</a:t>
            </a:r>
            <a:r>
              <a:rPr lang="fr-CH" sz="1400" dirty="0" err="1"/>
              <a:t>audioPath</a:t>
            </a:r>
            <a:r>
              <a:rPr lang="fr-CH" sz="1400" dirty="0"/>
              <a:t>));         </a:t>
            </a:r>
            <a:r>
              <a:rPr lang="fr-CH" sz="1400" dirty="0" err="1"/>
              <a:t>currentClip</a:t>
            </a:r>
            <a:r>
              <a:rPr lang="fr-CH" sz="1400" dirty="0"/>
              <a:t> = </a:t>
            </a:r>
            <a:r>
              <a:rPr lang="fr-CH" sz="1400" dirty="0" err="1"/>
              <a:t>AudioSystem.getClip</a:t>
            </a:r>
            <a:r>
              <a:rPr lang="fr-CH" sz="1400" dirty="0"/>
              <a:t>();         </a:t>
            </a:r>
          </a:p>
          <a:p>
            <a:r>
              <a:rPr lang="fr-CH" sz="1400" dirty="0" err="1"/>
              <a:t>currentClip.open</a:t>
            </a:r>
            <a:r>
              <a:rPr lang="fr-CH" sz="1400" dirty="0"/>
              <a:t>(</a:t>
            </a:r>
            <a:r>
              <a:rPr lang="fr-CH" sz="1400" dirty="0" err="1"/>
              <a:t>audioIn</a:t>
            </a:r>
            <a:r>
              <a:rPr lang="fr-CH" sz="1400" dirty="0"/>
              <a:t>);         </a:t>
            </a:r>
          </a:p>
          <a:p>
            <a:r>
              <a:rPr lang="fr-CH" sz="1400" dirty="0" err="1"/>
              <a:t>currentClip.start</a:t>
            </a:r>
            <a:r>
              <a:rPr lang="fr-CH" sz="1400" dirty="0"/>
              <a:t>();     </a:t>
            </a:r>
          </a:p>
          <a:p>
            <a:r>
              <a:rPr lang="fr-CH" sz="1400" dirty="0"/>
              <a:t>} catch (Exception e) {         </a:t>
            </a:r>
          </a:p>
          <a:p>
            <a:r>
              <a:rPr lang="fr-CH" sz="1400" dirty="0"/>
              <a:t>// Gestion robuste des erreurs    </a:t>
            </a:r>
          </a:p>
          <a:p>
            <a:r>
              <a:rPr lang="fr-CH" sz="1400" dirty="0"/>
              <a:t>} }</a:t>
            </a:r>
            <a:endParaRPr lang="fr-CH" sz="1400" dirty="0">
              <a:latin typeface="Consola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</a:t>
            </a:r>
            <a:r>
              <a:rPr dirty="0" err="1"/>
              <a:t>cénario</a:t>
            </a:r>
            <a:r>
              <a:rPr dirty="0"/>
              <a:t> </a:t>
            </a:r>
            <a:r>
              <a:rPr dirty="0" err="1"/>
              <a:t>utilisateur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1800" b="1" dirty="0"/>
              <a:t>1. </a:t>
            </a:r>
            <a:r>
              <a:rPr sz="1800" b="1" dirty="0" err="1"/>
              <a:t>Sélection</a:t>
            </a:r>
            <a:r>
              <a:rPr sz="1800" b="1" dirty="0"/>
              <a:t> d'un instrument (</a:t>
            </a:r>
            <a:r>
              <a:rPr sz="1800" b="1" dirty="0" err="1"/>
              <a:t>ajout</a:t>
            </a:r>
            <a:r>
              <a:rPr sz="1800" b="1" dirty="0"/>
              <a:t> </a:t>
            </a:r>
            <a:r>
              <a:rPr sz="1800" b="1" dirty="0" err="1"/>
              <a:t>panneau</a:t>
            </a:r>
            <a:r>
              <a:rPr sz="1800" b="1" dirty="0"/>
              <a:t>).</a:t>
            </a:r>
          </a:p>
          <a:p>
            <a:r>
              <a:rPr sz="1800" b="1" dirty="0"/>
              <a:t>2. Lecture du son ▶, </a:t>
            </a:r>
            <a:r>
              <a:rPr sz="1800" b="1" dirty="0" err="1"/>
              <a:t>saisie</a:t>
            </a:r>
            <a:r>
              <a:rPr sz="1800" b="1" dirty="0"/>
              <a:t> du nom.</a:t>
            </a:r>
          </a:p>
          <a:p>
            <a:r>
              <a:rPr sz="1800" b="1" dirty="0"/>
              <a:t>3. Bonne </a:t>
            </a:r>
            <a:r>
              <a:rPr sz="1800" b="1" dirty="0" err="1"/>
              <a:t>réponse</a:t>
            </a:r>
            <a:r>
              <a:rPr sz="1800" b="1" dirty="0"/>
              <a:t> =&gt; image </a:t>
            </a:r>
            <a:r>
              <a:rPr sz="1800" b="1" dirty="0" err="1"/>
              <a:t>révélée</a:t>
            </a:r>
            <a:r>
              <a:rPr sz="1800" b="1" dirty="0"/>
              <a:t>, </a:t>
            </a:r>
            <a:r>
              <a:rPr sz="1800" b="1" dirty="0" err="1"/>
              <a:t>panneau</a:t>
            </a:r>
            <a:r>
              <a:rPr sz="1800" b="1" dirty="0"/>
              <a:t> </a:t>
            </a:r>
            <a:r>
              <a:rPr sz="1800" b="1" dirty="0" err="1"/>
              <a:t>validé</a:t>
            </a:r>
            <a:r>
              <a:rPr sz="1800" b="1" dirty="0"/>
              <a:t>.</a:t>
            </a:r>
          </a:p>
          <a:p>
            <a:r>
              <a:rPr sz="1800" b="1" dirty="0"/>
              <a:t>4. Vie perdue </a:t>
            </a:r>
            <a:r>
              <a:rPr sz="1800" b="1" dirty="0" err="1"/>
              <a:t>sinon</a:t>
            </a:r>
            <a:r>
              <a:rPr sz="1800" b="1" dirty="0"/>
              <a:t>; </a:t>
            </a:r>
            <a:r>
              <a:rPr sz="1800" b="1" dirty="0" err="1"/>
              <a:t>partie</a:t>
            </a:r>
            <a:r>
              <a:rPr sz="1800" b="1" dirty="0"/>
              <a:t> </a:t>
            </a:r>
            <a:r>
              <a:rPr sz="1800" b="1" dirty="0" err="1"/>
              <a:t>jusqu'à</a:t>
            </a:r>
            <a:r>
              <a:rPr sz="1800" b="1" dirty="0"/>
              <a:t> 6 </a:t>
            </a:r>
            <a:r>
              <a:rPr sz="1800" b="1" dirty="0" err="1"/>
              <a:t>bonnes</a:t>
            </a:r>
            <a:r>
              <a:rPr sz="1800" b="1" dirty="0"/>
              <a:t> </a:t>
            </a:r>
            <a:r>
              <a:rPr sz="1800" b="1" dirty="0" err="1"/>
              <a:t>réponses</a:t>
            </a:r>
            <a:r>
              <a:rPr sz="1800" b="1" dirty="0"/>
              <a:t> </a:t>
            </a:r>
            <a:r>
              <a:rPr sz="1800" b="1" dirty="0" err="1"/>
              <a:t>ou</a:t>
            </a:r>
            <a:r>
              <a:rPr sz="1800" b="1" dirty="0"/>
              <a:t> 0 vie.</a:t>
            </a:r>
          </a:p>
        </p:txBody>
      </p:sp>
      <p:pic>
        <p:nvPicPr>
          <p:cNvPr id="4" name="Picture 3" descr="95df2d5d-c23f-4390-954f-412c7573800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5032" y="3233362"/>
            <a:ext cx="5458968" cy="362463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Boîtes de dialogue Swing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1800" b="1" dirty="0" err="1"/>
              <a:t>JOptionPane</a:t>
            </a:r>
            <a:r>
              <a:rPr sz="1800" b="1" dirty="0"/>
              <a:t> pour </a:t>
            </a:r>
            <a:r>
              <a:rPr sz="1800" b="1" dirty="0" err="1"/>
              <a:t>victoire</a:t>
            </a:r>
            <a:r>
              <a:rPr sz="1800" b="1" dirty="0"/>
              <a:t> / game‑over.</a:t>
            </a:r>
          </a:p>
          <a:p>
            <a:r>
              <a:rPr sz="1800" b="1" dirty="0"/>
              <a:t>Victoire : panel </a:t>
            </a:r>
            <a:r>
              <a:rPr sz="1800" b="1" dirty="0" err="1"/>
              <a:t>personnalisé</a:t>
            </a:r>
            <a:r>
              <a:rPr sz="1800" b="1" dirty="0"/>
              <a:t> avec </a:t>
            </a:r>
            <a:r>
              <a:rPr sz="1800" b="1" dirty="0" err="1"/>
              <a:t>Clippy</a:t>
            </a:r>
            <a:r>
              <a:rPr sz="1800" b="1" dirty="0"/>
              <a:t>, choix Replay/Quit.</a:t>
            </a:r>
          </a:p>
          <a:p>
            <a:r>
              <a:rPr sz="1800" b="1" dirty="0" err="1"/>
              <a:t>Défaite</a:t>
            </a:r>
            <a:r>
              <a:rPr sz="1800" b="1" dirty="0"/>
              <a:t> : message, options </a:t>
            </a:r>
            <a:r>
              <a:rPr sz="1800" b="1" dirty="0" err="1"/>
              <a:t>identiques</a:t>
            </a:r>
            <a:r>
              <a:rPr sz="1800" b="1"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4320" y="3017520"/>
            <a:ext cx="530352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800" dirty="0">
                <a:latin typeface="Consolas"/>
              </a:rPr>
              <a:t>    public void </a:t>
            </a:r>
            <a:r>
              <a:rPr sz="800" dirty="0" err="1">
                <a:latin typeface="Consolas"/>
              </a:rPr>
              <a:t>showVictoryDialog</a:t>
            </a:r>
            <a:r>
              <a:rPr sz="800" dirty="0">
                <a:latin typeface="Consolas"/>
              </a:rPr>
              <a:t>() {
        try {
            </a:t>
            </a:r>
            <a:r>
              <a:rPr sz="800" dirty="0" err="1">
                <a:latin typeface="Consolas"/>
              </a:rPr>
              <a:t>ImageIcon</a:t>
            </a:r>
            <a:r>
              <a:rPr sz="800" dirty="0">
                <a:latin typeface="Consolas"/>
              </a:rPr>
              <a:t> </a:t>
            </a:r>
            <a:r>
              <a:rPr sz="800" dirty="0" err="1">
                <a:latin typeface="Consolas"/>
              </a:rPr>
              <a:t>victoryClippy</a:t>
            </a:r>
            <a:r>
              <a:rPr sz="800" dirty="0">
                <a:latin typeface="Consolas"/>
              </a:rPr>
              <a:t> = new </a:t>
            </a:r>
            <a:r>
              <a:rPr sz="800" dirty="0" err="1">
                <a:latin typeface="Consolas"/>
              </a:rPr>
              <a:t>ImageIcon</a:t>
            </a:r>
            <a:r>
              <a:rPr sz="800" dirty="0">
                <a:latin typeface="Consolas"/>
              </a:rPr>
              <a:t>(</a:t>
            </a:r>
            <a:r>
              <a:rPr sz="800" dirty="0" err="1">
                <a:latin typeface="Consolas"/>
              </a:rPr>
              <a:t>getClass</a:t>
            </a:r>
            <a:r>
              <a:rPr sz="800" dirty="0">
                <a:latin typeface="Consolas"/>
              </a:rPr>
              <a:t>().</a:t>
            </a:r>
            <a:r>
              <a:rPr sz="800" dirty="0" err="1">
                <a:latin typeface="Consolas"/>
              </a:rPr>
              <a:t>getResource</a:t>
            </a:r>
            <a:r>
              <a:rPr sz="800" dirty="0">
                <a:latin typeface="Consolas"/>
              </a:rPr>
              <a:t>("/resources/images/</a:t>
            </a:r>
            <a:r>
              <a:rPr sz="800" dirty="0" err="1">
                <a:latin typeface="Consolas"/>
              </a:rPr>
              <a:t>imagesClippy</a:t>
            </a:r>
            <a:r>
              <a:rPr sz="800" dirty="0">
                <a:latin typeface="Consolas"/>
              </a:rPr>
              <a:t>/victoryclippy.gif"));
            </a:t>
            </a:r>
            <a:r>
              <a:rPr sz="800" dirty="0" err="1">
                <a:latin typeface="Consolas"/>
              </a:rPr>
              <a:t>JLabel</a:t>
            </a:r>
            <a:r>
              <a:rPr sz="800" dirty="0">
                <a:latin typeface="Consolas"/>
              </a:rPr>
              <a:t> </a:t>
            </a:r>
            <a:r>
              <a:rPr sz="800" dirty="0" err="1">
                <a:latin typeface="Consolas"/>
              </a:rPr>
              <a:t>gifLabel</a:t>
            </a:r>
            <a:r>
              <a:rPr sz="800" dirty="0">
                <a:latin typeface="Consolas"/>
              </a:rPr>
              <a:t> = new </a:t>
            </a:r>
            <a:r>
              <a:rPr sz="800" dirty="0" err="1">
                <a:latin typeface="Consolas"/>
              </a:rPr>
              <a:t>JLabel</a:t>
            </a:r>
            <a:r>
              <a:rPr sz="800" dirty="0">
                <a:latin typeface="Consolas"/>
              </a:rPr>
              <a:t>(</a:t>
            </a:r>
            <a:r>
              <a:rPr sz="800" dirty="0" err="1">
                <a:latin typeface="Consolas"/>
              </a:rPr>
              <a:t>victoryClippy</a:t>
            </a:r>
            <a:r>
              <a:rPr sz="800" dirty="0">
                <a:latin typeface="Consolas"/>
              </a:rPr>
              <a:t>);
            </a:t>
            </a:r>
            <a:r>
              <a:rPr sz="800" dirty="0" err="1">
                <a:latin typeface="Consolas"/>
              </a:rPr>
              <a:t>JPanel</a:t>
            </a:r>
            <a:r>
              <a:rPr sz="800" dirty="0">
                <a:latin typeface="Consolas"/>
              </a:rPr>
              <a:t> panel = new </a:t>
            </a:r>
            <a:r>
              <a:rPr sz="800" dirty="0" err="1">
                <a:latin typeface="Consolas"/>
              </a:rPr>
              <a:t>JPanel</a:t>
            </a:r>
            <a:r>
              <a:rPr sz="800" dirty="0">
                <a:latin typeface="Consolas"/>
              </a:rPr>
              <a:t>(new </a:t>
            </a:r>
            <a:r>
              <a:rPr sz="800" dirty="0" err="1">
                <a:latin typeface="Consolas"/>
              </a:rPr>
              <a:t>BorderLayout</a:t>
            </a:r>
            <a:r>
              <a:rPr sz="800" dirty="0">
                <a:latin typeface="Consolas"/>
              </a:rPr>
              <a:t>(10, 10));
            </a:t>
            </a:r>
            <a:r>
              <a:rPr sz="800" dirty="0" err="1">
                <a:latin typeface="Consolas"/>
              </a:rPr>
              <a:t>JLabel</a:t>
            </a:r>
            <a:r>
              <a:rPr sz="800" dirty="0">
                <a:latin typeface="Consolas"/>
              </a:rPr>
              <a:t> </a:t>
            </a:r>
            <a:r>
              <a:rPr sz="800" dirty="0" err="1">
                <a:latin typeface="Consolas"/>
              </a:rPr>
              <a:t>messageLabel</a:t>
            </a:r>
            <a:r>
              <a:rPr sz="800" dirty="0">
                <a:latin typeface="Consolas"/>
              </a:rPr>
              <a:t> = new </a:t>
            </a:r>
            <a:r>
              <a:rPr sz="800" dirty="0" err="1">
                <a:latin typeface="Consolas"/>
              </a:rPr>
              <a:t>JLabel</a:t>
            </a:r>
            <a:r>
              <a:rPr sz="800" dirty="0">
                <a:latin typeface="Consolas"/>
              </a:rPr>
              <a:t>("&lt;html&gt;Bravo ! Tu as </a:t>
            </a:r>
            <a:r>
              <a:rPr sz="800" dirty="0" err="1">
                <a:latin typeface="Consolas"/>
              </a:rPr>
              <a:t>deviné</a:t>
            </a:r>
            <a:r>
              <a:rPr sz="800" dirty="0">
                <a:latin typeface="Consolas"/>
              </a:rPr>
              <a:t> </a:t>
            </a:r>
            <a:r>
              <a:rPr sz="800" dirty="0" err="1">
                <a:latin typeface="Consolas"/>
              </a:rPr>
              <a:t>tous</a:t>
            </a:r>
            <a:r>
              <a:rPr sz="800" dirty="0">
                <a:latin typeface="Consolas"/>
              </a:rPr>
              <a:t> les instruments ! 🎉&lt;</a:t>
            </a:r>
            <a:r>
              <a:rPr sz="800" dirty="0" err="1">
                <a:latin typeface="Consolas"/>
              </a:rPr>
              <a:t>br</a:t>
            </a:r>
            <a:r>
              <a:rPr sz="800" dirty="0">
                <a:latin typeface="Consolas"/>
              </a:rPr>
              <a:t>&gt;</a:t>
            </a:r>
            <a:r>
              <a:rPr sz="800" dirty="0" err="1">
                <a:latin typeface="Consolas"/>
              </a:rPr>
              <a:t>Rejouer</a:t>
            </a:r>
            <a:r>
              <a:rPr sz="800" dirty="0">
                <a:latin typeface="Consolas"/>
              </a:rPr>
              <a:t> ?&lt;/html&gt;");
            </a:t>
            </a:r>
            <a:r>
              <a:rPr sz="800" dirty="0" err="1">
                <a:latin typeface="Consolas"/>
              </a:rPr>
              <a:t>panel.add</a:t>
            </a:r>
            <a:r>
              <a:rPr sz="800" dirty="0">
                <a:latin typeface="Consolas"/>
              </a:rPr>
              <a:t>(</a:t>
            </a:r>
            <a:r>
              <a:rPr sz="800" dirty="0" err="1">
                <a:latin typeface="Consolas"/>
              </a:rPr>
              <a:t>messageLabel</a:t>
            </a:r>
            <a:r>
              <a:rPr sz="800" dirty="0">
                <a:latin typeface="Consolas"/>
              </a:rPr>
              <a:t>, </a:t>
            </a:r>
            <a:r>
              <a:rPr sz="800" dirty="0" err="1">
                <a:latin typeface="Consolas"/>
              </a:rPr>
              <a:t>BorderLayout.NORTH</a:t>
            </a:r>
            <a:r>
              <a:rPr sz="800" dirty="0">
                <a:latin typeface="Consolas"/>
              </a:rPr>
              <a:t>);
            </a:t>
            </a:r>
            <a:r>
              <a:rPr sz="800" dirty="0" err="1">
                <a:latin typeface="Consolas"/>
              </a:rPr>
              <a:t>panel.add</a:t>
            </a:r>
            <a:r>
              <a:rPr sz="800" dirty="0">
                <a:latin typeface="Consolas"/>
              </a:rPr>
              <a:t>(</a:t>
            </a:r>
            <a:r>
              <a:rPr sz="800" dirty="0" err="1">
                <a:latin typeface="Consolas"/>
              </a:rPr>
              <a:t>gifLabel</a:t>
            </a:r>
            <a:r>
              <a:rPr sz="800" dirty="0">
                <a:latin typeface="Consolas"/>
              </a:rPr>
              <a:t>, </a:t>
            </a:r>
            <a:r>
              <a:rPr sz="800" dirty="0" err="1">
                <a:latin typeface="Consolas"/>
              </a:rPr>
              <a:t>BorderLayout.CENTER</a:t>
            </a:r>
            <a:r>
              <a:rPr sz="800" dirty="0">
                <a:latin typeface="Consolas"/>
              </a:rPr>
              <a:t>);
            int choice = </a:t>
            </a:r>
            <a:r>
              <a:rPr sz="800" dirty="0" err="1">
                <a:latin typeface="Consolas"/>
              </a:rPr>
              <a:t>JOptionPane.showOptionDialog</a:t>
            </a:r>
            <a:r>
              <a:rPr sz="800" dirty="0">
                <a:latin typeface="Consolas"/>
              </a:rPr>
              <a:t>(
                this,
                panel,
                "Victoire !",
                </a:t>
            </a:r>
            <a:r>
              <a:rPr sz="800" dirty="0" err="1">
                <a:latin typeface="Consolas"/>
              </a:rPr>
              <a:t>JOptionPane.YES_NO_OPTION</a:t>
            </a:r>
            <a:r>
              <a:rPr sz="800" dirty="0">
                <a:latin typeface="Consolas"/>
              </a:rPr>
              <a:t>,
                </a:t>
            </a:r>
            <a:r>
              <a:rPr sz="800" dirty="0" err="1">
                <a:latin typeface="Consolas"/>
              </a:rPr>
              <a:t>JOptionPane.INFORMATION_MESSAGE</a:t>
            </a:r>
            <a:r>
              <a:rPr sz="800" dirty="0">
                <a:latin typeface="Consolas"/>
              </a:rPr>
              <a:t>,
                null,
                new Object[]{"</a:t>
            </a:r>
            <a:r>
              <a:rPr sz="800" dirty="0" err="1">
                <a:latin typeface="Consolas"/>
              </a:rPr>
              <a:t>Rejouer</a:t>
            </a:r>
            <a:r>
              <a:rPr sz="800" dirty="0">
                <a:latin typeface="Consolas"/>
              </a:rPr>
              <a:t>", "Quitter"},
                "</a:t>
            </a:r>
            <a:r>
              <a:rPr sz="800" dirty="0" err="1">
                <a:latin typeface="Consolas"/>
              </a:rPr>
              <a:t>Rejouer</a:t>
            </a:r>
            <a:r>
              <a:rPr sz="800" dirty="0">
                <a:latin typeface="Consolas"/>
              </a:rPr>
              <a:t>"
            );
            if (choice == </a:t>
            </a:r>
            <a:r>
              <a:rPr sz="800" dirty="0" err="1">
                <a:latin typeface="Consolas"/>
              </a:rPr>
              <a:t>JOptionPane.YES_OPTION</a:t>
            </a:r>
            <a:r>
              <a:rPr sz="800" dirty="0">
                <a:latin typeface="Consolas"/>
              </a:rPr>
              <a:t>) {
                </a:t>
            </a:r>
            <a:r>
              <a:rPr sz="800" dirty="0" err="1">
                <a:latin typeface="Consolas"/>
              </a:rPr>
              <a:t>controller.resetGame</a:t>
            </a:r>
            <a:r>
              <a:rPr sz="800" dirty="0">
                <a:latin typeface="Consolas"/>
              </a:rPr>
              <a:t>();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1593</Words>
  <Application>Microsoft Office PowerPoint</Application>
  <PresentationFormat>Affichage à l'écran (4:3)</PresentationFormat>
  <Paragraphs>156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Consolas</vt:lpstr>
      <vt:lpstr>Office Theme</vt:lpstr>
      <vt:lpstr>Sound of World</vt:lpstr>
      <vt:lpstr>Présentation du projet</vt:lpstr>
      <vt:lpstr>Introduction rapide à Java</vt:lpstr>
      <vt:lpstr>Swing : composants &amp; conteneurs</vt:lpstr>
      <vt:lpstr>Gestionnaires de mise en page</vt:lpstr>
      <vt:lpstr>Application des concepts Swing</vt:lpstr>
      <vt:lpstr>Gestion Audio</vt:lpstr>
      <vt:lpstr>Scénario utilisateur</vt:lpstr>
      <vt:lpstr>Boîtes de dialogue Swing</vt:lpstr>
      <vt:lpstr>Architecture générale MVC</vt:lpstr>
      <vt:lpstr>Modèle : Instrument &amp; chargement</vt:lpstr>
      <vt:lpstr> Algorithme de Vérification</vt:lpstr>
      <vt:lpstr>Contrôleur : logique de jeu</vt:lpstr>
      <vt:lpstr>InstrumentGuessPanel – Vue composite</vt:lpstr>
      <vt:lpstr>Difficultés &amp; solutions</vt:lpstr>
      <vt:lpstr>Conclusion &amp; auto‑critique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Akram Altoun Ayman</cp:lastModifiedBy>
  <cp:revision>15</cp:revision>
  <dcterms:created xsi:type="dcterms:W3CDTF">2013-01-27T09:14:16Z</dcterms:created>
  <dcterms:modified xsi:type="dcterms:W3CDTF">2025-06-16T21:19:19Z</dcterms:modified>
  <cp:category/>
</cp:coreProperties>
</file>