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3"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5" d="100"/>
          <a:sy n="105" d="100"/>
        </p:scale>
        <p:origin x="906"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B33DC6A-1F1C-4A06-834E-CFF88F1C0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Freeform: Shape 25">
            <a:extLst>
              <a:ext uri="{FF2B5EF4-FFF2-40B4-BE49-F238E27FC236}">
                <a16:creationId xmlns:a16="http://schemas.microsoft.com/office/drawing/2014/main" id="{0FE1D5CF-87B8-4A8A-AD3C-01D06A607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56480" cy="6858000"/>
          </a:xfrm>
          <a:custGeom>
            <a:avLst/>
            <a:gdLst>
              <a:gd name="connsiteX0" fmla="*/ 0 w 6208641"/>
              <a:gd name="connsiteY0" fmla="*/ 0 h 6858000"/>
              <a:gd name="connsiteX1" fmla="*/ 5464181 w 6208641"/>
              <a:gd name="connsiteY1" fmla="*/ 0 h 6858000"/>
              <a:gd name="connsiteX2" fmla="*/ 5538086 w 6208641"/>
              <a:gd name="connsiteY2" fmla="*/ 159684 h 6858000"/>
              <a:gd name="connsiteX3" fmla="*/ 6208641 w 6208641"/>
              <a:gd name="connsiteY3" fmla="*/ 3706589 h 6858000"/>
              <a:gd name="connsiteX4" fmla="*/ 5734754 w 6208641"/>
              <a:gd name="connsiteY4" fmla="*/ 6730443 h 6858000"/>
              <a:gd name="connsiteX5" fmla="*/ 5689361 w 6208641"/>
              <a:gd name="connsiteY5" fmla="*/ 6858000 h 6858000"/>
              <a:gd name="connsiteX6" fmla="*/ 0 w 620864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8641" h="6858000">
                <a:moveTo>
                  <a:pt x="0" y="0"/>
                </a:moveTo>
                <a:lnTo>
                  <a:pt x="5464181" y="0"/>
                </a:lnTo>
                <a:lnTo>
                  <a:pt x="5538086" y="159684"/>
                </a:lnTo>
                <a:cubicBezTo>
                  <a:pt x="5961440" y="1172168"/>
                  <a:pt x="6208641" y="2392735"/>
                  <a:pt x="6208641" y="3706589"/>
                </a:cubicBezTo>
                <a:cubicBezTo>
                  <a:pt x="6208641" y="4801467"/>
                  <a:pt x="6036974" y="5831563"/>
                  <a:pt x="5734754" y="6730443"/>
                </a:cubicBezTo>
                <a:lnTo>
                  <a:pt x="568936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27">
            <a:extLst>
              <a:ext uri="{FF2B5EF4-FFF2-40B4-BE49-F238E27FC236}">
                <a16:creationId xmlns:a16="http://schemas.microsoft.com/office/drawing/2014/main" id="{60926200-45C2-41E9-839F-31CD5FE4C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2493" cy="6858000"/>
          </a:xfrm>
          <a:custGeom>
            <a:avLst/>
            <a:gdLst>
              <a:gd name="connsiteX0" fmla="*/ 0 w 6203325"/>
              <a:gd name="connsiteY0" fmla="*/ 0 h 6858000"/>
              <a:gd name="connsiteX1" fmla="*/ 5458865 w 6203325"/>
              <a:gd name="connsiteY1" fmla="*/ 0 h 6858000"/>
              <a:gd name="connsiteX2" fmla="*/ 5532770 w 6203325"/>
              <a:gd name="connsiteY2" fmla="*/ 159684 h 6858000"/>
              <a:gd name="connsiteX3" fmla="*/ 6203325 w 6203325"/>
              <a:gd name="connsiteY3" fmla="*/ 3706589 h 6858000"/>
              <a:gd name="connsiteX4" fmla="*/ 5729438 w 6203325"/>
              <a:gd name="connsiteY4" fmla="*/ 6730443 h 6858000"/>
              <a:gd name="connsiteX5" fmla="*/ 5684045 w 6203325"/>
              <a:gd name="connsiteY5" fmla="*/ 6858000 h 6858000"/>
              <a:gd name="connsiteX6" fmla="*/ 0 w 620332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3325" h="6858000">
                <a:moveTo>
                  <a:pt x="0" y="0"/>
                </a:moveTo>
                <a:lnTo>
                  <a:pt x="5458865" y="0"/>
                </a:lnTo>
                <a:lnTo>
                  <a:pt x="5532770" y="159684"/>
                </a:lnTo>
                <a:cubicBezTo>
                  <a:pt x="5956124" y="1172168"/>
                  <a:pt x="6203325" y="2392735"/>
                  <a:pt x="6203325" y="3706589"/>
                </a:cubicBezTo>
                <a:cubicBezTo>
                  <a:pt x="6203325" y="4801467"/>
                  <a:pt x="6031658" y="5831563"/>
                  <a:pt x="5729438" y="6730443"/>
                </a:cubicBezTo>
                <a:lnTo>
                  <a:pt x="568404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366823" y="1106034"/>
            <a:ext cx="3764306" cy="3204134"/>
          </a:xfrm>
        </p:spPr>
        <p:txBody>
          <a:bodyPr anchor="b">
            <a:normAutofit/>
          </a:bodyPr>
          <a:lstStyle/>
          <a:p>
            <a:pPr algn="l"/>
            <a:r>
              <a:rPr lang="fr-CH" sz="4700" b="1" dirty="0"/>
              <a:t>Sound of World</a:t>
            </a:r>
          </a:p>
        </p:txBody>
      </p:sp>
      <p:sp>
        <p:nvSpPr>
          <p:cNvPr id="3" name="Subtitle 2"/>
          <p:cNvSpPr>
            <a:spLocks noGrp="1"/>
          </p:cNvSpPr>
          <p:nvPr>
            <p:ph type="subTitle" idx="1"/>
          </p:nvPr>
        </p:nvSpPr>
        <p:spPr>
          <a:xfrm>
            <a:off x="370593" y="4872922"/>
            <a:ext cx="3760273" cy="1208141"/>
          </a:xfrm>
        </p:spPr>
        <p:txBody>
          <a:bodyPr>
            <a:normAutofit/>
          </a:bodyPr>
          <a:lstStyle/>
          <a:p>
            <a:pPr algn="l">
              <a:lnSpc>
                <a:spcPct val="90000"/>
              </a:lnSpc>
            </a:pPr>
            <a:r>
              <a:rPr lang="fr-CH" sz="1500" b="1"/>
              <a:t>Amandine &amp; Ayman  </a:t>
            </a:r>
          </a:p>
          <a:p>
            <a:pPr algn="l">
              <a:lnSpc>
                <a:spcPct val="90000"/>
              </a:lnSpc>
            </a:pPr>
            <a:r>
              <a:rPr lang="fr-CH" sz="1500" b="1"/>
              <a:t>Encadré par : Professeure HES Madame Rizzotti-Kaddouri </a:t>
            </a:r>
          </a:p>
          <a:p>
            <a:pPr algn="l">
              <a:lnSpc>
                <a:spcPct val="90000"/>
              </a:lnSpc>
            </a:pPr>
            <a:r>
              <a:rPr lang="fr-CH" sz="1500" b="1"/>
              <a:t>Cours IHM 2024‑2025 | HE‑ARC Ingénierie </a:t>
            </a:r>
          </a:p>
        </p:txBody>
      </p:sp>
      <p:sp>
        <p:nvSpPr>
          <p:cNvPr id="30" name="Rectangle 2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7704"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 name="Image 5" descr="Une image contenant ustensiles de cuisine&#10;&#10;Le contenu généré par l’IA peut être incorrect.">
            <a:extLst>
              <a:ext uri="{FF2B5EF4-FFF2-40B4-BE49-F238E27FC236}">
                <a16:creationId xmlns:a16="http://schemas.microsoft.com/office/drawing/2014/main" id="{4DD57EF9-9803-47BE-559D-E6819DE212CD}"/>
              </a:ext>
            </a:extLst>
          </p:cNvPr>
          <p:cNvPicPr>
            <a:picLocks noChangeAspect="1"/>
          </p:cNvPicPr>
          <p:nvPr/>
        </p:nvPicPr>
        <p:blipFill>
          <a:blip r:embed="rId2"/>
          <a:stretch>
            <a:fillRect/>
          </a:stretch>
        </p:blipFill>
        <p:spPr>
          <a:xfrm>
            <a:off x="5639764" y="625683"/>
            <a:ext cx="2743200" cy="2743200"/>
          </a:xfrm>
          <a:prstGeom prst="rect">
            <a:avLst/>
          </a:prstGeom>
        </p:spPr>
      </p:pic>
      <p:sp>
        <p:nvSpPr>
          <p:cNvPr id="32" name="Rectangle 3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823" y="4546920"/>
            <a:ext cx="376430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Image 4" descr="Une image contenant texte, Police, logo, Graphique&#10;&#10;Le contenu généré par l’IA peut être incorrect.">
            <a:extLst>
              <a:ext uri="{FF2B5EF4-FFF2-40B4-BE49-F238E27FC236}">
                <a16:creationId xmlns:a16="http://schemas.microsoft.com/office/drawing/2014/main" id="{564F35B6-A5FA-889D-E95B-7A42CA0CDB7F}"/>
              </a:ext>
            </a:extLst>
          </p:cNvPr>
          <p:cNvPicPr>
            <a:picLocks noChangeAspect="1"/>
          </p:cNvPicPr>
          <p:nvPr/>
        </p:nvPicPr>
        <p:blipFill>
          <a:blip r:embed="rId3"/>
          <a:stretch>
            <a:fillRect/>
          </a:stretch>
        </p:blipFill>
        <p:spPr>
          <a:xfrm>
            <a:off x="5245553" y="4546674"/>
            <a:ext cx="3531625" cy="7504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fr-CH" sz="4700"/>
              <a:t>Architecture générale MVC</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pPr>
              <a:lnSpc>
                <a:spcPct val="90000"/>
              </a:lnSpc>
            </a:pPr>
            <a:endParaRPr lang="fr-FR" sz="1300"/>
          </a:p>
          <a:p>
            <a:pPr>
              <a:lnSpc>
                <a:spcPct val="90000"/>
              </a:lnSpc>
            </a:pPr>
            <a:r>
              <a:rPr lang="fr-FR" sz="1300"/>
              <a:t>Point d'entrée (package main ) : contient la classe Main avec la méthode main() qui lance l'application.</a:t>
            </a:r>
          </a:p>
          <a:p>
            <a:pPr>
              <a:lnSpc>
                <a:spcPct val="90000"/>
              </a:lnSpc>
            </a:pPr>
            <a:endParaRPr lang="fr-FR" sz="1300"/>
          </a:p>
          <a:p>
            <a:pPr>
              <a:lnSpc>
                <a:spcPct val="90000"/>
              </a:lnSpc>
            </a:pPr>
            <a:endParaRPr lang="fr-FR" sz="1300"/>
          </a:p>
          <a:p>
            <a:pPr>
              <a:lnSpc>
                <a:spcPct val="90000"/>
              </a:lnSpc>
            </a:pPr>
            <a:r>
              <a:rPr lang="fr-FR" sz="1300"/>
              <a:t>Modèle (package model ) : contient la classe Instrument qui représente un instrument de musique avec son nom et les chemins vers ses ressources (image et fichier son).</a:t>
            </a:r>
          </a:p>
          <a:p>
            <a:pPr>
              <a:lnSpc>
                <a:spcPct val="90000"/>
              </a:lnSpc>
            </a:pPr>
            <a:r>
              <a:rPr lang="fr-FR" sz="1300"/>
              <a:t>Vue / Interface graphique (package view ) : contient la classe MainWindow (fenêtre principale de l'application) et la classe InstrumentGuessPanel (panneau individuel pour deviner un instrument). InstrumentListPanel (Jliste de tout les instruments dans une barre latérale avec scroll dans un panneau titré "Instruments") et GameMenuBar (affiche le nombre de vies restantes et gère le bouton "Réinitialiser" pour relancer une partie). Ces classes s'occupent de la disposition à l’écran des composants, de la capture des actions de l'utilisateur et de l'affichage des résultats (images, messages).</a:t>
            </a:r>
          </a:p>
          <a:p>
            <a:pPr>
              <a:lnSpc>
                <a:spcPct val="90000"/>
              </a:lnSpc>
            </a:pPr>
            <a:r>
              <a:rPr lang="fr-FR" sz="1300"/>
              <a:t>Contrôleur (package controller ) : contient la classe GameController qui gère la logique du jeu (chargement des instruments, sélection aléatoire, lecture des sons, vérification des réponses) et fait le lien entre les données et l'interface graphique.</a:t>
            </a:r>
          </a:p>
          <a:p>
            <a:pPr>
              <a:lnSpc>
                <a:spcPct val="90000"/>
              </a:lnSpc>
            </a:pPr>
            <a:endParaRPr lang="fr-FR" sz="1300"/>
          </a:p>
          <a:p>
            <a:pPr>
              <a:lnSpc>
                <a:spcPct val="90000"/>
              </a:lnSpc>
            </a:pPr>
            <a:r>
              <a:rPr lang="fr-FR" sz="1300"/>
              <a:t>Découplage =&gt; maintenance &amp; tests facilités.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EBE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Modèle : Instrument &amp; chargement</a:t>
            </a:r>
          </a:p>
        </p:txBody>
      </p:sp>
      <p:sp>
        <p:nvSpPr>
          <p:cNvPr id="3" name="Content Placeholder 2"/>
          <p:cNvSpPr>
            <a:spLocks noGrp="1"/>
          </p:cNvSpPr>
          <p:nvPr>
            <p:ph idx="1"/>
          </p:nvPr>
        </p:nvSpPr>
        <p:spPr/>
        <p:txBody>
          <a:bodyPr>
            <a:normAutofit/>
          </a:bodyPr>
          <a:lstStyle/>
          <a:p>
            <a:r>
              <a:rPr sz="1800" b="1" dirty="0"/>
              <a:t>Instrument.java : nom, </a:t>
            </a:r>
            <a:r>
              <a:rPr sz="1800" b="1" dirty="0" err="1"/>
              <a:t>imagePath</a:t>
            </a:r>
            <a:r>
              <a:rPr sz="1800" b="1" dirty="0"/>
              <a:t>, </a:t>
            </a:r>
            <a:r>
              <a:rPr sz="1800" b="1" dirty="0" err="1"/>
              <a:t>audioPath</a:t>
            </a:r>
            <a:r>
              <a:rPr sz="1800" b="1" dirty="0"/>
              <a:t>.</a:t>
            </a:r>
          </a:p>
          <a:p>
            <a:r>
              <a:rPr sz="1800" b="1" dirty="0" err="1"/>
              <a:t>Chargement</a:t>
            </a:r>
            <a:r>
              <a:rPr sz="1800" b="1" dirty="0"/>
              <a:t> </a:t>
            </a:r>
            <a:r>
              <a:rPr sz="1800" b="1" dirty="0" err="1"/>
              <a:t>dynamique</a:t>
            </a:r>
            <a:r>
              <a:rPr sz="1800" b="1" dirty="0"/>
              <a:t> via </a:t>
            </a:r>
            <a:r>
              <a:rPr sz="1800" b="1" dirty="0" err="1"/>
              <a:t>loadInstruments</a:t>
            </a:r>
            <a:r>
              <a:rPr sz="1800" b="1" dirty="0"/>
              <a:t>().</a:t>
            </a:r>
          </a:p>
        </p:txBody>
      </p:sp>
      <p:sp>
        <p:nvSpPr>
          <p:cNvPr id="4" name="TextBox 3"/>
          <p:cNvSpPr txBox="1"/>
          <p:nvPr/>
        </p:nvSpPr>
        <p:spPr>
          <a:xfrm>
            <a:off x="457200" y="2609472"/>
            <a:ext cx="5303520" cy="3323987"/>
          </a:xfrm>
          <a:prstGeom prst="rect">
            <a:avLst/>
          </a:prstGeom>
          <a:noFill/>
        </p:spPr>
        <p:txBody>
          <a:bodyPr wrap="square">
            <a:spAutoFit/>
          </a:bodyPr>
          <a:lstStyle/>
          <a:p>
            <a:r>
              <a:rPr sz="800" dirty="0">
                <a:latin typeface="Consolas"/>
              </a:rPr>
              <a:t>public class Instrument {
    private final String nom;         // Instrument name
    private final String </a:t>
            </a:r>
            <a:r>
              <a:rPr sz="800" dirty="0" err="1">
                <a:latin typeface="Consolas"/>
              </a:rPr>
              <a:t>imagePath</a:t>
            </a:r>
            <a:r>
              <a:rPr sz="800" dirty="0">
                <a:latin typeface="Consolas"/>
              </a:rPr>
              <a:t>;   // Path to image (.jpg)
    private final String </a:t>
            </a:r>
            <a:r>
              <a:rPr sz="800" dirty="0" err="1">
                <a:latin typeface="Consolas"/>
              </a:rPr>
              <a:t>audioPath</a:t>
            </a:r>
            <a:r>
              <a:rPr sz="800" dirty="0">
                <a:latin typeface="Consolas"/>
              </a:rPr>
              <a:t>;   // Path to sound (.wav)
    public Instrument(String nom, String </a:t>
            </a:r>
            <a:r>
              <a:rPr sz="800" dirty="0" err="1">
                <a:latin typeface="Consolas"/>
              </a:rPr>
              <a:t>imagePath</a:t>
            </a:r>
            <a:r>
              <a:rPr sz="800" dirty="0">
                <a:latin typeface="Consolas"/>
              </a:rPr>
              <a:t>, String </a:t>
            </a:r>
            <a:r>
              <a:rPr sz="800" dirty="0" err="1">
                <a:latin typeface="Consolas"/>
              </a:rPr>
              <a:t>audioPath</a:t>
            </a:r>
            <a:r>
              <a:rPr sz="800" dirty="0">
                <a:latin typeface="Consolas"/>
              </a:rPr>
              <a:t>) {
        </a:t>
            </a:r>
            <a:r>
              <a:rPr sz="800" dirty="0" err="1">
                <a:latin typeface="Consolas"/>
              </a:rPr>
              <a:t>this.nom</a:t>
            </a:r>
            <a:r>
              <a:rPr sz="800" dirty="0">
                <a:latin typeface="Consolas"/>
              </a:rPr>
              <a:t> = nom;
        </a:t>
            </a:r>
            <a:r>
              <a:rPr sz="800" dirty="0" err="1">
                <a:latin typeface="Consolas"/>
              </a:rPr>
              <a:t>this.imagePath</a:t>
            </a:r>
            <a:r>
              <a:rPr sz="800" dirty="0">
                <a:latin typeface="Consolas"/>
              </a:rPr>
              <a:t> = </a:t>
            </a:r>
            <a:r>
              <a:rPr sz="800" dirty="0" err="1">
                <a:latin typeface="Consolas"/>
              </a:rPr>
              <a:t>imagePath</a:t>
            </a:r>
            <a:r>
              <a:rPr sz="800" dirty="0">
                <a:latin typeface="Consolas"/>
              </a:rPr>
              <a:t>;
        </a:t>
            </a:r>
            <a:r>
              <a:rPr sz="800" dirty="0" err="1">
                <a:latin typeface="Consolas"/>
              </a:rPr>
              <a:t>this.audioPath</a:t>
            </a:r>
            <a:r>
              <a:rPr sz="800" dirty="0">
                <a:latin typeface="Consolas"/>
              </a:rPr>
              <a:t> = </a:t>
            </a:r>
            <a:r>
              <a:rPr sz="800" dirty="0" err="1">
                <a:latin typeface="Consolas"/>
              </a:rPr>
              <a:t>audioPath</a:t>
            </a:r>
            <a:r>
              <a:rPr sz="800" dirty="0">
                <a:latin typeface="Consolas"/>
              </a:rPr>
              <a:t>;
    }
    public String </a:t>
            </a:r>
            <a:r>
              <a:rPr sz="800" dirty="0" err="1">
                <a:latin typeface="Consolas"/>
              </a:rPr>
              <a:t>getName</a:t>
            </a:r>
            <a:r>
              <a:rPr sz="800" dirty="0">
                <a:latin typeface="Consolas"/>
              </a:rPr>
              <a:t>() {
        return nom;
    }
    public String </a:t>
            </a:r>
            <a:r>
              <a:rPr sz="800" dirty="0" err="1">
                <a:latin typeface="Consolas"/>
              </a:rPr>
              <a:t>getImagePath</a:t>
            </a:r>
            <a:r>
              <a:rPr sz="800" dirty="0">
                <a:latin typeface="Consolas"/>
              </a:rPr>
              <a:t>() {
        return </a:t>
            </a:r>
            <a:r>
              <a:rPr sz="800" dirty="0" err="1">
                <a:latin typeface="Consolas"/>
              </a:rPr>
              <a:t>imagePath</a:t>
            </a:r>
            <a:r>
              <a:rPr sz="800" dirty="0">
                <a:latin typeface="Consolas"/>
              </a:rPr>
              <a:t>;
    }
    public String </a:t>
            </a:r>
            <a:r>
              <a:rPr sz="800" dirty="0" err="1">
                <a:latin typeface="Consolas"/>
              </a:rPr>
              <a:t>getAudioPath</a:t>
            </a:r>
            <a:r>
              <a:rPr sz="800" dirty="0">
                <a:latin typeface="Consolas"/>
              </a:rPr>
              <a:t>() {
...
        </a:t>
            </a:r>
            <a:r>
              <a:rPr sz="800" dirty="0" err="1">
                <a:latin typeface="Consolas"/>
              </a:rPr>
              <a:t>this.allInstruments</a:t>
            </a:r>
            <a:r>
              <a:rPr sz="800" dirty="0">
                <a:latin typeface="Consolas"/>
              </a:rPr>
              <a:t> = </a:t>
            </a:r>
            <a:r>
              <a:rPr sz="800" dirty="0" err="1">
                <a:latin typeface="Consolas"/>
              </a:rPr>
              <a:t>loadInstruments</a:t>
            </a:r>
            <a:r>
              <a:rPr sz="800" dirty="0">
                <a:latin typeface="Consolas"/>
              </a:rPr>
              <a:t>();
        </a:t>
            </a:r>
            <a:r>
              <a:rPr sz="800" dirty="0" err="1">
                <a:latin typeface="Consolas"/>
              </a:rPr>
              <a:t>this.currentGameInstruments</a:t>
            </a:r>
            <a:r>
              <a:rPr sz="800" dirty="0">
                <a:latin typeface="Consolas"/>
              </a:rPr>
              <a:t> = new </a:t>
            </a:r>
            <a:r>
              <a:rPr sz="800" dirty="0" err="1">
                <a:latin typeface="Consolas"/>
              </a:rPr>
              <a:t>ArrayList</a:t>
            </a:r>
            <a:r>
              <a:rPr sz="800" dirty="0">
                <a:latin typeface="Consolas"/>
              </a:rPr>
              <a:t>&lt;&gt;();
        </a:t>
            </a:r>
            <a:r>
              <a:rPr sz="800" dirty="0" err="1">
                <a:latin typeface="Consolas"/>
              </a:rPr>
              <a:t>this.remainingInstruments</a:t>
            </a:r>
            <a:r>
              <a:rPr sz="800" dirty="0">
                <a:latin typeface="Consolas"/>
              </a:rPr>
              <a:t> = new </a:t>
            </a:r>
            <a:r>
              <a:rPr sz="800" dirty="0" err="1">
                <a:latin typeface="Consolas"/>
              </a:rPr>
              <a:t>ArrayList</a:t>
            </a:r>
            <a:r>
              <a:rPr sz="800" dirty="0">
                <a:latin typeface="Consolas"/>
              </a:rPr>
              <a:t>&lt;&gt;();
</a:t>
            </a:r>
            <a:r>
              <a:rPr sz="600" dirty="0">
                <a:latin typeface="Consolas"/>
              </a:rPr>
              <a:t>
    }
</a:t>
            </a:r>
          </a:p>
        </p:txBody>
      </p:sp>
      <p:pic>
        <p:nvPicPr>
          <p:cNvPr id="6" name="Image 5" descr="Une image contenant musique, tambour, instrument de musique, Membranophone&#10;&#10;Le contenu généré par l’IA peut être incorrect.">
            <a:extLst>
              <a:ext uri="{FF2B5EF4-FFF2-40B4-BE49-F238E27FC236}">
                <a16:creationId xmlns:a16="http://schemas.microsoft.com/office/drawing/2014/main" id="{690172A5-758F-0725-A763-547F8200A5F4}"/>
              </a:ext>
            </a:extLst>
          </p:cNvPr>
          <p:cNvPicPr>
            <a:picLocks noChangeAspect="1"/>
          </p:cNvPicPr>
          <p:nvPr/>
        </p:nvPicPr>
        <p:blipFill>
          <a:blip r:embed="rId2"/>
          <a:stretch>
            <a:fillRect/>
          </a:stretch>
        </p:blipFill>
        <p:spPr>
          <a:xfrm>
            <a:off x="5731853" y="4379977"/>
            <a:ext cx="3412148" cy="247802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fr-CH" sz="4700"/>
              <a:t> Algorithme de Vérification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pPr>
              <a:lnSpc>
                <a:spcPct val="90000"/>
              </a:lnSpc>
            </a:pPr>
            <a:r>
              <a:rPr lang="en-GB" sz="1000" b="1"/>
              <a:t>Casse des noms instruments</a:t>
            </a:r>
          </a:p>
          <a:p>
            <a:pPr>
              <a:lnSpc>
                <a:spcPct val="90000"/>
              </a:lnSpc>
            </a:pPr>
            <a:r>
              <a:rPr lang="en-GB" sz="1000" b="1" i="1"/>
              <a:t>Mise à jour asynchrone pour éviter le blocage EDT</a:t>
            </a:r>
          </a:p>
          <a:p>
            <a:pPr>
              <a:lnSpc>
                <a:spcPct val="90000"/>
              </a:lnSpc>
            </a:pPr>
            <a:endParaRPr lang="en-GB" sz="1000" b="1"/>
          </a:p>
          <a:p>
            <a:pPr marL="0" indent="0">
              <a:lnSpc>
                <a:spcPct val="90000"/>
              </a:lnSpc>
              <a:buNone/>
            </a:pPr>
            <a:r>
              <a:rPr lang="en-GB" sz="1000"/>
              <a:t>public boolean checkAnswer(String input, Instrument instrument) {    </a:t>
            </a:r>
          </a:p>
          <a:p>
            <a:pPr marL="0" indent="0">
              <a:lnSpc>
                <a:spcPct val="90000"/>
              </a:lnSpc>
              <a:buNone/>
            </a:pPr>
            <a:r>
              <a:rPr lang="en-GB" sz="1000"/>
              <a:t>	// Comparaison insensible à la casse + trim automatique   </a:t>
            </a:r>
          </a:p>
          <a:p>
            <a:pPr marL="0" indent="0">
              <a:lnSpc>
                <a:spcPct val="90000"/>
              </a:lnSpc>
              <a:buNone/>
            </a:pPr>
            <a:r>
              <a:rPr lang="en-GB" sz="1000"/>
              <a:t> 	boolean correct = instrument.getName().equalsIgnoreCase(input.trim());        </a:t>
            </a:r>
          </a:p>
          <a:p>
            <a:pPr marL="0" indent="0">
              <a:lnSpc>
                <a:spcPct val="90000"/>
              </a:lnSpc>
              <a:buNone/>
            </a:pPr>
            <a:endParaRPr lang="en-GB" sz="1000"/>
          </a:p>
          <a:p>
            <a:pPr marL="0" indent="0">
              <a:lnSpc>
                <a:spcPct val="90000"/>
              </a:lnSpc>
              <a:buNone/>
            </a:pPr>
            <a:r>
              <a:rPr lang="en-GB" sz="1000"/>
              <a:t>	if (correct) {        </a:t>
            </a:r>
          </a:p>
          <a:p>
            <a:pPr marL="0" indent="0">
              <a:lnSpc>
                <a:spcPct val="90000"/>
              </a:lnSpc>
              <a:buNone/>
            </a:pPr>
            <a:r>
              <a:rPr lang="en-GB" sz="1000"/>
              <a:t>		// Suppression avec prédicat - Stream API interne       </a:t>
            </a:r>
          </a:p>
          <a:p>
            <a:pPr marL="0" indent="0">
              <a:lnSpc>
                <a:spcPct val="90000"/>
              </a:lnSpc>
              <a:buNone/>
            </a:pPr>
            <a:r>
              <a:rPr lang="en-GB" sz="1000"/>
              <a:t>	 	remainingInstruments.removeIf(i -&gt; i.getName().equalsIgnoreCase(instrument.getName()));             </a:t>
            </a:r>
          </a:p>
          <a:p>
            <a:pPr marL="0" indent="0">
              <a:lnSpc>
                <a:spcPct val="90000"/>
              </a:lnSpc>
              <a:buNone/>
            </a:pPr>
            <a:r>
              <a:rPr lang="en-GB" sz="1000"/>
              <a:t>   </a:t>
            </a:r>
          </a:p>
          <a:p>
            <a:pPr marL="0" indent="0">
              <a:lnSpc>
                <a:spcPct val="90000"/>
              </a:lnSpc>
              <a:buNone/>
            </a:pPr>
            <a:r>
              <a:rPr lang="en-GB" sz="1000"/>
              <a:t>		// Condition de victoire - Vérification immédiate       </a:t>
            </a:r>
          </a:p>
          <a:p>
            <a:pPr marL="0" indent="0">
              <a:lnSpc>
                <a:spcPct val="90000"/>
              </a:lnSpc>
              <a:buNone/>
            </a:pPr>
            <a:r>
              <a:rPr lang="en-GB" sz="1000"/>
              <a:t>		if (remainingInstruments.isEmpty()) {            </a:t>
            </a:r>
          </a:p>
          <a:p>
            <a:pPr marL="0" indent="0">
              <a:lnSpc>
                <a:spcPct val="90000"/>
              </a:lnSpc>
              <a:buNone/>
            </a:pPr>
            <a:r>
              <a:rPr lang="en-GB" sz="1000"/>
              <a:t>			// Thread-safety : Délégation à l'EDT            </a:t>
            </a:r>
          </a:p>
          <a:p>
            <a:pPr marL="0" indent="0">
              <a:lnSpc>
                <a:spcPct val="90000"/>
              </a:lnSpc>
              <a:buNone/>
            </a:pPr>
            <a:r>
              <a:rPr lang="en-GB" sz="1000"/>
              <a:t>			</a:t>
            </a:r>
            <a:r>
              <a:rPr lang="en-GB" sz="1000" b="1"/>
              <a:t>SwingUtilities.invokeLater</a:t>
            </a:r>
            <a:r>
              <a:rPr lang="en-GB" sz="1000"/>
              <a:t>(() -&gt; window.showVictoryDialog());        </a:t>
            </a:r>
          </a:p>
          <a:p>
            <a:pPr marL="0" indent="0">
              <a:lnSpc>
                <a:spcPct val="90000"/>
              </a:lnSpc>
              <a:buNone/>
            </a:pPr>
            <a:r>
              <a:rPr lang="en-GB" sz="1000"/>
              <a:t>}    } </a:t>
            </a:r>
          </a:p>
          <a:p>
            <a:pPr marL="0" indent="0">
              <a:lnSpc>
                <a:spcPct val="90000"/>
              </a:lnSpc>
              <a:buNone/>
            </a:pPr>
            <a:r>
              <a:rPr lang="en-GB" sz="1000"/>
              <a:t>return correct;</a:t>
            </a:r>
          </a:p>
          <a:p>
            <a:pPr marL="0" indent="0">
              <a:lnSpc>
                <a:spcPct val="90000"/>
              </a:lnSpc>
              <a:buNone/>
            </a:pPr>
            <a:endParaRPr lang="en-GB" sz="1000"/>
          </a:p>
          <a:p>
            <a:pPr marL="0" indent="0">
              <a:lnSpc>
                <a:spcPct val="90000"/>
              </a:lnSpc>
              <a:buNone/>
            </a:pPr>
            <a:r>
              <a:rPr lang="en-GB" sz="1000"/>
              <a:t>Event Dispatch Thread (EDT) :</a:t>
            </a:r>
          </a:p>
          <a:p>
            <a:pPr marL="0" indent="0">
              <a:lnSpc>
                <a:spcPct val="90000"/>
              </a:lnSpc>
              <a:buNone/>
            </a:pPr>
            <a:r>
              <a:rPr lang="en-GB" sz="1000"/>
              <a:t>Toutes les modifications UI via SwingUtilities.invokeLater()</a:t>
            </a:r>
          </a:p>
          <a:p>
            <a:pPr marL="0" indent="0">
              <a:lnSpc>
                <a:spcPct val="90000"/>
              </a:lnSpc>
              <a:buNone/>
            </a:pPr>
            <a:r>
              <a:rPr lang="en-GB" sz="1000"/>
              <a:t>Évite les IllegalStateException et les corruptions d'affichage</a:t>
            </a:r>
          </a:p>
          <a:p>
            <a:pPr marL="0" indent="0">
              <a:lnSpc>
                <a:spcPct val="90000"/>
              </a:lnSpc>
              <a:buNone/>
            </a:pPr>
            <a:r>
              <a:rPr lang="en-GB" sz="1000"/>
              <a:t>Garantit la cohérence de l'état de l'interface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5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Contrôleur : logique de jeu</a:t>
            </a:r>
          </a:p>
        </p:txBody>
      </p:sp>
      <p:sp>
        <p:nvSpPr>
          <p:cNvPr id="3" name="Content Placeholder 2"/>
          <p:cNvSpPr>
            <a:spLocks noGrp="1"/>
          </p:cNvSpPr>
          <p:nvPr>
            <p:ph idx="1"/>
          </p:nvPr>
        </p:nvSpPr>
        <p:spPr/>
        <p:txBody>
          <a:bodyPr>
            <a:normAutofit/>
          </a:bodyPr>
          <a:lstStyle/>
          <a:p>
            <a:endParaRPr lang="fr-CH" sz="1800" b="1" dirty="0"/>
          </a:p>
          <a:p>
            <a:r>
              <a:rPr lang="fr-FR" sz="1800" b="1" dirty="0" err="1"/>
              <a:t>allInstruments</a:t>
            </a:r>
            <a:r>
              <a:rPr lang="fr-FR" sz="1800" b="1" dirty="0"/>
              <a:t> (Pool Global) → </a:t>
            </a:r>
            <a:r>
              <a:rPr lang="fr-FR" sz="1800" b="1" dirty="0" err="1"/>
              <a:t>currentGame</a:t>
            </a:r>
            <a:r>
              <a:rPr lang="fr-FR" sz="1800" b="1" dirty="0"/>
              <a:t> (6 sélectionnés) → </a:t>
            </a:r>
            <a:r>
              <a:rPr lang="fr-FR" sz="1800" b="1" dirty="0" err="1"/>
              <a:t>remaining</a:t>
            </a:r>
            <a:br>
              <a:rPr lang="fr-FR" sz="1800" b="1" dirty="0"/>
            </a:br>
            <a:r>
              <a:rPr lang="fr-FR" sz="1800" b="1" dirty="0"/>
              <a:t>(Non devinés)</a:t>
            </a:r>
          </a:p>
        </p:txBody>
      </p:sp>
      <p:sp>
        <p:nvSpPr>
          <p:cNvPr id="4" name="TextBox 3"/>
          <p:cNvSpPr txBox="1"/>
          <p:nvPr/>
        </p:nvSpPr>
        <p:spPr>
          <a:xfrm>
            <a:off x="457200" y="2632074"/>
            <a:ext cx="5303520" cy="2462213"/>
          </a:xfrm>
          <a:prstGeom prst="rect">
            <a:avLst/>
          </a:prstGeom>
          <a:noFill/>
        </p:spPr>
        <p:txBody>
          <a:bodyPr wrap="square">
            <a:spAutoFit/>
          </a:bodyPr>
          <a:lstStyle/>
          <a:p>
            <a:r>
              <a:rPr lang="fr-CH" sz="1400" b="1" dirty="0" err="1"/>
              <a:t>private</a:t>
            </a:r>
            <a:r>
              <a:rPr lang="fr-CH" sz="1400" b="1" dirty="0"/>
              <a:t> final</a:t>
            </a:r>
            <a:r>
              <a:rPr lang="fr-CH" sz="1400" dirty="0"/>
              <a:t> List&lt;Instrument&gt; </a:t>
            </a:r>
            <a:r>
              <a:rPr lang="fr-CH" sz="1400" dirty="0" err="1"/>
              <a:t>allInstruments</a:t>
            </a:r>
            <a:r>
              <a:rPr lang="fr-CH" sz="1400" dirty="0"/>
              <a:t>;</a:t>
            </a:r>
          </a:p>
          <a:p>
            <a:r>
              <a:rPr lang="fr-CH" sz="1400" dirty="0"/>
              <a:t> </a:t>
            </a:r>
            <a:r>
              <a:rPr lang="fr-CH" sz="1400" i="1" dirty="0"/>
              <a:t>// Pool complet</a:t>
            </a:r>
            <a:r>
              <a:rPr lang="fr-CH" sz="1400" dirty="0"/>
              <a:t> </a:t>
            </a:r>
          </a:p>
          <a:p>
            <a:endParaRPr lang="fr-CH" sz="1400" b="1" dirty="0"/>
          </a:p>
          <a:p>
            <a:r>
              <a:rPr lang="fr-CH" sz="1400" b="1" dirty="0" err="1"/>
              <a:t>private</a:t>
            </a:r>
            <a:r>
              <a:rPr lang="fr-CH" sz="1400" dirty="0"/>
              <a:t> List&lt;Instrument&gt; </a:t>
            </a:r>
            <a:r>
              <a:rPr lang="fr-CH" sz="1400" dirty="0" err="1"/>
              <a:t>currentGameInstruments</a:t>
            </a:r>
            <a:r>
              <a:rPr lang="fr-CH" sz="1400" dirty="0"/>
              <a:t>; </a:t>
            </a:r>
          </a:p>
          <a:p>
            <a:r>
              <a:rPr lang="fr-CH" sz="1400" i="1" dirty="0"/>
              <a:t>// Sélection actuelle(6)</a:t>
            </a:r>
            <a:r>
              <a:rPr lang="fr-CH" sz="1400" dirty="0"/>
              <a:t> </a:t>
            </a:r>
          </a:p>
          <a:p>
            <a:endParaRPr lang="fr-CH" sz="1400" b="1" dirty="0"/>
          </a:p>
          <a:p>
            <a:r>
              <a:rPr lang="fr-CH" sz="1400" b="1" dirty="0" err="1"/>
              <a:t>private</a:t>
            </a:r>
            <a:r>
              <a:rPr lang="fr-CH" sz="1400" dirty="0"/>
              <a:t> List&lt;Instrument&gt; </a:t>
            </a:r>
            <a:r>
              <a:rPr lang="fr-CH" sz="1400" dirty="0" err="1"/>
              <a:t>remainingInstruments</a:t>
            </a:r>
            <a:r>
              <a:rPr lang="fr-CH" sz="1400" dirty="0"/>
              <a:t>; </a:t>
            </a:r>
          </a:p>
          <a:p>
            <a:r>
              <a:rPr lang="fr-CH" sz="1400" i="1" dirty="0"/>
              <a:t>// À deviner</a:t>
            </a:r>
          </a:p>
          <a:p>
            <a:endParaRPr lang="fr-CH" sz="1400" i="1" dirty="0"/>
          </a:p>
          <a:p>
            <a:r>
              <a:rPr lang="fr-CH" sz="1400" dirty="0"/>
              <a:t> </a:t>
            </a:r>
            <a:r>
              <a:rPr lang="fr-CH" sz="1400" b="1" dirty="0" err="1"/>
              <a:t>private</a:t>
            </a:r>
            <a:r>
              <a:rPr lang="fr-CH" sz="1400" dirty="0"/>
              <a:t> Clip </a:t>
            </a:r>
            <a:r>
              <a:rPr lang="fr-CH" sz="1400" dirty="0" err="1"/>
              <a:t>currentClip</a:t>
            </a:r>
            <a:r>
              <a:rPr lang="fr-CH" sz="1400" dirty="0"/>
              <a:t> = </a:t>
            </a:r>
            <a:r>
              <a:rPr lang="fr-CH" sz="1400" b="1" dirty="0" err="1"/>
              <a:t>null</a:t>
            </a:r>
            <a:r>
              <a:rPr lang="fr-CH" sz="1400" dirty="0"/>
              <a:t>; </a:t>
            </a:r>
          </a:p>
          <a:p>
            <a:r>
              <a:rPr lang="fr-CH" sz="1400" i="1" dirty="0"/>
              <a:t>// Audio exclusif</a:t>
            </a:r>
            <a:endParaRPr sz="1400" dirty="0">
              <a:latin typeface="Consolas"/>
            </a:endParaRPr>
          </a:p>
        </p:txBody>
      </p:sp>
      <p:pic>
        <p:nvPicPr>
          <p:cNvPr id="5" name="Picture 4" descr="f5ececce-4190-4ad6-a324-8a801fbfe6f2.png"/>
          <p:cNvPicPr>
            <a:picLocks noChangeAspect="1"/>
          </p:cNvPicPr>
          <p:nvPr/>
        </p:nvPicPr>
        <p:blipFill>
          <a:blip r:embed="rId2"/>
          <a:stretch>
            <a:fillRect/>
          </a:stretch>
        </p:blipFill>
        <p:spPr>
          <a:xfrm>
            <a:off x="4288536" y="3613384"/>
            <a:ext cx="4855464" cy="32446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5FFF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err="1"/>
              <a:t>InstrumentGuessPanel</a:t>
            </a:r>
            <a:r>
              <a:rPr dirty="0"/>
              <a:t> – Vue composite</a:t>
            </a:r>
          </a:p>
        </p:txBody>
      </p:sp>
      <p:sp>
        <p:nvSpPr>
          <p:cNvPr id="3" name="Content Placeholder 2"/>
          <p:cNvSpPr>
            <a:spLocks noGrp="1"/>
          </p:cNvSpPr>
          <p:nvPr>
            <p:ph idx="1"/>
          </p:nvPr>
        </p:nvSpPr>
        <p:spPr/>
        <p:txBody>
          <a:bodyPr>
            <a:normAutofit/>
          </a:bodyPr>
          <a:lstStyle/>
          <a:p>
            <a:r>
              <a:rPr sz="1800" b="1" dirty="0"/>
              <a:t>Combine </a:t>
            </a:r>
            <a:r>
              <a:rPr sz="1800" b="1" dirty="0" err="1"/>
              <a:t>JLabel</a:t>
            </a:r>
            <a:r>
              <a:rPr sz="1800" b="1" dirty="0"/>
              <a:t> (image), </a:t>
            </a:r>
            <a:r>
              <a:rPr sz="1800" b="1" dirty="0" err="1"/>
              <a:t>JButton</a:t>
            </a:r>
            <a:r>
              <a:rPr sz="1800" b="1" dirty="0"/>
              <a:t> (Play), </a:t>
            </a:r>
            <a:r>
              <a:rPr sz="1800" b="1" dirty="0" err="1"/>
              <a:t>JTextField</a:t>
            </a:r>
            <a:r>
              <a:rPr sz="1800" b="1" dirty="0"/>
              <a:t> (input).</a:t>
            </a:r>
          </a:p>
          <a:p>
            <a:r>
              <a:rPr sz="1800" b="1" dirty="0" err="1"/>
              <a:t>Gère</a:t>
            </a:r>
            <a:r>
              <a:rPr sz="1800" b="1" dirty="0"/>
              <a:t> couleur fond rouge </a:t>
            </a:r>
            <a:r>
              <a:rPr sz="1800" b="1" dirty="0" err="1"/>
              <a:t>en</a:t>
            </a:r>
            <a:r>
              <a:rPr sz="1800" b="1" dirty="0"/>
              <a:t> </a:t>
            </a:r>
            <a:r>
              <a:rPr sz="1800" b="1" dirty="0" err="1"/>
              <a:t>cas</a:t>
            </a:r>
            <a:r>
              <a:rPr sz="1800" b="1" dirty="0"/>
              <a:t> </a:t>
            </a:r>
            <a:r>
              <a:rPr sz="1800" b="1" dirty="0" err="1"/>
              <a:t>d'erreur</a:t>
            </a:r>
            <a:r>
              <a:rPr sz="1800" b="1" dirty="0"/>
              <a:t>.</a:t>
            </a:r>
          </a:p>
          <a:p>
            <a:r>
              <a:rPr sz="1800" b="1" dirty="0" err="1"/>
              <a:t>Redimensionne</a:t>
            </a:r>
            <a:r>
              <a:rPr sz="1800" b="1" dirty="0"/>
              <a:t> image à la </a:t>
            </a:r>
            <a:r>
              <a:rPr sz="1800" b="1" dirty="0" err="1"/>
              <a:t>volée</a:t>
            </a:r>
            <a:r>
              <a:rPr sz="1800" b="1" dirty="0"/>
              <a:t>.</a:t>
            </a:r>
          </a:p>
        </p:txBody>
      </p:sp>
      <p:pic>
        <p:nvPicPr>
          <p:cNvPr id="4" name="Picture 3" descr="95df2d5d-c23f-4390-954f-412c7573800a.png"/>
          <p:cNvPicPr>
            <a:picLocks noChangeAspect="1"/>
          </p:cNvPicPr>
          <p:nvPr/>
        </p:nvPicPr>
        <p:blipFill>
          <a:blip r:embed="rId2"/>
          <a:stretch>
            <a:fillRect/>
          </a:stretch>
        </p:blipFill>
        <p:spPr>
          <a:xfrm>
            <a:off x="4572000" y="3822290"/>
            <a:ext cx="4572000" cy="3035710"/>
          </a:xfrm>
          <a:prstGeom prst="rect">
            <a:avLst/>
          </a:prstGeom>
        </p:spPr>
      </p:pic>
      <p:sp>
        <p:nvSpPr>
          <p:cNvPr id="5" name="TextBox 3">
            <a:extLst>
              <a:ext uri="{FF2B5EF4-FFF2-40B4-BE49-F238E27FC236}">
                <a16:creationId xmlns:a16="http://schemas.microsoft.com/office/drawing/2014/main" id="{CCB98349-C4B2-641F-3CA8-51A48D763F74}"/>
              </a:ext>
            </a:extLst>
          </p:cNvPr>
          <p:cNvSpPr txBox="1"/>
          <p:nvPr/>
        </p:nvSpPr>
        <p:spPr>
          <a:xfrm>
            <a:off x="457200" y="2731787"/>
            <a:ext cx="5303520" cy="1815882"/>
          </a:xfrm>
          <a:prstGeom prst="rect">
            <a:avLst/>
          </a:prstGeom>
          <a:noFill/>
        </p:spPr>
        <p:txBody>
          <a:bodyPr wrap="square">
            <a:spAutoFit/>
          </a:bodyPr>
          <a:lstStyle/>
          <a:p>
            <a:r>
              <a:rPr lang="fr-CH" sz="1400" dirty="0"/>
              <a:t>// Composition de composants avec états</a:t>
            </a:r>
          </a:p>
          <a:p>
            <a:r>
              <a:rPr lang="fr-CH" sz="1400" dirty="0" err="1"/>
              <a:t>private</a:t>
            </a:r>
            <a:r>
              <a:rPr lang="fr-CH" sz="1400" dirty="0"/>
              <a:t> final </a:t>
            </a:r>
            <a:r>
              <a:rPr lang="fr-CH" sz="1400" dirty="0" err="1"/>
              <a:t>JButton</a:t>
            </a:r>
            <a:r>
              <a:rPr lang="fr-CH" sz="1400" dirty="0"/>
              <a:t> </a:t>
            </a:r>
            <a:r>
              <a:rPr lang="fr-CH" sz="1400" dirty="0" err="1"/>
              <a:t>playButton</a:t>
            </a:r>
            <a:r>
              <a:rPr lang="fr-CH" sz="1400" dirty="0"/>
              <a:t>;</a:t>
            </a:r>
          </a:p>
          <a:p>
            <a:r>
              <a:rPr lang="fr-CH" sz="1400" dirty="0" err="1"/>
              <a:t>private</a:t>
            </a:r>
            <a:r>
              <a:rPr lang="fr-CH" sz="1400" dirty="0"/>
              <a:t> final </a:t>
            </a:r>
            <a:r>
              <a:rPr lang="fr-CH" sz="1400" dirty="0" err="1"/>
              <a:t>JTextField</a:t>
            </a:r>
            <a:r>
              <a:rPr lang="fr-CH" sz="1400" dirty="0"/>
              <a:t> </a:t>
            </a:r>
            <a:r>
              <a:rPr lang="fr-CH" sz="1400" dirty="0" err="1"/>
              <a:t>guessField</a:t>
            </a:r>
            <a:r>
              <a:rPr lang="fr-CH" sz="1400" dirty="0"/>
              <a:t>;</a:t>
            </a:r>
          </a:p>
          <a:p>
            <a:r>
              <a:rPr lang="fr-CH" sz="1400" dirty="0" err="1"/>
              <a:t>private</a:t>
            </a:r>
            <a:r>
              <a:rPr lang="fr-CH" sz="1400" dirty="0"/>
              <a:t> final </a:t>
            </a:r>
            <a:r>
              <a:rPr lang="fr-CH" sz="1400" dirty="0" err="1"/>
              <a:t>JLabel</a:t>
            </a:r>
            <a:r>
              <a:rPr lang="fr-CH" sz="1400" dirty="0"/>
              <a:t> </a:t>
            </a:r>
            <a:r>
              <a:rPr lang="fr-CH" sz="1400" dirty="0" err="1"/>
              <a:t>imageLabel</a:t>
            </a:r>
            <a:r>
              <a:rPr lang="fr-CH" sz="1400" dirty="0"/>
              <a:t>;</a:t>
            </a:r>
          </a:p>
          <a:p>
            <a:r>
              <a:rPr lang="fr-CH" sz="1400" dirty="0" err="1"/>
              <a:t>private</a:t>
            </a:r>
            <a:r>
              <a:rPr lang="fr-CH" sz="1400" dirty="0"/>
              <a:t> </a:t>
            </a:r>
            <a:r>
              <a:rPr lang="fr-CH" sz="1400" dirty="0" err="1"/>
              <a:t>boolean</a:t>
            </a:r>
            <a:r>
              <a:rPr lang="fr-CH" sz="1400" dirty="0"/>
              <a:t> </a:t>
            </a:r>
            <a:r>
              <a:rPr lang="fr-CH" sz="1400" dirty="0" err="1"/>
              <a:t>alreadyAnswered</a:t>
            </a:r>
            <a:r>
              <a:rPr lang="fr-CH" sz="1400" dirty="0"/>
              <a:t> = false; // État interne</a:t>
            </a:r>
          </a:p>
          <a:p>
            <a:endParaRPr lang="fr-CH" sz="1400" dirty="0"/>
          </a:p>
          <a:p>
            <a:r>
              <a:rPr lang="fr-CH" sz="1400" dirty="0"/>
              <a:t>// Pattern Observer via </a:t>
            </a:r>
            <a:r>
              <a:rPr lang="fr-CH" sz="1400" dirty="0" err="1"/>
              <a:t>ActionListener</a:t>
            </a:r>
            <a:endParaRPr lang="fr-CH" sz="1400" dirty="0"/>
          </a:p>
          <a:p>
            <a:r>
              <a:rPr lang="fr-CH" sz="1400" dirty="0" err="1"/>
              <a:t>guessField.addActionListener</a:t>
            </a:r>
            <a:r>
              <a:rPr lang="fr-CH" sz="1400" dirty="0"/>
              <a:t>(e -&gt; </a:t>
            </a:r>
            <a:r>
              <a:rPr lang="fr-CH" sz="1400" dirty="0" err="1"/>
              <a:t>checkAnswer</a:t>
            </a:r>
            <a:r>
              <a:rPr lang="fr-CH" sz="1400" dirty="0"/>
              <a:t>());</a:t>
            </a:r>
            <a:endParaRPr sz="1400" dirty="0">
              <a:latin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fr-CH" sz="4700"/>
              <a:t>Difficultés &amp; solutions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pPr>
              <a:lnSpc>
                <a:spcPct val="90000"/>
              </a:lnSpc>
            </a:pPr>
            <a:endParaRPr lang="fr-FR" sz="1200"/>
          </a:p>
          <a:p>
            <a:pPr>
              <a:lnSpc>
                <a:spcPct val="90000"/>
              </a:lnSpc>
            </a:pPr>
            <a:r>
              <a:rPr lang="fr-FR" sz="1200" b="1"/>
              <a:t>Lecture audio impossible (UnsupportedAudioFileException)</a:t>
            </a:r>
          </a:p>
          <a:p>
            <a:pPr marL="0" indent="0">
              <a:lnSpc>
                <a:spcPct val="90000"/>
              </a:lnSpc>
              <a:buNone/>
            </a:pPr>
            <a:r>
              <a:rPr lang="fr-FR" sz="1200"/>
              <a:t>	Cause : Les fichiers .wav étaient encodés en 24-bit PCM, un format non supporté par javax.sound.sampled.</a:t>
            </a:r>
          </a:p>
          <a:p>
            <a:pPr marL="0" indent="0">
              <a:lnSpc>
                <a:spcPct val="90000"/>
              </a:lnSpc>
              <a:buNone/>
            </a:pPr>
            <a:r>
              <a:rPr lang="fr-FR" sz="1200"/>
              <a:t>	Solution : Tous les sons ont été convertis en 16-bit PCM via ffmpeg pour assurer compatibilité Java.</a:t>
            </a:r>
          </a:p>
          <a:p>
            <a:pPr marL="0" indent="0">
              <a:lnSpc>
                <a:spcPct val="90000"/>
              </a:lnSpc>
              <a:buNone/>
            </a:pPr>
            <a:r>
              <a:rPr lang="fr-FR" sz="1200"/>
              <a:t>________________________________________</a:t>
            </a:r>
          </a:p>
          <a:p>
            <a:pPr>
              <a:lnSpc>
                <a:spcPct val="90000"/>
              </a:lnSpc>
            </a:pPr>
            <a:endParaRPr lang="fr-FR" sz="1200" b="1"/>
          </a:p>
          <a:p>
            <a:pPr>
              <a:lnSpc>
                <a:spcPct val="90000"/>
              </a:lnSpc>
            </a:pPr>
            <a:r>
              <a:rPr lang="fr-FR" sz="1200" b="1"/>
              <a:t>Images non affichées (null URL, File not found)</a:t>
            </a:r>
          </a:p>
          <a:p>
            <a:pPr marL="0" indent="0">
              <a:lnSpc>
                <a:spcPct val="90000"/>
              </a:lnSpc>
              <a:buNone/>
            </a:pPr>
            <a:r>
              <a:rPr lang="fr-FR" sz="1200"/>
              <a:t>	Cause : Mauvaise gestion du chemin d’accès (getResource(...) inadapté au lancement local).</a:t>
            </a:r>
          </a:p>
          <a:p>
            <a:pPr marL="0" indent="0">
              <a:lnSpc>
                <a:spcPct val="90000"/>
              </a:lnSpc>
              <a:buNone/>
            </a:pPr>
            <a:r>
              <a:rPr lang="fr-FR" sz="1200"/>
              <a:t>	Solution : Copie du dossier images/sons a la sources.</a:t>
            </a:r>
          </a:p>
          <a:p>
            <a:pPr marL="0" indent="0">
              <a:lnSpc>
                <a:spcPct val="90000"/>
              </a:lnSpc>
              <a:buNone/>
            </a:pPr>
            <a:r>
              <a:rPr lang="fr-FR" sz="1200"/>
              <a:t>________________________________________</a:t>
            </a:r>
          </a:p>
          <a:p>
            <a:pPr>
              <a:lnSpc>
                <a:spcPct val="90000"/>
              </a:lnSpc>
            </a:pPr>
            <a:endParaRPr lang="fr-FR" sz="1200"/>
          </a:p>
          <a:p>
            <a:pPr>
              <a:lnSpc>
                <a:spcPct val="90000"/>
              </a:lnSpc>
            </a:pPr>
            <a:r>
              <a:rPr lang="fr-FR" sz="1200" b="1"/>
              <a:t>Plusieurs sons joués en parallèle</a:t>
            </a:r>
          </a:p>
          <a:p>
            <a:pPr marL="0" indent="0">
              <a:lnSpc>
                <a:spcPct val="90000"/>
              </a:lnSpc>
              <a:buNone/>
            </a:pPr>
            <a:r>
              <a:rPr lang="fr-FR" sz="1200"/>
              <a:t>	Cause : Aucun contrôle du Clip en cours → chevauchement des sons.</a:t>
            </a:r>
          </a:p>
          <a:p>
            <a:pPr marL="0" indent="0">
              <a:lnSpc>
                <a:spcPct val="90000"/>
              </a:lnSpc>
              <a:buNone/>
            </a:pPr>
            <a:r>
              <a:rPr lang="fr-FR" sz="1200"/>
              <a:t>	Solution : Vérification via currentClip.isRunning() avant d’autoriser la lecture d’un nouveau son.</a:t>
            </a:r>
          </a:p>
          <a:p>
            <a:pPr marL="0" indent="0">
              <a:lnSpc>
                <a:spcPct val="90000"/>
              </a:lnSpc>
              <a:buNone/>
            </a:pPr>
            <a:r>
              <a:rPr lang="fr-FR" sz="1200"/>
              <a:t>________________________________________________________________________________</a:t>
            </a:r>
          </a:p>
          <a:p>
            <a:pPr>
              <a:lnSpc>
                <a:spcPct val="90000"/>
              </a:lnSpc>
            </a:pPr>
            <a:endParaRPr lang="fr-FR" sz="1200"/>
          </a:p>
          <a:p>
            <a:pPr>
              <a:lnSpc>
                <a:spcPct val="90000"/>
              </a:lnSpc>
            </a:pPr>
            <a:r>
              <a:rPr lang="fr-FR" sz="1200" b="1"/>
              <a:t>Réponse correcte, mais image absente (bug d’état)</a:t>
            </a:r>
          </a:p>
          <a:p>
            <a:pPr marL="0" indent="0">
              <a:lnSpc>
                <a:spcPct val="90000"/>
              </a:lnSpc>
              <a:buNone/>
            </a:pPr>
            <a:r>
              <a:rPr lang="fr-FR" sz="1200"/>
              <a:t>	Cause : Les modifications UI n’étaient pas dans le thread Swing (EDT), entraînant des comportements erratiques.</a:t>
            </a:r>
          </a:p>
          <a:p>
            <a:pPr marL="0" indent="0">
              <a:lnSpc>
                <a:spcPct val="90000"/>
              </a:lnSpc>
              <a:buNone/>
            </a:pPr>
            <a:r>
              <a:rPr lang="fr-FR" sz="1200"/>
              <a:t>	Solution : Ajout de SwingUtilities.invokeLater(...) pour encapsuler toute mise à jour graphique.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40080"/>
            <a:ext cx="3614166" cy="1481328"/>
          </a:xfrm>
        </p:spPr>
        <p:txBody>
          <a:bodyPr anchor="b">
            <a:normAutofit/>
          </a:bodyPr>
          <a:lstStyle/>
          <a:p>
            <a:pPr>
              <a:lnSpc>
                <a:spcPct val="90000"/>
              </a:lnSpc>
            </a:pPr>
            <a:r>
              <a:rPr lang="fr-CH" sz="4700"/>
              <a:t>Conclusion &amp; auto‑critique</a:t>
            </a: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372868"/>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2" y="2660904"/>
            <a:ext cx="3614166" cy="3547872"/>
          </a:xfrm>
        </p:spPr>
        <p:txBody>
          <a:bodyPr anchor="t">
            <a:normAutofit/>
          </a:bodyPr>
          <a:lstStyle/>
          <a:p>
            <a:pPr>
              <a:lnSpc>
                <a:spcPct val="90000"/>
              </a:lnSpc>
            </a:pPr>
            <a:endParaRPr lang="fr-FR" sz="1900" b="1"/>
          </a:p>
          <a:p>
            <a:pPr>
              <a:lnSpc>
                <a:spcPct val="90000"/>
              </a:lnSpc>
            </a:pPr>
            <a:r>
              <a:rPr lang="fr-FR" sz="1900" b="1"/>
              <a:t>Swing &amp; MVC maîtrisés, code commenté.</a:t>
            </a:r>
          </a:p>
          <a:p>
            <a:pPr>
              <a:lnSpc>
                <a:spcPct val="90000"/>
              </a:lnSpc>
            </a:pPr>
            <a:r>
              <a:rPr lang="fr-FR" sz="1900" b="1"/>
              <a:t>Robuste sur ressources &amp; audio.</a:t>
            </a:r>
          </a:p>
          <a:p>
            <a:pPr>
              <a:lnSpc>
                <a:spcPct val="90000"/>
              </a:lnSpc>
            </a:pPr>
            <a:r>
              <a:rPr lang="fr-FR" sz="1900" b="1"/>
              <a:t>Améliorations : perf images, tests, UI/UX.</a:t>
            </a:r>
          </a:p>
          <a:p>
            <a:pPr>
              <a:lnSpc>
                <a:spcPct val="90000"/>
              </a:lnSpc>
            </a:pPr>
            <a:r>
              <a:rPr lang="fr-FR" sz="1900" b="1"/>
              <a:t>Persistances scores (JSON).</a:t>
            </a:r>
          </a:p>
          <a:p>
            <a:pPr>
              <a:lnSpc>
                <a:spcPct val="90000"/>
              </a:lnSpc>
            </a:pPr>
            <a:r>
              <a:rPr lang="fr-FR" sz="1900" b="1"/>
              <a:t>Portage éventuel vers JavaFX.</a:t>
            </a:r>
          </a:p>
          <a:p>
            <a:pPr>
              <a:lnSpc>
                <a:spcPct val="90000"/>
              </a:lnSpc>
            </a:pPr>
            <a:r>
              <a:rPr lang="fr-FR" sz="1900" b="1"/>
              <a:t>Tests unitaires supplémentaires.</a:t>
            </a:r>
          </a:p>
          <a:p>
            <a:pPr>
              <a:lnSpc>
                <a:spcPct val="90000"/>
              </a:lnSpc>
            </a:pPr>
            <a:endParaRPr lang="fr-FR" sz="1900"/>
          </a:p>
        </p:txBody>
      </p:sp>
      <p:pic>
        <p:nvPicPr>
          <p:cNvPr id="4" name="Picture 4" descr="84eae790-37f3-4578-8842-68437cabb683.png">
            <a:extLst>
              <a:ext uri="{FF2B5EF4-FFF2-40B4-BE49-F238E27FC236}">
                <a16:creationId xmlns:a16="http://schemas.microsoft.com/office/drawing/2014/main" id="{076D0602-D695-9AF2-6BA6-254343B0B495}"/>
              </a:ext>
            </a:extLst>
          </p:cNvPr>
          <p:cNvPicPr>
            <a:picLocks noChangeAspect="1"/>
          </p:cNvPicPr>
          <p:nvPr/>
        </p:nvPicPr>
        <p:blipFill>
          <a:blip r:embed="rId2"/>
          <a:stretch>
            <a:fillRect/>
          </a:stretch>
        </p:blipFill>
        <p:spPr>
          <a:xfrm>
            <a:off x="4574286" y="2062552"/>
            <a:ext cx="4094226" cy="27328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fr-CH" sz="4700"/>
              <a:t>Présentation du projet</a:t>
            </a:r>
          </a:p>
        </p:txBody>
      </p:sp>
      <p:sp>
        <p:nvSpPr>
          <p:cNvPr id="3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ontent Placeholder 2"/>
          <p:cNvSpPr>
            <a:spLocks noGrp="1"/>
          </p:cNvSpPr>
          <p:nvPr>
            <p:ph idx="1"/>
          </p:nvPr>
        </p:nvSpPr>
        <p:spPr>
          <a:xfrm>
            <a:off x="628650" y="1929384"/>
            <a:ext cx="7886700" cy="4251960"/>
          </a:xfrm>
        </p:spPr>
        <p:txBody>
          <a:bodyPr>
            <a:normAutofit/>
          </a:bodyPr>
          <a:lstStyle/>
          <a:p>
            <a:endParaRPr lang="fr-FR" sz="1900" dirty="0"/>
          </a:p>
          <a:p>
            <a:r>
              <a:rPr lang="fr-FR" sz="1900" b="1" dirty="0"/>
              <a:t>Objectif : démonstration d'un projet IHM Java Swing.</a:t>
            </a:r>
          </a:p>
          <a:p>
            <a:r>
              <a:rPr lang="fr-FR" sz="1900" b="1" dirty="0"/>
              <a:t>Application : « Sound of World », jeu éducatif de reconnaissance</a:t>
            </a:r>
            <a:r>
              <a:rPr lang="fr-FR" sz="1900" dirty="0"/>
              <a:t>.</a:t>
            </a:r>
          </a:p>
          <a:p>
            <a:r>
              <a:rPr lang="fr-FR" sz="1900" b="1" dirty="0"/>
              <a:t>Compteur de vies en temps réel.</a:t>
            </a:r>
          </a:p>
          <a:p>
            <a:r>
              <a:rPr lang="fr-FR" sz="1900" b="1" dirty="0"/>
              <a:t>Victoire avec </a:t>
            </a:r>
            <a:r>
              <a:rPr lang="fr-FR" sz="1900" b="1" dirty="0" err="1"/>
              <a:t>Clippy</a:t>
            </a:r>
            <a:r>
              <a:rPr lang="fr-FR" sz="1900" b="1" dirty="0"/>
              <a:t> ou Game‑Over.</a:t>
            </a:r>
          </a:p>
          <a:p>
            <a:endParaRPr lang="fr-FR" sz="1900" dirty="0"/>
          </a:p>
          <a:p>
            <a:endParaRPr lang="fr-FR" sz="1900" dirty="0"/>
          </a:p>
          <a:p>
            <a:pPr marL="0" indent="0">
              <a:buNone/>
            </a:pPr>
            <a:r>
              <a:rPr lang="fr-FR" sz="1900" dirty="0"/>
              <a:t>Séparation des responsabilités : Chaque couche a un rôle distinct</a:t>
            </a:r>
          </a:p>
          <a:p>
            <a:pPr marL="0" indent="0">
              <a:buNone/>
            </a:pPr>
            <a:r>
              <a:rPr lang="fr-FR" sz="1900" dirty="0"/>
              <a:t>Maintenabilité : Modifications isolées dans chaque couche</a:t>
            </a:r>
          </a:p>
          <a:p>
            <a:pPr marL="0" indent="0">
              <a:buNone/>
            </a:pPr>
            <a:r>
              <a:rPr lang="fr-FR" sz="1900" dirty="0"/>
              <a:t>Testabilité : Logique métier testable indépendamment de l'UI</a:t>
            </a:r>
          </a:p>
          <a:p>
            <a:pPr marL="0" indent="0">
              <a:buNone/>
            </a:pPr>
            <a:r>
              <a:rPr lang="fr-FR" sz="1900" dirty="0"/>
              <a:t>Réutilisabilité : Le modèle peut être réutilisé avec d'autres vues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9369" y="238539"/>
            <a:ext cx="8263890" cy="1434415"/>
          </a:xfrm>
        </p:spPr>
        <p:txBody>
          <a:bodyPr anchor="b">
            <a:normAutofit/>
          </a:bodyPr>
          <a:lstStyle/>
          <a:p>
            <a:r>
              <a:rPr lang="fr-CH" sz="4700"/>
              <a:t>Introduction rapide à Java</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681544"/>
            <a:ext cx="8229600" cy="18288"/>
          </a:xfrm>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8940" y="5812"/>
                  <a:pt x="8229447" y="9773"/>
                  <a:pt x="8229600" y="18288"/>
                </a:cubicBezTo>
                <a:cubicBezTo>
                  <a:pt x="7940706" y="-9293"/>
                  <a:pt x="7792584" y="-16009"/>
                  <a:pt x="7461504" y="18288"/>
                </a:cubicBezTo>
                <a:cubicBezTo>
                  <a:pt x="7130424" y="52585"/>
                  <a:pt x="7080072" y="43845"/>
                  <a:pt x="6940296" y="18288"/>
                </a:cubicBezTo>
                <a:cubicBezTo>
                  <a:pt x="6800520" y="-7269"/>
                  <a:pt x="6672872" y="26671"/>
                  <a:pt x="6419088" y="18288"/>
                </a:cubicBezTo>
                <a:cubicBezTo>
                  <a:pt x="6165304" y="9905"/>
                  <a:pt x="5869721" y="4987"/>
                  <a:pt x="5650992" y="18288"/>
                </a:cubicBezTo>
                <a:cubicBezTo>
                  <a:pt x="5432263" y="31589"/>
                  <a:pt x="5308310" y="3023"/>
                  <a:pt x="5129784" y="18288"/>
                </a:cubicBezTo>
                <a:cubicBezTo>
                  <a:pt x="4951258" y="33553"/>
                  <a:pt x="4799696" y="15357"/>
                  <a:pt x="4690872" y="18288"/>
                </a:cubicBezTo>
                <a:cubicBezTo>
                  <a:pt x="4582048" y="21219"/>
                  <a:pt x="4311124" y="-7836"/>
                  <a:pt x="4087368" y="18288"/>
                </a:cubicBezTo>
                <a:cubicBezTo>
                  <a:pt x="3863612" y="44412"/>
                  <a:pt x="3730288" y="13374"/>
                  <a:pt x="3401568" y="18288"/>
                </a:cubicBezTo>
                <a:cubicBezTo>
                  <a:pt x="3072848" y="23202"/>
                  <a:pt x="3020684" y="32425"/>
                  <a:pt x="2798064" y="18288"/>
                </a:cubicBezTo>
                <a:cubicBezTo>
                  <a:pt x="2575444" y="4151"/>
                  <a:pt x="2440915" y="-7352"/>
                  <a:pt x="2276856" y="18288"/>
                </a:cubicBezTo>
                <a:cubicBezTo>
                  <a:pt x="2112797" y="43928"/>
                  <a:pt x="1726502" y="-9560"/>
                  <a:pt x="1426464" y="18288"/>
                </a:cubicBezTo>
                <a:cubicBezTo>
                  <a:pt x="1126426" y="46136"/>
                  <a:pt x="992925" y="21016"/>
                  <a:pt x="740664" y="18288"/>
                </a:cubicBezTo>
                <a:cubicBezTo>
                  <a:pt x="488403" y="15560"/>
                  <a:pt x="195650" y="-16061"/>
                  <a:pt x="0" y="18288"/>
                </a:cubicBezTo>
                <a:cubicBezTo>
                  <a:pt x="348" y="9455"/>
                  <a:pt x="654" y="3983"/>
                  <a:pt x="0" y="0"/>
                </a:cubicBezTo>
                <a:close/>
              </a:path>
              <a:path w="8229600" h="18288"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30508" y="6337"/>
                  <a:pt x="8228722" y="11778"/>
                  <a:pt x="8229600" y="18288"/>
                </a:cubicBezTo>
                <a:cubicBezTo>
                  <a:pt x="8075287" y="35054"/>
                  <a:pt x="7821366" y="21850"/>
                  <a:pt x="7626096" y="18288"/>
                </a:cubicBezTo>
                <a:cubicBezTo>
                  <a:pt x="7430826" y="14726"/>
                  <a:pt x="7320004" y="-9669"/>
                  <a:pt x="7022592" y="18288"/>
                </a:cubicBezTo>
                <a:cubicBezTo>
                  <a:pt x="6725180" y="46245"/>
                  <a:pt x="6348804" y="-14025"/>
                  <a:pt x="6172200" y="18288"/>
                </a:cubicBezTo>
                <a:cubicBezTo>
                  <a:pt x="5995596" y="50601"/>
                  <a:pt x="5788102" y="22890"/>
                  <a:pt x="5650992" y="18288"/>
                </a:cubicBezTo>
                <a:cubicBezTo>
                  <a:pt x="5513882" y="13686"/>
                  <a:pt x="5198399" y="29121"/>
                  <a:pt x="4882896" y="18288"/>
                </a:cubicBezTo>
                <a:cubicBezTo>
                  <a:pt x="4567393" y="7455"/>
                  <a:pt x="4557008" y="26965"/>
                  <a:pt x="4443984" y="18288"/>
                </a:cubicBezTo>
                <a:cubicBezTo>
                  <a:pt x="4330960" y="9611"/>
                  <a:pt x="4061674" y="28891"/>
                  <a:pt x="3758184" y="18288"/>
                </a:cubicBezTo>
                <a:cubicBezTo>
                  <a:pt x="3454694" y="7685"/>
                  <a:pt x="3380392" y="19119"/>
                  <a:pt x="3236976" y="18288"/>
                </a:cubicBezTo>
                <a:cubicBezTo>
                  <a:pt x="3093560" y="17457"/>
                  <a:pt x="2632116" y="37607"/>
                  <a:pt x="2386584" y="18288"/>
                </a:cubicBezTo>
                <a:cubicBezTo>
                  <a:pt x="2141052" y="-1031"/>
                  <a:pt x="2110884" y="28777"/>
                  <a:pt x="1947672" y="18288"/>
                </a:cubicBezTo>
                <a:cubicBezTo>
                  <a:pt x="1784460" y="7799"/>
                  <a:pt x="1535467" y="461"/>
                  <a:pt x="1261872" y="18288"/>
                </a:cubicBezTo>
                <a:cubicBezTo>
                  <a:pt x="988277" y="36115"/>
                  <a:pt x="1021096" y="10375"/>
                  <a:pt x="822960" y="18288"/>
                </a:cubicBezTo>
                <a:cubicBezTo>
                  <a:pt x="624824" y="26201"/>
                  <a:pt x="298309" y="1283"/>
                  <a:pt x="0" y="18288"/>
                </a:cubicBezTo>
                <a:cubicBezTo>
                  <a:pt x="-633" y="12278"/>
                  <a:pt x="-757" y="5867"/>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29369" y="2071316"/>
            <a:ext cx="5035164" cy="4119172"/>
          </a:xfrm>
        </p:spPr>
        <p:txBody>
          <a:bodyPr anchor="t">
            <a:normAutofit/>
          </a:bodyPr>
          <a:lstStyle/>
          <a:p>
            <a:endParaRPr lang="fr-FR" sz="1900" dirty="0"/>
          </a:p>
          <a:p>
            <a:r>
              <a:rPr lang="fr-FR" sz="1900" dirty="0"/>
              <a:t>Langage orienté objet, portable (« Write Once, Run </a:t>
            </a:r>
            <a:r>
              <a:rPr lang="fr-FR" sz="1900" dirty="0" err="1"/>
              <a:t>Anywhere</a:t>
            </a:r>
            <a:r>
              <a:rPr lang="fr-FR" sz="1900" dirty="0"/>
              <a:t> »).</a:t>
            </a:r>
          </a:p>
          <a:p>
            <a:r>
              <a:rPr lang="fr-FR" sz="1900" dirty="0"/>
              <a:t>JVM exécute le byte‑code sur toutes les plateformes.</a:t>
            </a:r>
          </a:p>
          <a:p>
            <a:r>
              <a:rPr lang="fr-FR" sz="1900" dirty="0"/>
              <a:t>Écosystème riche de bibliothèques.</a:t>
            </a:r>
          </a:p>
          <a:p>
            <a:r>
              <a:rPr lang="fr-FR" sz="1900" dirty="0"/>
              <a:t>Robustesse et maturité pour le desktop (Swing).</a:t>
            </a:r>
          </a:p>
        </p:txBody>
      </p:sp>
      <p:pic>
        <p:nvPicPr>
          <p:cNvPr id="5" name="Image 4" descr="Une image contenant sitar, musique, instrument de musique, instrument à cordes&#10;&#10;Le contenu généré par l’IA peut être incorrect.">
            <a:extLst>
              <a:ext uri="{FF2B5EF4-FFF2-40B4-BE49-F238E27FC236}">
                <a16:creationId xmlns:a16="http://schemas.microsoft.com/office/drawing/2014/main" id="{B2E306ED-99C9-69DD-A5E8-FADD6D0CC938}"/>
              </a:ext>
            </a:extLst>
          </p:cNvPr>
          <p:cNvPicPr>
            <a:picLocks noChangeAspect="1"/>
          </p:cNvPicPr>
          <p:nvPr/>
        </p:nvPicPr>
        <p:blipFill>
          <a:blip r:embed="rId2"/>
          <a:srcRect t="36705" r="-1" b="26528"/>
          <a:stretch>
            <a:fillRect/>
          </a:stretch>
        </p:blipFill>
        <p:spPr>
          <a:xfrm rot="5400000">
            <a:off x="5186386" y="2664333"/>
            <a:ext cx="4096512" cy="295579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F0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Swing : </a:t>
            </a:r>
            <a:r>
              <a:rPr dirty="0" err="1"/>
              <a:t>composants</a:t>
            </a:r>
            <a:r>
              <a:rPr dirty="0"/>
              <a:t> &amp; </a:t>
            </a:r>
            <a:r>
              <a:rPr dirty="0" err="1"/>
              <a:t>conteneurs</a:t>
            </a:r>
            <a:endParaRPr dirty="0"/>
          </a:p>
        </p:txBody>
      </p:sp>
      <p:sp>
        <p:nvSpPr>
          <p:cNvPr id="3" name="Content Placeholder 2"/>
          <p:cNvSpPr>
            <a:spLocks noGrp="1"/>
          </p:cNvSpPr>
          <p:nvPr>
            <p:ph idx="1"/>
          </p:nvPr>
        </p:nvSpPr>
        <p:spPr/>
        <p:txBody>
          <a:bodyPr>
            <a:normAutofit/>
          </a:bodyPr>
          <a:lstStyle/>
          <a:p>
            <a:r>
              <a:rPr sz="1800" b="1" dirty="0" err="1"/>
              <a:t>Composants</a:t>
            </a:r>
            <a:r>
              <a:rPr sz="1800" b="1" dirty="0"/>
              <a:t> : </a:t>
            </a:r>
            <a:r>
              <a:rPr sz="1800" b="1" dirty="0" err="1"/>
              <a:t>JButton</a:t>
            </a:r>
            <a:r>
              <a:rPr sz="1800" b="1" dirty="0"/>
              <a:t>, </a:t>
            </a:r>
            <a:r>
              <a:rPr sz="1800" b="1" dirty="0" err="1"/>
              <a:t>JLabel</a:t>
            </a:r>
            <a:r>
              <a:rPr sz="1800" b="1" dirty="0"/>
              <a:t>, </a:t>
            </a:r>
            <a:r>
              <a:rPr sz="1800" b="1" dirty="0" err="1"/>
              <a:t>JTextField</a:t>
            </a:r>
            <a:r>
              <a:rPr sz="1800" b="1" dirty="0"/>
              <a:t>, </a:t>
            </a:r>
            <a:r>
              <a:rPr sz="1800" b="1" dirty="0" err="1"/>
              <a:t>JList</a:t>
            </a:r>
            <a:r>
              <a:rPr sz="1800" b="1" dirty="0"/>
              <a:t>…</a:t>
            </a:r>
          </a:p>
          <a:p>
            <a:r>
              <a:rPr sz="1800" b="1" dirty="0" err="1"/>
              <a:t>Conteneurs</a:t>
            </a:r>
            <a:r>
              <a:rPr sz="1800" b="1" dirty="0"/>
              <a:t> : </a:t>
            </a:r>
            <a:r>
              <a:rPr sz="1800" b="1" dirty="0" err="1"/>
              <a:t>JFrame</a:t>
            </a:r>
            <a:r>
              <a:rPr sz="1800" b="1" dirty="0"/>
              <a:t> (</a:t>
            </a:r>
            <a:r>
              <a:rPr sz="1800" b="1" dirty="0" err="1"/>
              <a:t>fenêtre</a:t>
            </a:r>
            <a:r>
              <a:rPr sz="1800" b="1" dirty="0"/>
              <a:t>), </a:t>
            </a:r>
            <a:r>
              <a:rPr sz="1800" b="1" dirty="0" err="1"/>
              <a:t>JPanel</a:t>
            </a:r>
            <a:r>
              <a:rPr sz="1800" b="1" dirty="0"/>
              <a:t> (zone).</a:t>
            </a:r>
          </a:p>
          <a:p>
            <a:r>
              <a:rPr sz="1800" b="1" dirty="0"/>
              <a:t>Layouts : </a:t>
            </a:r>
            <a:r>
              <a:rPr sz="1800" b="1" dirty="0" err="1"/>
              <a:t>BorderLayout</a:t>
            </a:r>
            <a:r>
              <a:rPr sz="1800" b="1" dirty="0"/>
              <a:t> (structure), </a:t>
            </a:r>
            <a:r>
              <a:rPr sz="1800" b="1" dirty="0" err="1"/>
              <a:t>GridLayout</a:t>
            </a:r>
            <a:r>
              <a:rPr sz="1800" b="1" dirty="0"/>
              <a:t> (grille).</a:t>
            </a:r>
          </a:p>
        </p:txBody>
      </p:sp>
      <p:sp>
        <p:nvSpPr>
          <p:cNvPr id="4" name="TextBox 3"/>
          <p:cNvSpPr txBox="1"/>
          <p:nvPr/>
        </p:nvSpPr>
        <p:spPr>
          <a:xfrm>
            <a:off x="457200" y="2788920"/>
            <a:ext cx="5303520" cy="2011680"/>
          </a:xfrm>
          <a:prstGeom prst="rect">
            <a:avLst/>
          </a:prstGeom>
          <a:noFill/>
        </p:spPr>
        <p:txBody>
          <a:bodyPr wrap="square">
            <a:spAutoFit/>
          </a:bodyPr>
          <a:lstStyle/>
          <a:p>
            <a:r>
              <a:rPr sz="900" dirty="0">
                <a:latin typeface="Consolas"/>
              </a:rPr>
              <a:t>package view;
import </a:t>
            </a:r>
            <a:r>
              <a:rPr sz="900" dirty="0" err="1">
                <a:latin typeface="Consolas"/>
              </a:rPr>
              <a:t>controller.GameController</a:t>
            </a:r>
            <a:r>
              <a:rPr sz="900" dirty="0">
                <a:latin typeface="Consolas"/>
              </a:rPr>
              <a:t>;
import </a:t>
            </a:r>
            <a:r>
              <a:rPr sz="900" dirty="0" err="1">
                <a:latin typeface="Consolas"/>
              </a:rPr>
              <a:t>java.awt</a:t>
            </a:r>
            <a:r>
              <a:rPr sz="900" dirty="0">
                <a:latin typeface="Consolas"/>
              </a:rPr>
              <a:t>.*;
import </a:t>
            </a:r>
            <a:r>
              <a:rPr sz="900" dirty="0" err="1">
                <a:latin typeface="Consolas"/>
              </a:rPr>
              <a:t>java.util.List</a:t>
            </a:r>
            <a:r>
              <a:rPr sz="900" dirty="0">
                <a:latin typeface="Consolas"/>
              </a:rPr>
              <a:t>;
import </a:t>
            </a:r>
            <a:r>
              <a:rPr sz="900" dirty="0" err="1">
                <a:latin typeface="Consolas"/>
              </a:rPr>
              <a:t>javax.swing</a:t>
            </a:r>
            <a:r>
              <a:rPr sz="900" dirty="0">
                <a:latin typeface="Consolas"/>
              </a:rPr>
              <a:t>.*;
import </a:t>
            </a:r>
            <a:r>
              <a:rPr sz="900" dirty="0" err="1">
                <a:latin typeface="Consolas"/>
              </a:rPr>
              <a:t>model.Instrument</a:t>
            </a:r>
            <a:r>
              <a:rPr sz="900" dirty="0">
                <a:latin typeface="Consolas"/>
              </a:rPr>
              <a:t>;
/**
 * The main application window that initializes and displays all instrument guess panels.</a:t>
            </a:r>
          </a:p>
        </p:txBody>
      </p:sp>
      <p:pic>
        <p:nvPicPr>
          <p:cNvPr id="5" name="Picture 4" descr="425f1921-eafb-430f-9fdb-3d1a9c7fb4fb.png"/>
          <p:cNvPicPr>
            <a:picLocks noChangeAspect="1"/>
          </p:cNvPicPr>
          <p:nvPr/>
        </p:nvPicPr>
        <p:blipFill>
          <a:blip r:embed="rId2"/>
          <a:stretch>
            <a:fillRect/>
          </a:stretch>
        </p:blipFill>
        <p:spPr>
          <a:xfrm>
            <a:off x="5239512" y="4246232"/>
            <a:ext cx="3904488" cy="261176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9369" y="238539"/>
            <a:ext cx="8263890" cy="1434415"/>
          </a:xfrm>
        </p:spPr>
        <p:txBody>
          <a:bodyPr anchor="b">
            <a:normAutofit/>
          </a:bodyPr>
          <a:lstStyle/>
          <a:p>
            <a:r>
              <a:rPr lang="fr-FR" sz="4700"/>
              <a:t>Gestionnaires de mise en page</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681544"/>
            <a:ext cx="8229600" cy="18288"/>
          </a:xfrm>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8940" y="5812"/>
                  <a:pt x="8229447" y="9773"/>
                  <a:pt x="8229600" y="18288"/>
                </a:cubicBezTo>
                <a:cubicBezTo>
                  <a:pt x="7940706" y="-9293"/>
                  <a:pt x="7792584" y="-16009"/>
                  <a:pt x="7461504" y="18288"/>
                </a:cubicBezTo>
                <a:cubicBezTo>
                  <a:pt x="7130424" y="52585"/>
                  <a:pt x="7080072" y="43845"/>
                  <a:pt x="6940296" y="18288"/>
                </a:cubicBezTo>
                <a:cubicBezTo>
                  <a:pt x="6800520" y="-7269"/>
                  <a:pt x="6672872" y="26671"/>
                  <a:pt x="6419088" y="18288"/>
                </a:cubicBezTo>
                <a:cubicBezTo>
                  <a:pt x="6165304" y="9905"/>
                  <a:pt x="5869721" y="4987"/>
                  <a:pt x="5650992" y="18288"/>
                </a:cubicBezTo>
                <a:cubicBezTo>
                  <a:pt x="5432263" y="31589"/>
                  <a:pt x="5308310" y="3023"/>
                  <a:pt x="5129784" y="18288"/>
                </a:cubicBezTo>
                <a:cubicBezTo>
                  <a:pt x="4951258" y="33553"/>
                  <a:pt x="4799696" y="15357"/>
                  <a:pt x="4690872" y="18288"/>
                </a:cubicBezTo>
                <a:cubicBezTo>
                  <a:pt x="4582048" y="21219"/>
                  <a:pt x="4311124" y="-7836"/>
                  <a:pt x="4087368" y="18288"/>
                </a:cubicBezTo>
                <a:cubicBezTo>
                  <a:pt x="3863612" y="44412"/>
                  <a:pt x="3730288" y="13374"/>
                  <a:pt x="3401568" y="18288"/>
                </a:cubicBezTo>
                <a:cubicBezTo>
                  <a:pt x="3072848" y="23202"/>
                  <a:pt x="3020684" y="32425"/>
                  <a:pt x="2798064" y="18288"/>
                </a:cubicBezTo>
                <a:cubicBezTo>
                  <a:pt x="2575444" y="4151"/>
                  <a:pt x="2440915" y="-7352"/>
                  <a:pt x="2276856" y="18288"/>
                </a:cubicBezTo>
                <a:cubicBezTo>
                  <a:pt x="2112797" y="43928"/>
                  <a:pt x="1726502" y="-9560"/>
                  <a:pt x="1426464" y="18288"/>
                </a:cubicBezTo>
                <a:cubicBezTo>
                  <a:pt x="1126426" y="46136"/>
                  <a:pt x="992925" y="21016"/>
                  <a:pt x="740664" y="18288"/>
                </a:cubicBezTo>
                <a:cubicBezTo>
                  <a:pt x="488403" y="15560"/>
                  <a:pt x="195650" y="-16061"/>
                  <a:pt x="0" y="18288"/>
                </a:cubicBezTo>
                <a:cubicBezTo>
                  <a:pt x="348" y="9455"/>
                  <a:pt x="654" y="3983"/>
                  <a:pt x="0" y="0"/>
                </a:cubicBezTo>
                <a:close/>
              </a:path>
              <a:path w="8229600" h="18288"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30508" y="6337"/>
                  <a:pt x="8228722" y="11778"/>
                  <a:pt x="8229600" y="18288"/>
                </a:cubicBezTo>
                <a:cubicBezTo>
                  <a:pt x="8075287" y="35054"/>
                  <a:pt x="7821366" y="21850"/>
                  <a:pt x="7626096" y="18288"/>
                </a:cubicBezTo>
                <a:cubicBezTo>
                  <a:pt x="7430826" y="14726"/>
                  <a:pt x="7320004" y="-9669"/>
                  <a:pt x="7022592" y="18288"/>
                </a:cubicBezTo>
                <a:cubicBezTo>
                  <a:pt x="6725180" y="46245"/>
                  <a:pt x="6348804" y="-14025"/>
                  <a:pt x="6172200" y="18288"/>
                </a:cubicBezTo>
                <a:cubicBezTo>
                  <a:pt x="5995596" y="50601"/>
                  <a:pt x="5788102" y="22890"/>
                  <a:pt x="5650992" y="18288"/>
                </a:cubicBezTo>
                <a:cubicBezTo>
                  <a:pt x="5513882" y="13686"/>
                  <a:pt x="5198399" y="29121"/>
                  <a:pt x="4882896" y="18288"/>
                </a:cubicBezTo>
                <a:cubicBezTo>
                  <a:pt x="4567393" y="7455"/>
                  <a:pt x="4557008" y="26965"/>
                  <a:pt x="4443984" y="18288"/>
                </a:cubicBezTo>
                <a:cubicBezTo>
                  <a:pt x="4330960" y="9611"/>
                  <a:pt x="4061674" y="28891"/>
                  <a:pt x="3758184" y="18288"/>
                </a:cubicBezTo>
                <a:cubicBezTo>
                  <a:pt x="3454694" y="7685"/>
                  <a:pt x="3380392" y="19119"/>
                  <a:pt x="3236976" y="18288"/>
                </a:cubicBezTo>
                <a:cubicBezTo>
                  <a:pt x="3093560" y="17457"/>
                  <a:pt x="2632116" y="37607"/>
                  <a:pt x="2386584" y="18288"/>
                </a:cubicBezTo>
                <a:cubicBezTo>
                  <a:pt x="2141052" y="-1031"/>
                  <a:pt x="2110884" y="28777"/>
                  <a:pt x="1947672" y="18288"/>
                </a:cubicBezTo>
                <a:cubicBezTo>
                  <a:pt x="1784460" y="7799"/>
                  <a:pt x="1535467" y="461"/>
                  <a:pt x="1261872" y="18288"/>
                </a:cubicBezTo>
                <a:cubicBezTo>
                  <a:pt x="988277" y="36115"/>
                  <a:pt x="1021096" y="10375"/>
                  <a:pt x="822960" y="18288"/>
                </a:cubicBezTo>
                <a:cubicBezTo>
                  <a:pt x="624824" y="26201"/>
                  <a:pt x="298309" y="1283"/>
                  <a:pt x="0" y="18288"/>
                </a:cubicBezTo>
                <a:cubicBezTo>
                  <a:pt x="-633" y="12278"/>
                  <a:pt x="-757" y="5867"/>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29369" y="2071316"/>
            <a:ext cx="5035164" cy="4119172"/>
          </a:xfrm>
        </p:spPr>
        <p:txBody>
          <a:bodyPr anchor="t">
            <a:normAutofit/>
          </a:bodyPr>
          <a:lstStyle/>
          <a:p>
            <a:endParaRPr lang="fr-CH" sz="1900" b="1"/>
          </a:p>
          <a:p>
            <a:r>
              <a:rPr lang="fr-CH" sz="1900" b="1"/>
              <a:t>BorderLayout : WEST (liste), CENTER (grille).</a:t>
            </a:r>
          </a:p>
          <a:p>
            <a:r>
              <a:rPr lang="fr-CH" sz="1900" b="1"/>
              <a:t>GridLayout : grille dynam. 4 colonnes pour panneaux.</a:t>
            </a:r>
          </a:p>
          <a:p>
            <a:r>
              <a:rPr lang="fr-CH" sz="1900" b="1"/>
              <a:t>JScrollPane : scroll vertical si nécessaire.</a:t>
            </a:r>
          </a:p>
        </p:txBody>
      </p:sp>
      <p:pic>
        <p:nvPicPr>
          <p:cNvPr id="4" name="Picture 3" descr="95df2d5d-c23f-4390-954f-412c7573800a.png"/>
          <p:cNvPicPr>
            <a:picLocks noChangeAspect="1"/>
          </p:cNvPicPr>
          <p:nvPr/>
        </p:nvPicPr>
        <p:blipFill>
          <a:blip r:embed="rId2"/>
          <a:srcRect l="730" r="51286" b="-3"/>
          <a:stretch>
            <a:fillRect/>
          </a:stretch>
        </p:blipFill>
        <p:spPr>
          <a:xfrm>
            <a:off x="5756743" y="2093976"/>
            <a:ext cx="2955798" cy="409651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fr-CH" sz="4700"/>
              <a:t>Application des concepts Swing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r>
              <a:rPr lang="fr-FR" sz="1900" b="1"/>
              <a:t>Gestion des événements robuste via Swing</a:t>
            </a:r>
          </a:p>
          <a:p>
            <a:pPr marL="0" indent="0">
              <a:buNone/>
            </a:pPr>
            <a:endParaRPr lang="fr-FR" sz="1900" b="1"/>
          </a:p>
          <a:p>
            <a:r>
              <a:rPr lang="fr-FR" sz="1900"/>
              <a:t>MainWindow = JFrame + BorderLayout.</a:t>
            </a:r>
          </a:p>
          <a:p>
            <a:r>
              <a:rPr lang="fr-FR" sz="1900"/>
              <a:t>InstrumentListPanel = JList à gauche.</a:t>
            </a:r>
          </a:p>
          <a:p>
            <a:r>
              <a:rPr lang="fr-FR" sz="1900"/>
              <a:t>centerPanel = JPanel GridLayout dynamique.</a:t>
            </a:r>
          </a:p>
          <a:p>
            <a:r>
              <a:rPr lang="fr-FR" sz="1900"/>
              <a:t>InstrumentGuessPanel = JPanel composite.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5FFF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a:t>Gestion Audio</a:t>
            </a:r>
            <a:endParaRPr dirty="0"/>
          </a:p>
        </p:txBody>
      </p:sp>
      <p:sp>
        <p:nvSpPr>
          <p:cNvPr id="3" name="Content Placeholder 2"/>
          <p:cNvSpPr>
            <a:spLocks noGrp="1"/>
          </p:cNvSpPr>
          <p:nvPr>
            <p:ph idx="1"/>
          </p:nvPr>
        </p:nvSpPr>
        <p:spPr/>
        <p:txBody>
          <a:bodyPr>
            <a:normAutofit/>
          </a:bodyPr>
          <a:lstStyle/>
          <a:p>
            <a:r>
              <a:rPr lang="fr-FR" sz="1800" b="1" dirty="0"/>
              <a:t>La gestion exclusive des clips évite les superpositions audios mais nécessite une libération correcte des ressources pour éviter les fuites mémoire.</a:t>
            </a:r>
            <a:endParaRPr sz="1800" b="1" dirty="0"/>
          </a:p>
        </p:txBody>
      </p:sp>
      <p:sp>
        <p:nvSpPr>
          <p:cNvPr id="4" name="TextBox 3"/>
          <p:cNvSpPr txBox="1"/>
          <p:nvPr/>
        </p:nvSpPr>
        <p:spPr>
          <a:xfrm>
            <a:off x="457200" y="2706624"/>
            <a:ext cx="8229600" cy="3323987"/>
          </a:xfrm>
          <a:prstGeom prst="rect">
            <a:avLst/>
          </a:prstGeom>
          <a:noFill/>
        </p:spPr>
        <p:txBody>
          <a:bodyPr wrap="square">
            <a:spAutoFit/>
          </a:bodyPr>
          <a:lstStyle/>
          <a:p>
            <a:r>
              <a:rPr lang="fr-CH" sz="1400" dirty="0"/>
              <a:t>public </a:t>
            </a:r>
            <a:r>
              <a:rPr lang="fr-CH" sz="1400" dirty="0" err="1"/>
              <a:t>void</a:t>
            </a:r>
            <a:r>
              <a:rPr lang="fr-CH" sz="1400" dirty="0"/>
              <a:t> </a:t>
            </a:r>
            <a:r>
              <a:rPr lang="fr-CH" sz="1400" dirty="0" err="1"/>
              <a:t>playSound</a:t>
            </a:r>
            <a:r>
              <a:rPr lang="fr-CH" sz="1400" dirty="0"/>
              <a:t>(String </a:t>
            </a:r>
            <a:r>
              <a:rPr lang="fr-CH" sz="1400" dirty="0" err="1"/>
              <a:t>audioPath</a:t>
            </a:r>
            <a:r>
              <a:rPr lang="fr-CH" sz="1400" dirty="0"/>
              <a:t>) {</a:t>
            </a:r>
          </a:p>
          <a:p>
            <a:r>
              <a:rPr lang="fr-CH" sz="1400" dirty="0"/>
              <a:t>    </a:t>
            </a:r>
            <a:r>
              <a:rPr lang="fr-CH" sz="1400" dirty="0" err="1"/>
              <a:t>try</a:t>
            </a:r>
            <a:r>
              <a:rPr lang="fr-CH" sz="1400" dirty="0"/>
              <a:t> {</a:t>
            </a:r>
          </a:p>
          <a:p>
            <a:r>
              <a:rPr lang="fr-CH" sz="1400" dirty="0"/>
              <a:t>         // Pattern : Exclusive Resource Management         </a:t>
            </a:r>
          </a:p>
          <a:p>
            <a:r>
              <a:rPr lang="fr-CH" sz="1400" dirty="0"/>
              <a:t>	if (</a:t>
            </a:r>
            <a:r>
              <a:rPr lang="fr-CH" sz="1400" dirty="0" err="1"/>
              <a:t>currentClip</a:t>
            </a:r>
            <a:r>
              <a:rPr lang="fr-CH" sz="1400" dirty="0"/>
              <a:t> != </a:t>
            </a:r>
            <a:r>
              <a:rPr lang="fr-CH" sz="1400" dirty="0" err="1"/>
              <a:t>null</a:t>
            </a:r>
            <a:r>
              <a:rPr lang="fr-CH" sz="1400" dirty="0"/>
              <a:t> &amp;&amp; </a:t>
            </a:r>
            <a:r>
              <a:rPr lang="fr-CH" sz="1400" dirty="0" err="1"/>
              <a:t>currentClip.isRunning</a:t>
            </a:r>
            <a:r>
              <a:rPr lang="fr-CH" sz="1400" dirty="0"/>
              <a:t>()) {             </a:t>
            </a:r>
          </a:p>
          <a:p>
            <a:r>
              <a:rPr lang="fr-CH" sz="1400" dirty="0"/>
              <a:t>	</a:t>
            </a:r>
            <a:r>
              <a:rPr lang="fr-CH" sz="1400" dirty="0" err="1"/>
              <a:t>currentClip.stop</a:t>
            </a:r>
            <a:r>
              <a:rPr lang="fr-CH" sz="1400" dirty="0"/>
              <a:t>(); // Arrêt immédiat            </a:t>
            </a:r>
          </a:p>
          <a:p>
            <a:r>
              <a:rPr lang="fr-CH" sz="1400" dirty="0"/>
              <a:t>	</a:t>
            </a:r>
            <a:r>
              <a:rPr lang="fr-CH" sz="1400" dirty="0" err="1"/>
              <a:t>currentClip.close</a:t>
            </a:r>
            <a:r>
              <a:rPr lang="fr-CH" sz="1400" dirty="0"/>
              <a:t>(); // Libération mémoire        }                 </a:t>
            </a:r>
          </a:p>
          <a:p>
            <a:endParaRPr lang="fr-CH" sz="1400" dirty="0"/>
          </a:p>
          <a:p>
            <a:r>
              <a:rPr lang="fr-CH" sz="1400" dirty="0"/>
              <a:t>// Chargement optimisé via </a:t>
            </a:r>
            <a:r>
              <a:rPr lang="fr-CH" sz="1400" dirty="0" err="1"/>
              <a:t>AudioSystem</a:t>
            </a:r>
            <a:r>
              <a:rPr lang="fr-CH" sz="1400" dirty="0"/>
              <a:t>        </a:t>
            </a:r>
          </a:p>
          <a:p>
            <a:r>
              <a:rPr lang="fr-CH" sz="1400" dirty="0" err="1"/>
              <a:t>AudioInputStream</a:t>
            </a:r>
            <a:r>
              <a:rPr lang="fr-CH" sz="1400" dirty="0"/>
              <a:t> </a:t>
            </a:r>
            <a:r>
              <a:rPr lang="fr-CH" sz="1400" dirty="0" err="1"/>
              <a:t>audioIn</a:t>
            </a:r>
            <a:r>
              <a:rPr lang="fr-CH" sz="1400" dirty="0"/>
              <a:t> = </a:t>
            </a:r>
            <a:r>
              <a:rPr lang="fr-CH" sz="1400" dirty="0" err="1"/>
              <a:t>AudioSystem.getAudioInputStream</a:t>
            </a:r>
            <a:r>
              <a:rPr lang="fr-CH" sz="1400" dirty="0"/>
              <a:t>(new File(</a:t>
            </a:r>
            <a:r>
              <a:rPr lang="fr-CH" sz="1400" dirty="0" err="1"/>
              <a:t>audioPath</a:t>
            </a:r>
            <a:r>
              <a:rPr lang="fr-CH" sz="1400" dirty="0"/>
              <a:t>));         </a:t>
            </a:r>
            <a:r>
              <a:rPr lang="fr-CH" sz="1400" dirty="0" err="1"/>
              <a:t>currentClip</a:t>
            </a:r>
            <a:r>
              <a:rPr lang="fr-CH" sz="1400" dirty="0"/>
              <a:t> = </a:t>
            </a:r>
            <a:r>
              <a:rPr lang="fr-CH" sz="1400" dirty="0" err="1"/>
              <a:t>AudioSystem.getClip</a:t>
            </a:r>
            <a:r>
              <a:rPr lang="fr-CH" sz="1400" dirty="0"/>
              <a:t>();         </a:t>
            </a:r>
          </a:p>
          <a:p>
            <a:r>
              <a:rPr lang="fr-CH" sz="1400" dirty="0" err="1"/>
              <a:t>currentClip.open</a:t>
            </a:r>
            <a:r>
              <a:rPr lang="fr-CH" sz="1400" dirty="0"/>
              <a:t>(</a:t>
            </a:r>
            <a:r>
              <a:rPr lang="fr-CH" sz="1400" dirty="0" err="1"/>
              <a:t>audioIn</a:t>
            </a:r>
            <a:r>
              <a:rPr lang="fr-CH" sz="1400" dirty="0"/>
              <a:t>);         </a:t>
            </a:r>
          </a:p>
          <a:p>
            <a:r>
              <a:rPr lang="fr-CH" sz="1400" dirty="0" err="1"/>
              <a:t>currentClip.start</a:t>
            </a:r>
            <a:r>
              <a:rPr lang="fr-CH" sz="1400" dirty="0"/>
              <a:t>();     </a:t>
            </a:r>
          </a:p>
          <a:p>
            <a:r>
              <a:rPr lang="fr-CH" sz="1400" dirty="0"/>
              <a:t>} catch (Exception e) {         </a:t>
            </a:r>
          </a:p>
          <a:p>
            <a:r>
              <a:rPr lang="fr-CH" sz="1400" dirty="0"/>
              <a:t>// Gestion robuste des erreurs    </a:t>
            </a:r>
          </a:p>
          <a:p>
            <a:r>
              <a:rPr lang="fr-CH" sz="1400" dirty="0"/>
              <a:t>} }</a:t>
            </a:r>
            <a:endParaRPr lang="fr-CH" sz="1400" dirty="0">
              <a:latin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9369" y="238539"/>
            <a:ext cx="8263890" cy="1434415"/>
          </a:xfrm>
        </p:spPr>
        <p:txBody>
          <a:bodyPr anchor="b">
            <a:normAutofit/>
          </a:bodyPr>
          <a:lstStyle/>
          <a:p>
            <a:r>
              <a:rPr lang="en-GB" sz="4700"/>
              <a:t>Scénario utilisateur</a:t>
            </a:r>
          </a:p>
        </p:txBody>
      </p:sp>
      <p:sp>
        <p:nvSpPr>
          <p:cNvPr id="1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681544"/>
            <a:ext cx="8229600" cy="18288"/>
          </a:xfrm>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8940" y="5812"/>
                  <a:pt x="8229447" y="9773"/>
                  <a:pt x="8229600" y="18288"/>
                </a:cubicBezTo>
                <a:cubicBezTo>
                  <a:pt x="7940706" y="-9293"/>
                  <a:pt x="7792584" y="-16009"/>
                  <a:pt x="7461504" y="18288"/>
                </a:cubicBezTo>
                <a:cubicBezTo>
                  <a:pt x="7130424" y="52585"/>
                  <a:pt x="7080072" y="43845"/>
                  <a:pt x="6940296" y="18288"/>
                </a:cubicBezTo>
                <a:cubicBezTo>
                  <a:pt x="6800520" y="-7269"/>
                  <a:pt x="6672872" y="26671"/>
                  <a:pt x="6419088" y="18288"/>
                </a:cubicBezTo>
                <a:cubicBezTo>
                  <a:pt x="6165304" y="9905"/>
                  <a:pt x="5869721" y="4987"/>
                  <a:pt x="5650992" y="18288"/>
                </a:cubicBezTo>
                <a:cubicBezTo>
                  <a:pt x="5432263" y="31589"/>
                  <a:pt x="5308310" y="3023"/>
                  <a:pt x="5129784" y="18288"/>
                </a:cubicBezTo>
                <a:cubicBezTo>
                  <a:pt x="4951258" y="33553"/>
                  <a:pt x="4799696" y="15357"/>
                  <a:pt x="4690872" y="18288"/>
                </a:cubicBezTo>
                <a:cubicBezTo>
                  <a:pt x="4582048" y="21219"/>
                  <a:pt x="4311124" y="-7836"/>
                  <a:pt x="4087368" y="18288"/>
                </a:cubicBezTo>
                <a:cubicBezTo>
                  <a:pt x="3863612" y="44412"/>
                  <a:pt x="3730288" y="13374"/>
                  <a:pt x="3401568" y="18288"/>
                </a:cubicBezTo>
                <a:cubicBezTo>
                  <a:pt x="3072848" y="23202"/>
                  <a:pt x="3020684" y="32425"/>
                  <a:pt x="2798064" y="18288"/>
                </a:cubicBezTo>
                <a:cubicBezTo>
                  <a:pt x="2575444" y="4151"/>
                  <a:pt x="2440915" y="-7352"/>
                  <a:pt x="2276856" y="18288"/>
                </a:cubicBezTo>
                <a:cubicBezTo>
                  <a:pt x="2112797" y="43928"/>
                  <a:pt x="1726502" y="-9560"/>
                  <a:pt x="1426464" y="18288"/>
                </a:cubicBezTo>
                <a:cubicBezTo>
                  <a:pt x="1126426" y="46136"/>
                  <a:pt x="992925" y="21016"/>
                  <a:pt x="740664" y="18288"/>
                </a:cubicBezTo>
                <a:cubicBezTo>
                  <a:pt x="488403" y="15560"/>
                  <a:pt x="195650" y="-16061"/>
                  <a:pt x="0" y="18288"/>
                </a:cubicBezTo>
                <a:cubicBezTo>
                  <a:pt x="348" y="9455"/>
                  <a:pt x="654" y="3983"/>
                  <a:pt x="0" y="0"/>
                </a:cubicBezTo>
                <a:close/>
              </a:path>
              <a:path w="8229600" h="18288"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30508" y="6337"/>
                  <a:pt x="8228722" y="11778"/>
                  <a:pt x="8229600" y="18288"/>
                </a:cubicBezTo>
                <a:cubicBezTo>
                  <a:pt x="8075287" y="35054"/>
                  <a:pt x="7821366" y="21850"/>
                  <a:pt x="7626096" y="18288"/>
                </a:cubicBezTo>
                <a:cubicBezTo>
                  <a:pt x="7430826" y="14726"/>
                  <a:pt x="7320004" y="-9669"/>
                  <a:pt x="7022592" y="18288"/>
                </a:cubicBezTo>
                <a:cubicBezTo>
                  <a:pt x="6725180" y="46245"/>
                  <a:pt x="6348804" y="-14025"/>
                  <a:pt x="6172200" y="18288"/>
                </a:cubicBezTo>
                <a:cubicBezTo>
                  <a:pt x="5995596" y="50601"/>
                  <a:pt x="5788102" y="22890"/>
                  <a:pt x="5650992" y="18288"/>
                </a:cubicBezTo>
                <a:cubicBezTo>
                  <a:pt x="5513882" y="13686"/>
                  <a:pt x="5198399" y="29121"/>
                  <a:pt x="4882896" y="18288"/>
                </a:cubicBezTo>
                <a:cubicBezTo>
                  <a:pt x="4567393" y="7455"/>
                  <a:pt x="4557008" y="26965"/>
                  <a:pt x="4443984" y="18288"/>
                </a:cubicBezTo>
                <a:cubicBezTo>
                  <a:pt x="4330960" y="9611"/>
                  <a:pt x="4061674" y="28891"/>
                  <a:pt x="3758184" y="18288"/>
                </a:cubicBezTo>
                <a:cubicBezTo>
                  <a:pt x="3454694" y="7685"/>
                  <a:pt x="3380392" y="19119"/>
                  <a:pt x="3236976" y="18288"/>
                </a:cubicBezTo>
                <a:cubicBezTo>
                  <a:pt x="3093560" y="17457"/>
                  <a:pt x="2632116" y="37607"/>
                  <a:pt x="2386584" y="18288"/>
                </a:cubicBezTo>
                <a:cubicBezTo>
                  <a:pt x="2141052" y="-1031"/>
                  <a:pt x="2110884" y="28777"/>
                  <a:pt x="1947672" y="18288"/>
                </a:cubicBezTo>
                <a:cubicBezTo>
                  <a:pt x="1784460" y="7799"/>
                  <a:pt x="1535467" y="461"/>
                  <a:pt x="1261872" y="18288"/>
                </a:cubicBezTo>
                <a:cubicBezTo>
                  <a:pt x="988277" y="36115"/>
                  <a:pt x="1021096" y="10375"/>
                  <a:pt x="822960" y="18288"/>
                </a:cubicBezTo>
                <a:cubicBezTo>
                  <a:pt x="624824" y="26201"/>
                  <a:pt x="298309" y="1283"/>
                  <a:pt x="0" y="18288"/>
                </a:cubicBezTo>
                <a:cubicBezTo>
                  <a:pt x="-633" y="12278"/>
                  <a:pt x="-757" y="5867"/>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29369" y="2071316"/>
            <a:ext cx="5035164" cy="4119172"/>
          </a:xfrm>
        </p:spPr>
        <p:txBody>
          <a:bodyPr anchor="t">
            <a:normAutofit/>
          </a:bodyPr>
          <a:lstStyle/>
          <a:p>
            <a:r>
              <a:rPr lang="fr-FR" sz="1900" b="1"/>
              <a:t>1. Sélection d'un instrument (ajout panneau).</a:t>
            </a:r>
          </a:p>
          <a:p>
            <a:r>
              <a:rPr lang="fr-FR" sz="1900" b="1"/>
              <a:t>2. Lecture du son ▶, saisie du nom.</a:t>
            </a:r>
          </a:p>
          <a:p>
            <a:r>
              <a:rPr lang="fr-FR" sz="1900" b="1"/>
              <a:t>3. Bonne réponse =&gt; image révélée, panneau validé.</a:t>
            </a:r>
          </a:p>
          <a:p>
            <a:r>
              <a:rPr lang="fr-FR" sz="1900" b="1"/>
              <a:t>4. Vie perdue sinon; partie jusqu'à 6 bonnes réponses ou 0 vie.</a:t>
            </a:r>
          </a:p>
        </p:txBody>
      </p:sp>
      <p:pic>
        <p:nvPicPr>
          <p:cNvPr id="6" name="Image 5" descr="Une image contenant crochet, conception&#10;&#10;Le contenu généré par l’IA peut être incorrect.">
            <a:extLst>
              <a:ext uri="{FF2B5EF4-FFF2-40B4-BE49-F238E27FC236}">
                <a16:creationId xmlns:a16="http://schemas.microsoft.com/office/drawing/2014/main" id="{F10241EF-D497-A336-1C31-EEE37C4A6176}"/>
              </a:ext>
            </a:extLst>
          </p:cNvPr>
          <p:cNvPicPr>
            <a:picLocks noChangeAspect="1"/>
          </p:cNvPicPr>
          <p:nvPr/>
        </p:nvPicPr>
        <p:blipFill>
          <a:blip r:embed="rId2"/>
          <a:srcRect l="14356" r="13490"/>
          <a:stretch>
            <a:fillRect/>
          </a:stretch>
        </p:blipFill>
        <p:spPr>
          <a:xfrm>
            <a:off x="5756743" y="2093976"/>
            <a:ext cx="2955798" cy="409651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BF5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a:t>Boîtes de dialogue Swing</a:t>
            </a:r>
          </a:p>
        </p:txBody>
      </p:sp>
      <p:sp>
        <p:nvSpPr>
          <p:cNvPr id="3" name="Content Placeholder 2"/>
          <p:cNvSpPr>
            <a:spLocks noGrp="1"/>
          </p:cNvSpPr>
          <p:nvPr>
            <p:ph idx="1"/>
          </p:nvPr>
        </p:nvSpPr>
        <p:spPr/>
        <p:txBody>
          <a:bodyPr>
            <a:normAutofit/>
          </a:bodyPr>
          <a:lstStyle/>
          <a:p>
            <a:r>
              <a:rPr lang="fr-FR" sz="1800" b="1"/>
              <a:t>JOptionPane pour victoire / game‑over.</a:t>
            </a:r>
          </a:p>
          <a:p>
            <a:r>
              <a:rPr lang="fr-FR" sz="1800" b="1"/>
              <a:t>Victoire : panel personnalisé avec Clippy, choix Replay/Quit.</a:t>
            </a:r>
          </a:p>
          <a:p>
            <a:r>
              <a:rPr lang="fr-FR" sz="1800" b="1"/>
              <a:t>Défaite : message, options identiques.</a:t>
            </a:r>
            <a:endParaRPr lang="fr-FR" sz="1800" b="1" dirty="0"/>
          </a:p>
        </p:txBody>
      </p:sp>
      <p:sp>
        <p:nvSpPr>
          <p:cNvPr id="4" name="TextBox 3"/>
          <p:cNvSpPr txBox="1"/>
          <p:nvPr/>
        </p:nvSpPr>
        <p:spPr>
          <a:xfrm>
            <a:off x="274320" y="3017520"/>
            <a:ext cx="5303520" cy="3416320"/>
          </a:xfrm>
          <a:prstGeom prst="rect">
            <a:avLst/>
          </a:prstGeom>
          <a:noFill/>
        </p:spPr>
        <p:txBody>
          <a:bodyPr wrap="square">
            <a:spAutoFit/>
          </a:bodyPr>
          <a:lstStyle/>
          <a:p>
            <a:r>
              <a:rPr lang="fr-CH" sz="800" dirty="0">
                <a:latin typeface="Consolas"/>
              </a:rPr>
              <a:t>    public </a:t>
            </a:r>
            <a:r>
              <a:rPr lang="fr-CH" sz="800" dirty="0" err="1">
                <a:latin typeface="Consolas"/>
              </a:rPr>
              <a:t>void</a:t>
            </a:r>
            <a:r>
              <a:rPr lang="fr-CH" sz="800" dirty="0">
                <a:latin typeface="Consolas"/>
              </a:rPr>
              <a:t> </a:t>
            </a:r>
            <a:r>
              <a:rPr lang="fr-CH" sz="800" dirty="0" err="1">
                <a:latin typeface="Consolas"/>
              </a:rPr>
              <a:t>showVictoryDialog</a:t>
            </a:r>
            <a:r>
              <a:rPr lang="fr-CH" sz="800" dirty="0">
                <a:latin typeface="Consolas"/>
              </a:rPr>
              <a:t>() {
        </a:t>
            </a:r>
            <a:r>
              <a:rPr lang="fr-CH" sz="800" dirty="0" err="1">
                <a:latin typeface="Consolas"/>
              </a:rPr>
              <a:t>try</a:t>
            </a:r>
            <a:r>
              <a:rPr lang="fr-CH" sz="800" dirty="0">
                <a:latin typeface="Consolas"/>
              </a:rPr>
              <a:t> {
            </a:t>
            </a:r>
            <a:r>
              <a:rPr lang="fr-CH" sz="800" dirty="0" err="1">
                <a:latin typeface="Consolas"/>
              </a:rPr>
              <a:t>ImageIcon</a:t>
            </a:r>
            <a:r>
              <a:rPr lang="fr-CH" sz="800" dirty="0">
                <a:latin typeface="Consolas"/>
              </a:rPr>
              <a:t> </a:t>
            </a:r>
            <a:r>
              <a:rPr lang="fr-CH" sz="800" dirty="0" err="1">
                <a:latin typeface="Consolas"/>
              </a:rPr>
              <a:t>victoryClippy</a:t>
            </a:r>
            <a:r>
              <a:rPr lang="fr-CH" sz="800" dirty="0">
                <a:latin typeface="Consolas"/>
              </a:rPr>
              <a:t> = new </a:t>
            </a:r>
            <a:r>
              <a:rPr lang="fr-CH" sz="800" dirty="0" err="1">
                <a:latin typeface="Consolas"/>
              </a:rPr>
              <a:t>ImageIcon</a:t>
            </a:r>
            <a:r>
              <a:rPr lang="fr-CH" sz="800" dirty="0">
                <a:latin typeface="Consolas"/>
              </a:rPr>
              <a:t>(</a:t>
            </a:r>
            <a:r>
              <a:rPr lang="fr-CH" sz="800" dirty="0" err="1">
                <a:latin typeface="Consolas"/>
              </a:rPr>
              <a:t>getClass</a:t>
            </a:r>
            <a:r>
              <a:rPr lang="fr-CH" sz="800" dirty="0">
                <a:latin typeface="Consolas"/>
              </a:rPr>
              <a:t>().</a:t>
            </a:r>
            <a:r>
              <a:rPr lang="fr-CH" sz="800" dirty="0" err="1">
                <a:latin typeface="Consolas"/>
              </a:rPr>
              <a:t>getResource</a:t>
            </a:r>
            <a:r>
              <a:rPr lang="fr-CH" sz="800" dirty="0">
                <a:latin typeface="Consolas"/>
              </a:rPr>
              <a:t>("/</a:t>
            </a:r>
            <a:r>
              <a:rPr lang="fr-CH" sz="800" dirty="0" err="1">
                <a:latin typeface="Consolas"/>
              </a:rPr>
              <a:t>resources</a:t>
            </a:r>
            <a:r>
              <a:rPr lang="fr-CH" sz="800" dirty="0">
                <a:latin typeface="Consolas"/>
              </a:rPr>
              <a:t>/images/</a:t>
            </a:r>
            <a:r>
              <a:rPr lang="fr-CH" sz="800" dirty="0" err="1">
                <a:latin typeface="Consolas"/>
              </a:rPr>
              <a:t>imagesClippy</a:t>
            </a:r>
            <a:r>
              <a:rPr lang="fr-CH" sz="800" dirty="0">
                <a:latin typeface="Consolas"/>
              </a:rPr>
              <a:t>/victoryclippy.gif"));
            </a:t>
            </a:r>
            <a:r>
              <a:rPr lang="fr-CH" sz="800" dirty="0" err="1">
                <a:latin typeface="Consolas"/>
              </a:rPr>
              <a:t>JLabel</a:t>
            </a:r>
            <a:r>
              <a:rPr lang="fr-CH" sz="800" dirty="0">
                <a:latin typeface="Consolas"/>
              </a:rPr>
              <a:t> </a:t>
            </a:r>
            <a:r>
              <a:rPr lang="fr-CH" sz="800" dirty="0" err="1">
                <a:latin typeface="Consolas"/>
              </a:rPr>
              <a:t>gifLabel</a:t>
            </a:r>
            <a:r>
              <a:rPr lang="fr-CH" sz="800" dirty="0">
                <a:latin typeface="Consolas"/>
              </a:rPr>
              <a:t> = new </a:t>
            </a:r>
            <a:r>
              <a:rPr lang="fr-CH" sz="800" dirty="0" err="1">
                <a:latin typeface="Consolas"/>
              </a:rPr>
              <a:t>JLabel</a:t>
            </a:r>
            <a:r>
              <a:rPr lang="fr-CH" sz="800" dirty="0">
                <a:latin typeface="Consolas"/>
              </a:rPr>
              <a:t>(</a:t>
            </a:r>
            <a:r>
              <a:rPr lang="fr-CH" sz="800" dirty="0" err="1">
                <a:latin typeface="Consolas"/>
              </a:rPr>
              <a:t>victoryClippy</a:t>
            </a:r>
            <a:r>
              <a:rPr lang="fr-CH" sz="800" dirty="0">
                <a:latin typeface="Consolas"/>
              </a:rPr>
              <a:t>);
            </a:t>
            </a:r>
            <a:r>
              <a:rPr lang="fr-CH" sz="800" dirty="0" err="1">
                <a:latin typeface="Consolas"/>
              </a:rPr>
              <a:t>JPanel</a:t>
            </a:r>
            <a:r>
              <a:rPr lang="fr-CH" sz="800" dirty="0">
                <a:latin typeface="Consolas"/>
              </a:rPr>
              <a:t> panel = new </a:t>
            </a:r>
            <a:r>
              <a:rPr lang="fr-CH" sz="800" dirty="0" err="1">
                <a:latin typeface="Consolas"/>
              </a:rPr>
              <a:t>JPanel</a:t>
            </a:r>
            <a:r>
              <a:rPr lang="fr-CH" sz="800" dirty="0">
                <a:latin typeface="Consolas"/>
              </a:rPr>
              <a:t>(new </a:t>
            </a:r>
            <a:r>
              <a:rPr lang="fr-CH" sz="800" dirty="0" err="1">
                <a:latin typeface="Consolas"/>
              </a:rPr>
              <a:t>BorderLayout</a:t>
            </a:r>
            <a:r>
              <a:rPr lang="fr-CH" sz="800" dirty="0">
                <a:latin typeface="Consolas"/>
              </a:rPr>
              <a:t>(10, 10));
            </a:t>
            </a:r>
            <a:r>
              <a:rPr lang="fr-CH" sz="800" dirty="0" err="1">
                <a:latin typeface="Consolas"/>
              </a:rPr>
              <a:t>JLabel</a:t>
            </a:r>
            <a:r>
              <a:rPr lang="fr-CH" sz="800" dirty="0">
                <a:latin typeface="Consolas"/>
              </a:rPr>
              <a:t> </a:t>
            </a:r>
            <a:r>
              <a:rPr lang="fr-CH" sz="800" dirty="0" err="1">
                <a:latin typeface="Consolas"/>
              </a:rPr>
              <a:t>messageLabel</a:t>
            </a:r>
            <a:r>
              <a:rPr lang="fr-CH" sz="800" dirty="0">
                <a:latin typeface="Consolas"/>
              </a:rPr>
              <a:t> = new </a:t>
            </a:r>
            <a:r>
              <a:rPr lang="fr-CH" sz="800" dirty="0" err="1">
                <a:latin typeface="Consolas"/>
              </a:rPr>
              <a:t>JLabel</a:t>
            </a:r>
            <a:r>
              <a:rPr lang="fr-CH" sz="800" dirty="0">
                <a:latin typeface="Consolas"/>
              </a:rPr>
              <a:t>("&lt;html&gt;Bravo ! Tu as deviné tous les instruments ! 🎉&lt;</a:t>
            </a:r>
            <a:r>
              <a:rPr lang="fr-CH" sz="800" dirty="0" err="1">
                <a:latin typeface="Consolas"/>
              </a:rPr>
              <a:t>br</a:t>
            </a:r>
            <a:r>
              <a:rPr lang="fr-CH" sz="800" dirty="0">
                <a:latin typeface="Consolas"/>
              </a:rPr>
              <a:t>&gt;Rejouer ?&lt;/html&gt;");
            </a:t>
            </a:r>
            <a:r>
              <a:rPr lang="fr-CH" sz="800" dirty="0" err="1">
                <a:latin typeface="Consolas"/>
              </a:rPr>
              <a:t>panel.add</a:t>
            </a:r>
            <a:r>
              <a:rPr lang="fr-CH" sz="800" dirty="0">
                <a:latin typeface="Consolas"/>
              </a:rPr>
              <a:t>(</a:t>
            </a:r>
            <a:r>
              <a:rPr lang="fr-CH" sz="800" dirty="0" err="1">
                <a:latin typeface="Consolas"/>
              </a:rPr>
              <a:t>messageLabel</a:t>
            </a:r>
            <a:r>
              <a:rPr lang="fr-CH" sz="800" dirty="0">
                <a:latin typeface="Consolas"/>
              </a:rPr>
              <a:t>, </a:t>
            </a:r>
            <a:r>
              <a:rPr lang="fr-CH" sz="800" dirty="0" err="1">
                <a:latin typeface="Consolas"/>
              </a:rPr>
              <a:t>BorderLayout.NORTH</a:t>
            </a:r>
            <a:r>
              <a:rPr lang="fr-CH" sz="800" dirty="0">
                <a:latin typeface="Consolas"/>
              </a:rPr>
              <a:t>);
            </a:t>
            </a:r>
            <a:r>
              <a:rPr lang="fr-CH" sz="800" dirty="0" err="1">
                <a:latin typeface="Consolas"/>
              </a:rPr>
              <a:t>panel.add</a:t>
            </a:r>
            <a:r>
              <a:rPr lang="fr-CH" sz="800" dirty="0">
                <a:latin typeface="Consolas"/>
              </a:rPr>
              <a:t>(</a:t>
            </a:r>
            <a:r>
              <a:rPr lang="fr-CH" sz="800" dirty="0" err="1">
                <a:latin typeface="Consolas"/>
              </a:rPr>
              <a:t>gifLabel</a:t>
            </a:r>
            <a:r>
              <a:rPr lang="fr-CH" sz="800" dirty="0">
                <a:latin typeface="Consolas"/>
              </a:rPr>
              <a:t>, </a:t>
            </a:r>
            <a:r>
              <a:rPr lang="fr-CH" sz="800" dirty="0" err="1">
                <a:latin typeface="Consolas"/>
              </a:rPr>
              <a:t>BorderLayout.CENTER</a:t>
            </a:r>
            <a:r>
              <a:rPr lang="fr-CH" sz="800" dirty="0">
                <a:latin typeface="Consolas"/>
              </a:rPr>
              <a:t>);
            </a:t>
            </a:r>
            <a:r>
              <a:rPr lang="fr-CH" sz="800" dirty="0" err="1">
                <a:latin typeface="Consolas"/>
              </a:rPr>
              <a:t>int</a:t>
            </a:r>
            <a:r>
              <a:rPr lang="fr-CH" sz="800" dirty="0">
                <a:latin typeface="Consolas"/>
              </a:rPr>
              <a:t> </a:t>
            </a:r>
            <a:r>
              <a:rPr lang="fr-CH" sz="800" dirty="0" err="1">
                <a:latin typeface="Consolas"/>
              </a:rPr>
              <a:t>choice</a:t>
            </a:r>
            <a:r>
              <a:rPr lang="fr-CH" sz="800" dirty="0">
                <a:latin typeface="Consolas"/>
              </a:rPr>
              <a:t> = </a:t>
            </a:r>
            <a:r>
              <a:rPr lang="fr-CH" sz="800" dirty="0" err="1">
                <a:latin typeface="Consolas"/>
              </a:rPr>
              <a:t>JOptionPane.showOptionDialog</a:t>
            </a:r>
            <a:r>
              <a:rPr lang="fr-CH" sz="800" dirty="0">
                <a:latin typeface="Consolas"/>
              </a:rPr>
              <a:t>(
                </a:t>
            </a:r>
            <a:r>
              <a:rPr lang="fr-CH" sz="800" dirty="0" err="1">
                <a:latin typeface="Consolas"/>
              </a:rPr>
              <a:t>this</a:t>
            </a:r>
            <a:r>
              <a:rPr lang="fr-CH" sz="800" dirty="0">
                <a:latin typeface="Consolas"/>
              </a:rPr>
              <a:t>,
                panel,
                "Victoire !",
                </a:t>
            </a:r>
            <a:r>
              <a:rPr lang="fr-CH" sz="800" dirty="0" err="1">
                <a:latin typeface="Consolas"/>
              </a:rPr>
              <a:t>JOptionPane.YES_NO_OPTION</a:t>
            </a:r>
            <a:r>
              <a:rPr lang="fr-CH" sz="800" dirty="0">
                <a:latin typeface="Consolas"/>
              </a:rPr>
              <a:t>,
                </a:t>
            </a:r>
            <a:r>
              <a:rPr lang="fr-CH" sz="800" dirty="0" err="1">
                <a:latin typeface="Consolas"/>
              </a:rPr>
              <a:t>JOptionPane.INFORMATION_MESSAGE</a:t>
            </a:r>
            <a:r>
              <a:rPr lang="fr-CH" sz="800" dirty="0">
                <a:latin typeface="Consolas"/>
              </a:rPr>
              <a:t>,
                </a:t>
            </a:r>
            <a:r>
              <a:rPr lang="fr-CH" sz="800" dirty="0" err="1">
                <a:latin typeface="Consolas"/>
              </a:rPr>
              <a:t>null</a:t>
            </a:r>
            <a:r>
              <a:rPr lang="fr-CH" sz="800" dirty="0">
                <a:latin typeface="Consolas"/>
              </a:rPr>
              <a:t>,
                new Object[]{"Rejouer", "Quitter"},
                "Rejouer"
            );
            if (</a:t>
            </a:r>
            <a:r>
              <a:rPr lang="fr-CH" sz="800" dirty="0" err="1">
                <a:latin typeface="Consolas"/>
              </a:rPr>
              <a:t>choice</a:t>
            </a:r>
            <a:r>
              <a:rPr lang="fr-CH" sz="800" dirty="0">
                <a:latin typeface="Consolas"/>
              </a:rPr>
              <a:t> == </a:t>
            </a:r>
            <a:r>
              <a:rPr lang="fr-CH" sz="800" dirty="0" err="1">
                <a:latin typeface="Consolas"/>
              </a:rPr>
              <a:t>JOptionPane.YES_OPTION</a:t>
            </a:r>
            <a:r>
              <a:rPr lang="fr-CH" sz="800" dirty="0">
                <a:latin typeface="Consolas"/>
              </a:rPr>
              <a:t>) {
                </a:t>
            </a:r>
            <a:r>
              <a:rPr lang="fr-CH" sz="800" dirty="0" err="1">
                <a:latin typeface="Consolas"/>
              </a:rPr>
              <a:t>controller.resetGame</a:t>
            </a:r>
            <a:r>
              <a:rPr lang="fr-CH" sz="800" dirty="0">
                <a:latin typeface="Consolas"/>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164</TotalTime>
  <Words>1592</Words>
  <Application>Microsoft Office PowerPoint</Application>
  <PresentationFormat>Affichage à l'écran (4:3)</PresentationFormat>
  <Paragraphs>156</Paragraphs>
  <Slides>16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16</vt:i4>
      </vt:variant>
    </vt:vector>
  </HeadingPairs>
  <TitlesOfParts>
    <vt:vector size="20" baseType="lpstr">
      <vt:lpstr>Arial</vt:lpstr>
      <vt:lpstr>Calibri</vt:lpstr>
      <vt:lpstr>Consolas</vt:lpstr>
      <vt:lpstr>Office Theme</vt:lpstr>
      <vt:lpstr>Sound of World</vt:lpstr>
      <vt:lpstr>Présentation du projet</vt:lpstr>
      <vt:lpstr>Introduction rapide à Java</vt:lpstr>
      <vt:lpstr>Swing : composants &amp; conteneurs</vt:lpstr>
      <vt:lpstr>Gestionnaires de mise en page</vt:lpstr>
      <vt:lpstr>Application des concepts Swing</vt:lpstr>
      <vt:lpstr>Gestion Audio</vt:lpstr>
      <vt:lpstr>Scénario utilisateur</vt:lpstr>
      <vt:lpstr>Boîtes de dialogue Swing</vt:lpstr>
      <vt:lpstr>Architecture générale MVC</vt:lpstr>
      <vt:lpstr>Modèle : Instrument &amp; chargement</vt:lpstr>
      <vt:lpstr> Algorithme de Vérification</vt:lpstr>
      <vt:lpstr>Contrôleur : logique de jeu</vt:lpstr>
      <vt:lpstr>InstrumentGuessPanel – Vue composite</vt:lpstr>
      <vt:lpstr>Difficultés &amp; solutions</vt:lpstr>
      <vt:lpstr>Conclusion &amp; auto‑critique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Akram Altoun Ayman</cp:lastModifiedBy>
  <cp:revision>18</cp:revision>
  <dcterms:created xsi:type="dcterms:W3CDTF">2013-01-27T09:14:16Z</dcterms:created>
  <dcterms:modified xsi:type="dcterms:W3CDTF">2025-06-17T05:59:22Z</dcterms:modified>
  <cp:category/>
</cp:coreProperties>
</file>