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6" r:id="rId20"/>
    <p:sldId id="278" r:id="rId21"/>
    <p:sldId id="279" r:id="rId22"/>
    <p:sldId id="280" r:id="rId23"/>
    <p:sldId id="273" r:id="rId24"/>
    <p:sldId id="274" r:id="rId25"/>
    <p:sldId id="275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ETCl7QfqN17vwQjSYXZtHIKPC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13" autoAdjust="0"/>
  </p:normalViewPr>
  <p:slideViewPr>
    <p:cSldViewPr snapToGrid="0">
      <p:cViewPr varScale="1">
        <p:scale>
          <a:sx n="60" d="100"/>
          <a:sy n="60" d="100"/>
        </p:scale>
        <p:origin x="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05548d6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705548d6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05548d68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705548d68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4047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0219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8419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4531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15378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5983473" y="-2984989"/>
            <a:ext cx="9958670" cy="9936584"/>
            <a:chOff x="5831073" y="-2972289"/>
            <a:chExt cx="9958670" cy="9936584"/>
          </a:xfrm>
        </p:grpSpPr>
        <p:sp>
          <p:nvSpPr>
            <p:cNvPr id="85" name="Google Shape;85;p1"/>
            <p:cNvSpPr/>
            <p:nvPr/>
          </p:nvSpPr>
          <p:spPr>
            <a:xfrm rot="-2894322">
              <a:off x="9074444" y="323621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 rot="-2894322">
              <a:off x="8056900" y="233252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 rot="-2894322">
              <a:off x="7081613" y="1523221"/>
              <a:ext cx="7576457" cy="969917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 rot="-2855126">
              <a:off x="6047412" y="583215"/>
              <a:ext cx="7576457" cy="1013863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 rot="-2806898">
              <a:off x="5017955" y="-376424"/>
              <a:ext cx="7576457" cy="104564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"/>
          <p:cNvSpPr/>
          <p:nvPr/>
        </p:nvSpPr>
        <p:spPr>
          <a:xfrm rot="5400000">
            <a:off x="8425624" y="3049738"/>
            <a:ext cx="6988194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 rot="-2806898">
            <a:off x="4168160" y="-1352897"/>
            <a:ext cx="7576457" cy="1045641"/>
          </a:xfrm>
          <a:prstGeom prst="roundRect">
            <a:avLst>
              <a:gd name="adj" fmla="val 50000"/>
            </a:avLst>
          </a:prstGeom>
          <a:solidFill>
            <a:srgbClr val="7B7B7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0" y="-194105"/>
            <a:ext cx="12192000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-963332" y="3181204"/>
            <a:ext cx="6121400" cy="27940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body" idx="1"/>
          </p:nvPr>
        </p:nvSpPr>
        <p:spPr>
          <a:xfrm>
            <a:off x="331468" y="3564895"/>
            <a:ext cx="797395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BDBDB"/>
              </a:buClr>
              <a:buSzPts val="5400"/>
              <a:buNone/>
            </a:pPr>
            <a:r>
              <a:rPr lang="en-US" sz="5400">
                <a:solidFill>
                  <a:srgbClr val="DBDBDB"/>
                </a:solidFill>
              </a:rPr>
              <a:t>TBD TEAM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BDBDB"/>
              </a:buClr>
              <a:buSzPts val="2800"/>
              <a:buNone/>
            </a:pPr>
            <a:r>
              <a:rPr lang="en-US">
                <a:solidFill>
                  <a:srgbClr val="DBDBDB"/>
                </a:solidFill>
              </a:rPr>
              <a:t>Nicolas Hadjipaschalis</a:t>
            </a:r>
            <a:br>
              <a:rPr lang="en-US">
                <a:solidFill>
                  <a:srgbClr val="DBDBDB"/>
                </a:solidFill>
              </a:rPr>
            </a:br>
            <a:r>
              <a:rPr lang="en-US">
                <a:solidFill>
                  <a:srgbClr val="DBDBDB"/>
                </a:solidFill>
              </a:rPr>
              <a:t>Marios Constantinou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10"/>
          <p:cNvGrpSpPr/>
          <p:nvPr/>
        </p:nvGrpSpPr>
        <p:grpSpPr>
          <a:xfrm>
            <a:off x="5983473" y="-2984989"/>
            <a:ext cx="9958670" cy="9936584"/>
            <a:chOff x="5831073" y="-2972289"/>
            <a:chExt cx="9958670" cy="9936584"/>
          </a:xfrm>
        </p:grpSpPr>
        <p:sp>
          <p:nvSpPr>
            <p:cNvPr id="258" name="Google Shape;258;p10"/>
            <p:cNvSpPr/>
            <p:nvPr/>
          </p:nvSpPr>
          <p:spPr>
            <a:xfrm rot="-2894322">
              <a:off x="9074444" y="323621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 rot="-2894322">
              <a:off x="8056900" y="233252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0"/>
            <p:cNvSpPr/>
            <p:nvPr/>
          </p:nvSpPr>
          <p:spPr>
            <a:xfrm rot="-2894322">
              <a:off x="7081613" y="1523221"/>
              <a:ext cx="7576457" cy="969917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0"/>
            <p:cNvSpPr/>
            <p:nvPr/>
          </p:nvSpPr>
          <p:spPr>
            <a:xfrm rot="-2855126">
              <a:off x="6047412" y="583215"/>
              <a:ext cx="7576457" cy="1013863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0"/>
            <p:cNvSpPr/>
            <p:nvPr/>
          </p:nvSpPr>
          <p:spPr>
            <a:xfrm rot="-2806898">
              <a:off x="5017955" y="-376424"/>
              <a:ext cx="7576457" cy="104564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10"/>
          <p:cNvSpPr/>
          <p:nvPr/>
        </p:nvSpPr>
        <p:spPr>
          <a:xfrm rot="5400000">
            <a:off x="8425624" y="3049738"/>
            <a:ext cx="6988194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0"/>
          <p:cNvSpPr/>
          <p:nvPr/>
        </p:nvSpPr>
        <p:spPr>
          <a:xfrm rot="-2806898">
            <a:off x="4168160" y="-1352897"/>
            <a:ext cx="7576457" cy="1045641"/>
          </a:xfrm>
          <a:prstGeom prst="roundRect">
            <a:avLst>
              <a:gd name="adj" fmla="val 50000"/>
            </a:avLst>
          </a:prstGeom>
          <a:solidFill>
            <a:srgbClr val="7B7B7B"/>
          </a:solidFill>
          <a:ln w="12700" cap="flat" cmpd="sng">
            <a:solidFill>
              <a:srgbClr val="31538F">
                <a:alpha val="4784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0"/>
          <p:cNvSpPr/>
          <p:nvPr/>
        </p:nvSpPr>
        <p:spPr>
          <a:xfrm>
            <a:off x="0" y="-194105"/>
            <a:ext cx="12192000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Introduction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Stating the problem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</a:rPr>
              <a:t>Idea information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What?, How?, Who?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Client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>
                <a:solidFill>
                  <a:schemeClr val="accent1"/>
                </a:solidFill>
              </a:rPr>
              <a:t>Bank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Private Companies</a:t>
            </a:r>
            <a:endParaRPr>
              <a:solidFill>
                <a:schemeClr val="lt1"/>
              </a:solidFill>
            </a:endParaRPr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Charities</a:t>
            </a:r>
            <a:endParaRPr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Demonstration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Potential issue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chemeClr val="lt1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F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11"/>
          <p:cNvGrpSpPr/>
          <p:nvPr/>
        </p:nvGrpSpPr>
        <p:grpSpPr>
          <a:xfrm>
            <a:off x="5983473" y="-2984989"/>
            <a:ext cx="9958670" cy="9936584"/>
            <a:chOff x="5831073" y="-2972289"/>
            <a:chExt cx="9958670" cy="9936584"/>
          </a:xfrm>
        </p:grpSpPr>
        <p:sp>
          <p:nvSpPr>
            <p:cNvPr id="272" name="Google Shape;272;p11"/>
            <p:cNvSpPr/>
            <p:nvPr/>
          </p:nvSpPr>
          <p:spPr>
            <a:xfrm rot="-2894322">
              <a:off x="9074444" y="323621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1"/>
            <p:cNvSpPr/>
            <p:nvPr/>
          </p:nvSpPr>
          <p:spPr>
            <a:xfrm rot="-2894322">
              <a:off x="8056900" y="233252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1"/>
            <p:cNvSpPr/>
            <p:nvPr/>
          </p:nvSpPr>
          <p:spPr>
            <a:xfrm rot="-2894322">
              <a:off x="7081613" y="1523221"/>
              <a:ext cx="7576457" cy="969917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1"/>
            <p:cNvSpPr/>
            <p:nvPr/>
          </p:nvSpPr>
          <p:spPr>
            <a:xfrm rot="-2855126">
              <a:off x="6047412" y="583215"/>
              <a:ext cx="7576457" cy="1013863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1"/>
            <p:cNvSpPr/>
            <p:nvPr/>
          </p:nvSpPr>
          <p:spPr>
            <a:xfrm rot="-2806898">
              <a:off x="5017955" y="-376424"/>
              <a:ext cx="7576457" cy="104564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7" name="Google Shape;277;p11"/>
          <p:cNvSpPr/>
          <p:nvPr/>
        </p:nvSpPr>
        <p:spPr>
          <a:xfrm rot="5400000">
            <a:off x="8425624" y="3049738"/>
            <a:ext cx="6988194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1"/>
          <p:cNvSpPr/>
          <p:nvPr/>
        </p:nvSpPr>
        <p:spPr>
          <a:xfrm rot="-2806898">
            <a:off x="4168160" y="-1352897"/>
            <a:ext cx="7576457" cy="1045641"/>
          </a:xfrm>
          <a:prstGeom prst="roundRect">
            <a:avLst>
              <a:gd name="adj" fmla="val 50000"/>
            </a:avLst>
          </a:prstGeom>
          <a:solidFill>
            <a:srgbClr val="7B7B7B"/>
          </a:solidFill>
          <a:ln w="12700" cap="flat" cmpd="sng">
            <a:solidFill>
              <a:srgbClr val="31538F">
                <a:alpha val="4784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1"/>
          <p:cNvSpPr/>
          <p:nvPr/>
        </p:nvSpPr>
        <p:spPr>
          <a:xfrm>
            <a:off x="0" y="-194105"/>
            <a:ext cx="12192000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Bank</a:t>
            </a:r>
            <a:endParaRPr/>
          </a:p>
        </p:txBody>
      </p:sp>
      <p:sp>
        <p:nvSpPr>
          <p:cNvPr id="281" name="Google Shape;281;p11"/>
          <p:cNvSpPr txBox="1">
            <a:spLocks noGrp="1"/>
          </p:cNvSpPr>
          <p:nvPr>
            <p:ph type="body" idx="1"/>
          </p:nvPr>
        </p:nvSpPr>
        <p:spPr>
          <a:xfrm>
            <a:off x="838200" y="1591500"/>
            <a:ext cx="10688100" cy="50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CSR (Corporate Social Responsibility)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Bank cares about society</a:t>
            </a:r>
            <a:endParaRPr>
              <a:solidFill>
                <a:schemeClr val="lt1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Active participant</a:t>
            </a:r>
            <a:endParaRPr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Customer Acquisition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Customers who find the idea innovating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Customers who want to participate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Current customers retention </a:t>
            </a:r>
            <a:endParaRPr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Business relationship development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Bank who provide this feature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Private companies which set up campaigns 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F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12"/>
          <p:cNvGrpSpPr/>
          <p:nvPr/>
        </p:nvGrpSpPr>
        <p:grpSpPr>
          <a:xfrm>
            <a:off x="5983473" y="-2984989"/>
            <a:ext cx="9958670" cy="9936584"/>
            <a:chOff x="5831073" y="-2972289"/>
            <a:chExt cx="9958670" cy="9936584"/>
          </a:xfrm>
        </p:grpSpPr>
        <p:sp>
          <p:nvSpPr>
            <p:cNvPr id="287" name="Google Shape;287;p12"/>
            <p:cNvSpPr/>
            <p:nvPr/>
          </p:nvSpPr>
          <p:spPr>
            <a:xfrm rot="-2894322">
              <a:off x="9074444" y="323621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 rot="-2894322">
              <a:off x="8056900" y="233252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2"/>
            <p:cNvSpPr/>
            <p:nvPr/>
          </p:nvSpPr>
          <p:spPr>
            <a:xfrm rot="-2894322">
              <a:off x="7081613" y="1523221"/>
              <a:ext cx="7576457" cy="969917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2"/>
            <p:cNvSpPr/>
            <p:nvPr/>
          </p:nvSpPr>
          <p:spPr>
            <a:xfrm rot="-2855126">
              <a:off x="6047412" y="583215"/>
              <a:ext cx="7576457" cy="1013863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2"/>
            <p:cNvSpPr/>
            <p:nvPr/>
          </p:nvSpPr>
          <p:spPr>
            <a:xfrm rot="-2806898">
              <a:off x="5017955" y="-376424"/>
              <a:ext cx="7576457" cy="104564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2" name="Google Shape;292;p12"/>
          <p:cNvSpPr/>
          <p:nvPr/>
        </p:nvSpPr>
        <p:spPr>
          <a:xfrm rot="5400000">
            <a:off x="8425624" y="3049738"/>
            <a:ext cx="6988194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2"/>
          <p:cNvSpPr/>
          <p:nvPr/>
        </p:nvSpPr>
        <p:spPr>
          <a:xfrm rot="-2806898">
            <a:off x="4168160" y="-1352897"/>
            <a:ext cx="7576457" cy="1045641"/>
          </a:xfrm>
          <a:prstGeom prst="roundRect">
            <a:avLst>
              <a:gd name="adj" fmla="val 50000"/>
            </a:avLst>
          </a:prstGeom>
          <a:solidFill>
            <a:srgbClr val="7B7B7B"/>
          </a:solidFill>
          <a:ln w="12700" cap="flat" cmpd="sng">
            <a:solidFill>
              <a:srgbClr val="31538F">
                <a:alpha val="4784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2"/>
          <p:cNvSpPr/>
          <p:nvPr/>
        </p:nvSpPr>
        <p:spPr>
          <a:xfrm>
            <a:off x="0" y="-194105"/>
            <a:ext cx="12192000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Introduction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Stating the problem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</a:rPr>
              <a:t>Idea information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What,How,Who</a:t>
            </a:r>
            <a:endParaRPr>
              <a:solidFill>
                <a:schemeClr val="lt1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Client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Bank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>
                <a:solidFill>
                  <a:schemeClr val="accent1"/>
                </a:solidFill>
              </a:rPr>
              <a:t>Private Companies</a:t>
            </a:r>
            <a:endParaRPr>
              <a:solidFill>
                <a:schemeClr val="accent1"/>
              </a:solidFill>
            </a:endParaRPr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Charities</a:t>
            </a:r>
            <a:endParaRPr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Demonstration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Potential issue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chemeClr val="lt1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g705548d68c_0_0"/>
          <p:cNvGrpSpPr/>
          <p:nvPr/>
        </p:nvGrpSpPr>
        <p:grpSpPr>
          <a:xfrm>
            <a:off x="5983473" y="-2984853"/>
            <a:ext cx="9958429" cy="9936491"/>
            <a:chOff x="5831073" y="-2972153"/>
            <a:chExt cx="9958429" cy="9936491"/>
          </a:xfrm>
        </p:grpSpPr>
        <p:sp>
          <p:nvSpPr>
            <p:cNvPr id="301" name="Google Shape;301;g705548d68c_0_0"/>
            <p:cNvSpPr/>
            <p:nvPr/>
          </p:nvSpPr>
          <p:spPr>
            <a:xfrm rot="-2894346">
              <a:off x="9074398" y="3236302"/>
              <a:ext cx="7576308" cy="1083173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g705548d68c_0_0"/>
            <p:cNvSpPr/>
            <p:nvPr/>
          </p:nvSpPr>
          <p:spPr>
            <a:xfrm rot="-2894346">
              <a:off x="8056854" y="2332612"/>
              <a:ext cx="7576308" cy="1083173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g705548d68c_0_0"/>
            <p:cNvSpPr/>
            <p:nvPr/>
          </p:nvSpPr>
          <p:spPr>
            <a:xfrm rot="-2894346">
              <a:off x="7081675" y="1523201"/>
              <a:ext cx="7576308" cy="969940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g705548d68c_0_0"/>
            <p:cNvSpPr/>
            <p:nvPr/>
          </p:nvSpPr>
          <p:spPr>
            <a:xfrm rot="-2855118">
              <a:off x="6047423" y="583237"/>
              <a:ext cx="7576370" cy="1013754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g705548d68c_0_0"/>
            <p:cNvSpPr/>
            <p:nvPr/>
          </p:nvSpPr>
          <p:spPr>
            <a:xfrm rot="-2806859">
              <a:off x="5017998" y="-376342"/>
              <a:ext cx="7576349" cy="1045678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6" name="Google Shape;306;g705548d68c_0_0"/>
          <p:cNvSpPr/>
          <p:nvPr/>
        </p:nvSpPr>
        <p:spPr>
          <a:xfrm rot="5400000">
            <a:off x="8425616" y="3049737"/>
            <a:ext cx="6988200" cy="6033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705548d68c_0_0"/>
          <p:cNvSpPr/>
          <p:nvPr/>
        </p:nvSpPr>
        <p:spPr>
          <a:xfrm rot="-2806859">
            <a:off x="4168203" y="-1352815"/>
            <a:ext cx="7576349" cy="1045678"/>
          </a:xfrm>
          <a:prstGeom prst="roundRect">
            <a:avLst>
              <a:gd name="adj" fmla="val 50000"/>
            </a:avLst>
          </a:prstGeom>
          <a:solidFill>
            <a:srgbClr val="7B7B7B"/>
          </a:solidFill>
          <a:ln w="12700" cap="flat" cmpd="sng">
            <a:solidFill>
              <a:srgbClr val="31538F">
                <a:alpha val="4784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705548d68c_0_0"/>
          <p:cNvSpPr/>
          <p:nvPr/>
        </p:nvSpPr>
        <p:spPr>
          <a:xfrm>
            <a:off x="0" y="-194105"/>
            <a:ext cx="12192000" cy="6033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705548d68c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Private Companies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0" name="Google Shape;310;g705548d68c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Setting up campaigns</a:t>
            </a:r>
            <a:endParaRPr>
              <a:solidFill>
                <a:schemeClr val="lt1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Issued by private companies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Promoting their company or cause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Choosing charities to donate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Available list of charity organizations in Cyprus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Obtained and updated automatically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Easy process to start a campaign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Application form for creating an event/ a cause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Reviewed by bank employees </a:t>
            </a:r>
            <a:endParaRPr>
              <a:solidFill>
                <a:schemeClr val="lt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Improve Private’s Company CSR ( Corporate Social Responsibility )</a:t>
            </a:r>
            <a:endParaRPr>
              <a:solidFill>
                <a:schemeClr val="lt1"/>
              </a:solidFill>
            </a:endParaRPr>
          </a:p>
          <a:p>
            <a:pPr marL="2286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F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g705548d68c_0_14"/>
          <p:cNvGrpSpPr/>
          <p:nvPr/>
        </p:nvGrpSpPr>
        <p:grpSpPr>
          <a:xfrm>
            <a:off x="5983473" y="-2984853"/>
            <a:ext cx="9958429" cy="9936491"/>
            <a:chOff x="5831073" y="-2972153"/>
            <a:chExt cx="9958429" cy="9936491"/>
          </a:xfrm>
        </p:grpSpPr>
        <p:sp>
          <p:nvSpPr>
            <p:cNvPr id="316" name="Google Shape;316;g705548d68c_0_14"/>
            <p:cNvSpPr/>
            <p:nvPr/>
          </p:nvSpPr>
          <p:spPr>
            <a:xfrm rot="-2894346">
              <a:off x="9074398" y="3236302"/>
              <a:ext cx="7576308" cy="1083173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g705548d68c_0_14"/>
            <p:cNvSpPr/>
            <p:nvPr/>
          </p:nvSpPr>
          <p:spPr>
            <a:xfrm rot="-2894346">
              <a:off x="8056854" y="2332612"/>
              <a:ext cx="7576308" cy="1083173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g705548d68c_0_14"/>
            <p:cNvSpPr/>
            <p:nvPr/>
          </p:nvSpPr>
          <p:spPr>
            <a:xfrm rot="-2894346">
              <a:off x="7081675" y="1523201"/>
              <a:ext cx="7576308" cy="969940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g705548d68c_0_14"/>
            <p:cNvSpPr/>
            <p:nvPr/>
          </p:nvSpPr>
          <p:spPr>
            <a:xfrm rot="-2855118">
              <a:off x="6047423" y="583237"/>
              <a:ext cx="7576370" cy="1013754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g705548d68c_0_14"/>
            <p:cNvSpPr/>
            <p:nvPr/>
          </p:nvSpPr>
          <p:spPr>
            <a:xfrm rot="-2806859">
              <a:off x="5017998" y="-376342"/>
              <a:ext cx="7576349" cy="1045678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1" name="Google Shape;321;g705548d68c_0_14"/>
          <p:cNvSpPr/>
          <p:nvPr/>
        </p:nvSpPr>
        <p:spPr>
          <a:xfrm rot="5400000">
            <a:off x="8425616" y="3049737"/>
            <a:ext cx="6988200" cy="6033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705548d68c_0_14"/>
          <p:cNvSpPr/>
          <p:nvPr/>
        </p:nvSpPr>
        <p:spPr>
          <a:xfrm rot="-2806859">
            <a:off x="4168203" y="-1352815"/>
            <a:ext cx="7576349" cy="1045678"/>
          </a:xfrm>
          <a:prstGeom prst="roundRect">
            <a:avLst>
              <a:gd name="adj" fmla="val 50000"/>
            </a:avLst>
          </a:prstGeom>
          <a:solidFill>
            <a:srgbClr val="7B7B7B"/>
          </a:solidFill>
          <a:ln w="12700" cap="flat" cmpd="sng">
            <a:solidFill>
              <a:srgbClr val="31538F">
                <a:alpha val="4784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705548d68c_0_14"/>
          <p:cNvSpPr/>
          <p:nvPr/>
        </p:nvSpPr>
        <p:spPr>
          <a:xfrm>
            <a:off x="0" y="-194105"/>
            <a:ext cx="12192000" cy="6033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705548d68c_0_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Introduction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Stating the problem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</a:rPr>
              <a:t>Idea information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What,How,Who</a:t>
            </a:r>
            <a:endParaRPr>
              <a:solidFill>
                <a:schemeClr val="lt1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Client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Bank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Private Companies</a:t>
            </a:r>
            <a:endParaRPr>
              <a:solidFill>
                <a:schemeClr val="lt1"/>
              </a:solidFill>
            </a:endParaRPr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1800"/>
              <a:buChar char="•"/>
            </a:pPr>
            <a:r>
              <a:rPr lang="en-US">
                <a:solidFill>
                  <a:srgbClr val="2E75B5"/>
                </a:solidFill>
              </a:rPr>
              <a:t>Charities</a:t>
            </a:r>
            <a:endParaRPr>
              <a:solidFill>
                <a:srgbClr val="2E75B5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Demonstration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Potential issue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chemeClr val="lt1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F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13"/>
          <p:cNvGrpSpPr/>
          <p:nvPr/>
        </p:nvGrpSpPr>
        <p:grpSpPr>
          <a:xfrm>
            <a:off x="5983473" y="-2984989"/>
            <a:ext cx="9958670" cy="9936584"/>
            <a:chOff x="5831073" y="-2972289"/>
            <a:chExt cx="9958670" cy="9936584"/>
          </a:xfrm>
        </p:grpSpPr>
        <p:sp>
          <p:nvSpPr>
            <p:cNvPr id="330" name="Google Shape;330;p13"/>
            <p:cNvSpPr/>
            <p:nvPr/>
          </p:nvSpPr>
          <p:spPr>
            <a:xfrm rot="-2894322">
              <a:off x="9074444" y="323621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3"/>
            <p:cNvSpPr/>
            <p:nvPr/>
          </p:nvSpPr>
          <p:spPr>
            <a:xfrm rot="-2894322">
              <a:off x="8056900" y="233252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3"/>
            <p:cNvSpPr/>
            <p:nvPr/>
          </p:nvSpPr>
          <p:spPr>
            <a:xfrm rot="-2894322">
              <a:off x="7081613" y="1523221"/>
              <a:ext cx="7576457" cy="969917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3"/>
            <p:cNvSpPr/>
            <p:nvPr/>
          </p:nvSpPr>
          <p:spPr>
            <a:xfrm rot="-2855126">
              <a:off x="6047412" y="583215"/>
              <a:ext cx="7576457" cy="1013863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3"/>
            <p:cNvSpPr/>
            <p:nvPr/>
          </p:nvSpPr>
          <p:spPr>
            <a:xfrm rot="-2806898">
              <a:off x="5017955" y="-376424"/>
              <a:ext cx="7576457" cy="104564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5" name="Google Shape;335;p13"/>
          <p:cNvSpPr/>
          <p:nvPr/>
        </p:nvSpPr>
        <p:spPr>
          <a:xfrm rot="5400000">
            <a:off x="8425624" y="3049738"/>
            <a:ext cx="6988194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3"/>
          <p:cNvSpPr/>
          <p:nvPr/>
        </p:nvSpPr>
        <p:spPr>
          <a:xfrm rot="-2806898">
            <a:off x="4168160" y="-1352897"/>
            <a:ext cx="7576457" cy="1045641"/>
          </a:xfrm>
          <a:prstGeom prst="roundRect">
            <a:avLst>
              <a:gd name="adj" fmla="val 50000"/>
            </a:avLst>
          </a:prstGeom>
          <a:solidFill>
            <a:srgbClr val="7B7B7B"/>
          </a:solidFill>
          <a:ln w="12700" cap="flat" cmpd="sng">
            <a:solidFill>
              <a:srgbClr val="31538F">
                <a:alpha val="4784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3"/>
          <p:cNvSpPr/>
          <p:nvPr/>
        </p:nvSpPr>
        <p:spPr>
          <a:xfrm>
            <a:off x="0" y="-194105"/>
            <a:ext cx="12192000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Charities</a:t>
            </a:r>
            <a:endParaRPr/>
          </a:p>
        </p:txBody>
      </p:sp>
      <p:sp>
        <p:nvSpPr>
          <p:cNvPr id="339" name="Google Shape;33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5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Raise awareness </a:t>
            </a:r>
            <a:endParaRPr>
              <a:solidFill>
                <a:schemeClr val="lt1"/>
              </a:solidFill>
            </a:endParaRP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Existing problems</a:t>
            </a:r>
            <a:endParaRPr>
              <a:solidFill>
                <a:schemeClr val="lt1"/>
              </a:solidFill>
            </a:endParaRPr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Racism, Sexiscm </a:t>
            </a:r>
            <a:endParaRPr>
              <a:solidFill>
                <a:schemeClr val="lt1"/>
              </a:solidFill>
            </a:endParaRP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Trending problems</a:t>
            </a:r>
            <a:endParaRPr>
              <a:solidFill>
                <a:schemeClr val="lt1"/>
              </a:solidFill>
            </a:endParaRPr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Cyber bullying</a:t>
            </a:r>
            <a:endParaRPr>
              <a:solidFill>
                <a:schemeClr val="lt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Resolution process</a:t>
            </a:r>
            <a:endParaRPr>
              <a:solidFill>
                <a:schemeClr val="lt1"/>
              </a:solidFill>
            </a:endParaRP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Summary of charity solution and its objectives</a:t>
            </a:r>
            <a:endParaRPr>
              <a:solidFill>
                <a:schemeClr val="lt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Easy way to set up charities</a:t>
            </a:r>
            <a:endParaRPr>
              <a:solidFill>
                <a:schemeClr val="lt1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Applying online form</a:t>
            </a:r>
            <a:endParaRPr>
              <a:solidFill>
                <a:schemeClr val="lt1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Network that connects each bank user with charity account </a:t>
            </a:r>
            <a:endParaRPr>
              <a:solidFill>
                <a:schemeClr val="lt1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Simple layout transaction process  </a:t>
            </a:r>
            <a:endParaRPr>
              <a:solidFill>
                <a:schemeClr val="lt1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F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4"/>
          <p:cNvGrpSpPr/>
          <p:nvPr/>
        </p:nvGrpSpPr>
        <p:grpSpPr>
          <a:xfrm>
            <a:off x="5983473" y="-2984989"/>
            <a:ext cx="9958670" cy="9936584"/>
            <a:chOff x="5831073" y="-2972289"/>
            <a:chExt cx="9958670" cy="9936584"/>
          </a:xfrm>
        </p:grpSpPr>
        <p:sp>
          <p:nvSpPr>
            <p:cNvPr id="345" name="Google Shape;345;p14"/>
            <p:cNvSpPr/>
            <p:nvPr/>
          </p:nvSpPr>
          <p:spPr>
            <a:xfrm rot="-2894322">
              <a:off x="9074444" y="323621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4"/>
            <p:cNvSpPr/>
            <p:nvPr/>
          </p:nvSpPr>
          <p:spPr>
            <a:xfrm rot="-2894322">
              <a:off x="8056900" y="233252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4"/>
            <p:cNvSpPr/>
            <p:nvPr/>
          </p:nvSpPr>
          <p:spPr>
            <a:xfrm rot="-2894322">
              <a:off x="7081613" y="1523221"/>
              <a:ext cx="7576457" cy="969917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4"/>
            <p:cNvSpPr/>
            <p:nvPr/>
          </p:nvSpPr>
          <p:spPr>
            <a:xfrm rot="-2855126">
              <a:off x="6047412" y="583215"/>
              <a:ext cx="7576457" cy="1013863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4"/>
            <p:cNvSpPr/>
            <p:nvPr/>
          </p:nvSpPr>
          <p:spPr>
            <a:xfrm rot="-2806898">
              <a:off x="5017955" y="-376424"/>
              <a:ext cx="7576457" cy="104564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0" name="Google Shape;350;p14"/>
          <p:cNvSpPr/>
          <p:nvPr/>
        </p:nvSpPr>
        <p:spPr>
          <a:xfrm rot="5400000">
            <a:off x="8425624" y="3049738"/>
            <a:ext cx="6988194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4"/>
          <p:cNvSpPr/>
          <p:nvPr/>
        </p:nvSpPr>
        <p:spPr>
          <a:xfrm rot="-2806898">
            <a:off x="4168160" y="-1352897"/>
            <a:ext cx="7576457" cy="1045641"/>
          </a:xfrm>
          <a:prstGeom prst="roundRect">
            <a:avLst>
              <a:gd name="adj" fmla="val 50000"/>
            </a:avLst>
          </a:prstGeom>
          <a:solidFill>
            <a:srgbClr val="7B7B7B"/>
          </a:solidFill>
          <a:ln w="12700" cap="flat" cmpd="sng">
            <a:solidFill>
              <a:srgbClr val="31538F">
                <a:alpha val="4784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4"/>
          <p:cNvSpPr/>
          <p:nvPr/>
        </p:nvSpPr>
        <p:spPr>
          <a:xfrm>
            <a:off x="0" y="-194105"/>
            <a:ext cx="12192000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Introduction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Stating the problem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Idea information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What?, How?, Who?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Client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Bank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Private Companies</a:t>
            </a:r>
            <a:endParaRPr>
              <a:solidFill>
                <a:schemeClr val="lt1"/>
              </a:solidFill>
            </a:endParaRPr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Charities</a:t>
            </a:r>
            <a:endParaRPr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>
                <a:solidFill>
                  <a:schemeClr val="accent1"/>
                </a:solidFill>
              </a:rPr>
              <a:t>Demonstration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Potential issue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chemeClr val="lt1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F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15"/>
          <p:cNvGrpSpPr/>
          <p:nvPr/>
        </p:nvGrpSpPr>
        <p:grpSpPr>
          <a:xfrm>
            <a:off x="5983473" y="-2984989"/>
            <a:ext cx="9958670" cy="9936584"/>
            <a:chOff x="5831073" y="-2972289"/>
            <a:chExt cx="9958670" cy="9936584"/>
          </a:xfrm>
        </p:grpSpPr>
        <p:sp>
          <p:nvSpPr>
            <p:cNvPr id="359" name="Google Shape;359;p15"/>
            <p:cNvSpPr/>
            <p:nvPr/>
          </p:nvSpPr>
          <p:spPr>
            <a:xfrm rot="-2894322">
              <a:off x="9074444" y="323621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5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5"/>
            <p:cNvSpPr/>
            <p:nvPr/>
          </p:nvSpPr>
          <p:spPr>
            <a:xfrm rot="-2894322">
              <a:off x="8056900" y="233252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5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5"/>
            <p:cNvSpPr/>
            <p:nvPr/>
          </p:nvSpPr>
          <p:spPr>
            <a:xfrm rot="-2894322">
              <a:off x="7081613" y="1523221"/>
              <a:ext cx="7576457" cy="969917"/>
            </a:xfrm>
            <a:prstGeom prst="roundRect">
              <a:avLst>
                <a:gd name="adj" fmla="val 50000"/>
              </a:avLst>
            </a:prstGeom>
            <a:blipFill rotWithShape="1">
              <a:blip r:embed="rId5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5"/>
            <p:cNvSpPr/>
            <p:nvPr/>
          </p:nvSpPr>
          <p:spPr>
            <a:xfrm rot="-2855126">
              <a:off x="6047412" y="583215"/>
              <a:ext cx="7576457" cy="1013863"/>
            </a:xfrm>
            <a:prstGeom prst="roundRect">
              <a:avLst>
                <a:gd name="adj" fmla="val 50000"/>
              </a:avLst>
            </a:prstGeom>
            <a:blipFill rotWithShape="1">
              <a:blip r:embed="rId5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5"/>
            <p:cNvSpPr/>
            <p:nvPr/>
          </p:nvSpPr>
          <p:spPr>
            <a:xfrm rot="-2806898">
              <a:off x="5017955" y="-376424"/>
              <a:ext cx="7576457" cy="1045641"/>
            </a:xfrm>
            <a:prstGeom prst="roundRect">
              <a:avLst>
                <a:gd name="adj" fmla="val 50000"/>
              </a:avLst>
            </a:prstGeom>
            <a:blipFill rotWithShape="1">
              <a:blip r:embed="rId5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4" name="Google Shape;364;p15"/>
          <p:cNvSpPr/>
          <p:nvPr/>
        </p:nvSpPr>
        <p:spPr>
          <a:xfrm rot="5400000">
            <a:off x="8425624" y="3049738"/>
            <a:ext cx="6988194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5"/>
          <p:cNvSpPr/>
          <p:nvPr/>
        </p:nvSpPr>
        <p:spPr>
          <a:xfrm rot="-2806898">
            <a:off x="4168160" y="-1352897"/>
            <a:ext cx="7576457" cy="1045641"/>
          </a:xfrm>
          <a:prstGeom prst="roundRect">
            <a:avLst>
              <a:gd name="adj" fmla="val 50000"/>
            </a:avLst>
          </a:prstGeom>
          <a:solidFill>
            <a:srgbClr val="7B7B7B"/>
          </a:solidFill>
          <a:ln w="12700" cap="flat" cmpd="sng">
            <a:solidFill>
              <a:srgbClr val="31538F">
                <a:alpha val="4784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5"/>
          <p:cNvSpPr/>
          <p:nvPr/>
        </p:nvSpPr>
        <p:spPr>
          <a:xfrm>
            <a:off x="0" y="-194105"/>
            <a:ext cx="12192000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donate_video">
            <a:hlinkClick r:id="" action="ppaction://media"/>
            <a:extLst>
              <a:ext uri="{FF2B5EF4-FFF2-40B4-BE49-F238E27FC236}">
                <a16:creationId xmlns:a16="http://schemas.microsoft.com/office/drawing/2014/main" id="{EE3EADAA-4837-4F37-A8CE-3F515BE871C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663825" y="0"/>
            <a:ext cx="686435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15"/>
          <p:cNvGrpSpPr/>
          <p:nvPr/>
        </p:nvGrpSpPr>
        <p:grpSpPr>
          <a:xfrm>
            <a:off x="5983473" y="-2984989"/>
            <a:ext cx="9958670" cy="9936584"/>
            <a:chOff x="5831073" y="-2972289"/>
            <a:chExt cx="9958670" cy="9936584"/>
          </a:xfrm>
        </p:grpSpPr>
        <p:sp>
          <p:nvSpPr>
            <p:cNvPr id="359" name="Google Shape;359;p15"/>
            <p:cNvSpPr/>
            <p:nvPr/>
          </p:nvSpPr>
          <p:spPr>
            <a:xfrm rot="-2894322">
              <a:off x="9074444" y="323621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5"/>
            <p:cNvSpPr/>
            <p:nvPr/>
          </p:nvSpPr>
          <p:spPr>
            <a:xfrm rot="-2894322">
              <a:off x="8056900" y="233252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5"/>
            <p:cNvSpPr/>
            <p:nvPr/>
          </p:nvSpPr>
          <p:spPr>
            <a:xfrm rot="-2894322">
              <a:off x="7081613" y="1523221"/>
              <a:ext cx="7576457" cy="969917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5"/>
            <p:cNvSpPr/>
            <p:nvPr/>
          </p:nvSpPr>
          <p:spPr>
            <a:xfrm rot="-2855126">
              <a:off x="6047412" y="583215"/>
              <a:ext cx="7576457" cy="1013863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5"/>
            <p:cNvSpPr/>
            <p:nvPr/>
          </p:nvSpPr>
          <p:spPr>
            <a:xfrm rot="-2806898">
              <a:off x="5017955" y="-376424"/>
              <a:ext cx="7576457" cy="104564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4" name="Google Shape;364;p15"/>
          <p:cNvSpPr/>
          <p:nvPr/>
        </p:nvSpPr>
        <p:spPr>
          <a:xfrm rot="5400000">
            <a:off x="8425624" y="3049738"/>
            <a:ext cx="6988194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5"/>
          <p:cNvSpPr/>
          <p:nvPr/>
        </p:nvSpPr>
        <p:spPr>
          <a:xfrm rot="-2806898">
            <a:off x="4168160" y="-1352897"/>
            <a:ext cx="7576457" cy="1045641"/>
          </a:xfrm>
          <a:prstGeom prst="roundRect">
            <a:avLst>
              <a:gd name="adj" fmla="val 50000"/>
            </a:avLst>
          </a:prstGeom>
          <a:solidFill>
            <a:srgbClr val="7B7B7B"/>
          </a:solidFill>
          <a:ln w="12700" cap="flat" cmpd="sng">
            <a:solidFill>
              <a:srgbClr val="31538F">
                <a:alpha val="4784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5"/>
          <p:cNvSpPr/>
          <p:nvPr/>
        </p:nvSpPr>
        <p:spPr>
          <a:xfrm>
            <a:off x="0" y="-194105"/>
            <a:ext cx="12192000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24359D-F2CD-49C0-993F-7EB98B958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9186"/>
            <a:ext cx="12192000" cy="593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18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15"/>
          <p:cNvGrpSpPr/>
          <p:nvPr/>
        </p:nvGrpSpPr>
        <p:grpSpPr>
          <a:xfrm>
            <a:off x="5983473" y="-2984989"/>
            <a:ext cx="9958670" cy="9936584"/>
            <a:chOff x="5831073" y="-2972289"/>
            <a:chExt cx="9958670" cy="9936584"/>
          </a:xfrm>
        </p:grpSpPr>
        <p:sp>
          <p:nvSpPr>
            <p:cNvPr id="359" name="Google Shape;359;p15"/>
            <p:cNvSpPr/>
            <p:nvPr/>
          </p:nvSpPr>
          <p:spPr>
            <a:xfrm rot="-2894322">
              <a:off x="9074444" y="323621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5"/>
            <p:cNvSpPr/>
            <p:nvPr/>
          </p:nvSpPr>
          <p:spPr>
            <a:xfrm rot="-2894322">
              <a:off x="8056900" y="233252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5"/>
            <p:cNvSpPr/>
            <p:nvPr/>
          </p:nvSpPr>
          <p:spPr>
            <a:xfrm rot="-2894322">
              <a:off x="7081613" y="1523221"/>
              <a:ext cx="7576457" cy="969917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5"/>
            <p:cNvSpPr/>
            <p:nvPr/>
          </p:nvSpPr>
          <p:spPr>
            <a:xfrm rot="-2855126">
              <a:off x="6047412" y="583215"/>
              <a:ext cx="7576457" cy="1013863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5"/>
            <p:cNvSpPr/>
            <p:nvPr/>
          </p:nvSpPr>
          <p:spPr>
            <a:xfrm rot="-2806898">
              <a:off x="5017955" y="-376424"/>
              <a:ext cx="7576457" cy="104564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4" name="Google Shape;364;p15"/>
          <p:cNvSpPr/>
          <p:nvPr/>
        </p:nvSpPr>
        <p:spPr>
          <a:xfrm rot="5400000">
            <a:off x="8425624" y="3049738"/>
            <a:ext cx="6988194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5"/>
          <p:cNvSpPr/>
          <p:nvPr/>
        </p:nvSpPr>
        <p:spPr>
          <a:xfrm rot="-2806898">
            <a:off x="4168160" y="-1352897"/>
            <a:ext cx="7576457" cy="1045641"/>
          </a:xfrm>
          <a:prstGeom prst="roundRect">
            <a:avLst>
              <a:gd name="adj" fmla="val 50000"/>
            </a:avLst>
          </a:prstGeom>
          <a:solidFill>
            <a:srgbClr val="7B7B7B"/>
          </a:solidFill>
          <a:ln w="12700" cap="flat" cmpd="sng">
            <a:solidFill>
              <a:srgbClr val="31538F">
                <a:alpha val="4784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5"/>
          <p:cNvSpPr/>
          <p:nvPr/>
        </p:nvSpPr>
        <p:spPr>
          <a:xfrm>
            <a:off x="0" y="-194105"/>
            <a:ext cx="12192000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F06B60-F809-416D-82D5-FCE05E3EF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988" y="-181239"/>
            <a:ext cx="4473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7ED0F4-19BD-40FD-A82C-52F339C00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660" y="-181239"/>
            <a:ext cx="4700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1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"/>
          <p:cNvGrpSpPr/>
          <p:nvPr/>
        </p:nvGrpSpPr>
        <p:grpSpPr>
          <a:xfrm>
            <a:off x="5983473" y="-2984989"/>
            <a:ext cx="9958670" cy="9936584"/>
            <a:chOff x="5831073" y="-2972289"/>
            <a:chExt cx="9958670" cy="9936584"/>
          </a:xfrm>
        </p:grpSpPr>
        <p:sp>
          <p:nvSpPr>
            <p:cNvPr id="100" name="Google Shape;100;p2"/>
            <p:cNvSpPr/>
            <p:nvPr/>
          </p:nvSpPr>
          <p:spPr>
            <a:xfrm rot="-2894322">
              <a:off x="9074444" y="323621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 rot="-2894322">
              <a:off x="8056900" y="233252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 rot="-2894322">
              <a:off x="7081613" y="1523221"/>
              <a:ext cx="7576457" cy="969917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 rot="-2855126">
              <a:off x="6047412" y="583215"/>
              <a:ext cx="7576457" cy="1013863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 rot="-2806898">
              <a:off x="5017955" y="-376424"/>
              <a:ext cx="7576457" cy="104564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2"/>
          <p:cNvSpPr/>
          <p:nvPr/>
        </p:nvSpPr>
        <p:spPr>
          <a:xfrm rot="5400000">
            <a:off x="8425624" y="3049738"/>
            <a:ext cx="6988194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 rot="-2806898">
            <a:off x="4168160" y="-1352897"/>
            <a:ext cx="7576457" cy="1045641"/>
          </a:xfrm>
          <a:prstGeom prst="roundRect">
            <a:avLst>
              <a:gd name="adj" fmla="val 50000"/>
            </a:avLst>
          </a:prstGeom>
          <a:solidFill>
            <a:srgbClr val="7B7B7B"/>
          </a:solidFill>
          <a:ln w="12700" cap="flat" cmpd="sng">
            <a:solidFill>
              <a:srgbClr val="31538F">
                <a:alpha val="4784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0" y="-194105"/>
            <a:ext cx="12192000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Contents</a:t>
            </a:r>
            <a:endParaRPr/>
          </a:p>
        </p:txBody>
      </p:sp>
      <p:sp>
        <p:nvSpPr>
          <p:cNvPr id="109" name="Google Shape;10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Introduction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Stating the problem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Idea information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What?, How?, Who?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Client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Bank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Private Companies</a:t>
            </a:r>
            <a:endParaRPr>
              <a:solidFill>
                <a:schemeClr val="lt1"/>
              </a:solidFill>
            </a:endParaRPr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Charities</a:t>
            </a:r>
            <a:endParaRPr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Demonstration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Potential issue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chemeClr val="lt1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15"/>
          <p:cNvGrpSpPr/>
          <p:nvPr/>
        </p:nvGrpSpPr>
        <p:grpSpPr>
          <a:xfrm>
            <a:off x="5983473" y="-2984989"/>
            <a:ext cx="9958670" cy="9936584"/>
            <a:chOff x="5831073" y="-2972289"/>
            <a:chExt cx="9958670" cy="9936584"/>
          </a:xfrm>
        </p:grpSpPr>
        <p:sp>
          <p:nvSpPr>
            <p:cNvPr id="359" name="Google Shape;359;p15"/>
            <p:cNvSpPr/>
            <p:nvPr/>
          </p:nvSpPr>
          <p:spPr>
            <a:xfrm rot="-2894322">
              <a:off x="9074444" y="323621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5"/>
            <p:cNvSpPr/>
            <p:nvPr/>
          </p:nvSpPr>
          <p:spPr>
            <a:xfrm rot="-2894322">
              <a:off x="8056900" y="233252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5"/>
            <p:cNvSpPr/>
            <p:nvPr/>
          </p:nvSpPr>
          <p:spPr>
            <a:xfrm rot="-2894322">
              <a:off x="7081613" y="1523221"/>
              <a:ext cx="7576457" cy="969917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5"/>
            <p:cNvSpPr/>
            <p:nvPr/>
          </p:nvSpPr>
          <p:spPr>
            <a:xfrm rot="-2855126">
              <a:off x="6047412" y="583215"/>
              <a:ext cx="7576457" cy="1013863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5"/>
            <p:cNvSpPr/>
            <p:nvPr/>
          </p:nvSpPr>
          <p:spPr>
            <a:xfrm rot="-2806898">
              <a:off x="5017955" y="-376424"/>
              <a:ext cx="7576457" cy="104564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4" name="Google Shape;364;p15"/>
          <p:cNvSpPr/>
          <p:nvPr/>
        </p:nvSpPr>
        <p:spPr>
          <a:xfrm rot="5400000">
            <a:off x="8425624" y="3049738"/>
            <a:ext cx="6988194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5"/>
          <p:cNvSpPr/>
          <p:nvPr/>
        </p:nvSpPr>
        <p:spPr>
          <a:xfrm rot="-2806898">
            <a:off x="4168160" y="-1352897"/>
            <a:ext cx="7576457" cy="1045641"/>
          </a:xfrm>
          <a:prstGeom prst="roundRect">
            <a:avLst>
              <a:gd name="adj" fmla="val 50000"/>
            </a:avLst>
          </a:prstGeom>
          <a:solidFill>
            <a:srgbClr val="7B7B7B"/>
          </a:solidFill>
          <a:ln w="12700" cap="flat" cmpd="sng">
            <a:solidFill>
              <a:srgbClr val="31538F">
                <a:alpha val="4784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5"/>
          <p:cNvSpPr/>
          <p:nvPr/>
        </p:nvSpPr>
        <p:spPr>
          <a:xfrm>
            <a:off x="0" y="-194105"/>
            <a:ext cx="12192000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9EC6A7-CEF3-491E-8BCC-2BA31C1E0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168" y="130391"/>
            <a:ext cx="9275032" cy="4311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C8CECD-7447-4F9C-8697-3C491D1AE8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614" y="4581089"/>
            <a:ext cx="4525582" cy="21465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E099A7-F591-4F8A-8E35-F3C1D00F8E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5071" y="4645679"/>
            <a:ext cx="4858428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46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15"/>
          <p:cNvGrpSpPr/>
          <p:nvPr/>
        </p:nvGrpSpPr>
        <p:grpSpPr>
          <a:xfrm>
            <a:off x="5983473" y="-2984989"/>
            <a:ext cx="9958670" cy="9936584"/>
            <a:chOff x="5831073" y="-2972289"/>
            <a:chExt cx="9958670" cy="9936584"/>
          </a:xfrm>
        </p:grpSpPr>
        <p:sp>
          <p:nvSpPr>
            <p:cNvPr id="359" name="Google Shape;359;p15"/>
            <p:cNvSpPr/>
            <p:nvPr/>
          </p:nvSpPr>
          <p:spPr>
            <a:xfrm rot="-2894322">
              <a:off x="9074444" y="323621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5"/>
            <p:cNvSpPr/>
            <p:nvPr/>
          </p:nvSpPr>
          <p:spPr>
            <a:xfrm rot="-2894322">
              <a:off x="8056900" y="233252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5"/>
            <p:cNvSpPr/>
            <p:nvPr/>
          </p:nvSpPr>
          <p:spPr>
            <a:xfrm rot="-2894322">
              <a:off x="7081613" y="1523221"/>
              <a:ext cx="7576457" cy="969917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5"/>
            <p:cNvSpPr/>
            <p:nvPr/>
          </p:nvSpPr>
          <p:spPr>
            <a:xfrm rot="-2855126">
              <a:off x="6047412" y="583215"/>
              <a:ext cx="7576457" cy="1013863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5"/>
            <p:cNvSpPr/>
            <p:nvPr/>
          </p:nvSpPr>
          <p:spPr>
            <a:xfrm rot="-2806898">
              <a:off x="5017955" y="-376424"/>
              <a:ext cx="7576457" cy="104564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4" name="Google Shape;364;p15"/>
          <p:cNvSpPr/>
          <p:nvPr/>
        </p:nvSpPr>
        <p:spPr>
          <a:xfrm rot="5400000">
            <a:off x="8425624" y="3049738"/>
            <a:ext cx="6988194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5"/>
          <p:cNvSpPr/>
          <p:nvPr/>
        </p:nvSpPr>
        <p:spPr>
          <a:xfrm rot="-2806898">
            <a:off x="4168160" y="-1352897"/>
            <a:ext cx="7576457" cy="1045641"/>
          </a:xfrm>
          <a:prstGeom prst="roundRect">
            <a:avLst>
              <a:gd name="adj" fmla="val 50000"/>
            </a:avLst>
          </a:prstGeom>
          <a:solidFill>
            <a:srgbClr val="7B7B7B"/>
          </a:solidFill>
          <a:ln w="12700" cap="flat" cmpd="sng">
            <a:solidFill>
              <a:srgbClr val="31538F">
                <a:alpha val="4784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5"/>
          <p:cNvSpPr/>
          <p:nvPr/>
        </p:nvSpPr>
        <p:spPr>
          <a:xfrm>
            <a:off x="0" y="-194105"/>
            <a:ext cx="12192000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EF10B-0A88-474E-A710-10CC31EEF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7882"/>
            <a:ext cx="12192000" cy="578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15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15"/>
          <p:cNvGrpSpPr/>
          <p:nvPr/>
        </p:nvGrpSpPr>
        <p:grpSpPr>
          <a:xfrm>
            <a:off x="5983473" y="-2984989"/>
            <a:ext cx="9958670" cy="9936584"/>
            <a:chOff x="5831073" y="-2972289"/>
            <a:chExt cx="9958670" cy="9936584"/>
          </a:xfrm>
        </p:grpSpPr>
        <p:sp>
          <p:nvSpPr>
            <p:cNvPr id="359" name="Google Shape;359;p15"/>
            <p:cNvSpPr/>
            <p:nvPr/>
          </p:nvSpPr>
          <p:spPr>
            <a:xfrm rot="-2894322">
              <a:off x="9074444" y="323621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5"/>
            <p:cNvSpPr/>
            <p:nvPr/>
          </p:nvSpPr>
          <p:spPr>
            <a:xfrm rot="-2894322">
              <a:off x="8056900" y="233252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5"/>
            <p:cNvSpPr/>
            <p:nvPr/>
          </p:nvSpPr>
          <p:spPr>
            <a:xfrm rot="-2894322">
              <a:off x="7081613" y="1523221"/>
              <a:ext cx="7576457" cy="969917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5"/>
            <p:cNvSpPr/>
            <p:nvPr/>
          </p:nvSpPr>
          <p:spPr>
            <a:xfrm rot="-2855126">
              <a:off x="6047412" y="583215"/>
              <a:ext cx="7576457" cy="1013863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5"/>
            <p:cNvSpPr/>
            <p:nvPr/>
          </p:nvSpPr>
          <p:spPr>
            <a:xfrm rot="-2806898">
              <a:off x="5017955" y="-376424"/>
              <a:ext cx="7576457" cy="104564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4" name="Google Shape;364;p15"/>
          <p:cNvSpPr/>
          <p:nvPr/>
        </p:nvSpPr>
        <p:spPr>
          <a:xfrm rot="5400000">
            <a:off x="8425624" y="3049738"/>
            <a:ext cx="6988194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5"/>
          <p:cNvSpPr/>
          <p:nvPr/>
        </p:nvSpPr>
        <p:spPr>
          <a:xfrm rot="-2806898">
            <a:off x="4168160" y="-1352897"/>
            <a:ext cx="7576457" cy="1045641"/>
          </a:xfrm>
          <a:prstGeom prst="roundRect">
            <a:avLst>
              <a:gd name="adj" fmla="val 50000"/>
            </a:avLst>
          </a:prstGeom>
          <a:solidFill>
            <a:srgbClr val="7B7B7B"/>
          </a:solidFill>
          <a:ln w="12700" cap="flat" cmpd="sng">
            <a:solidFill>
              <a:srgbClr val="31538F">
                <a:alpha val="4784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5"/>
          <p:cNvSpPr/>
          <p:nvPr/>
        </p:nvSpPr>
        <p:spPr>
          <a:xfrm>
            <a:off x="0" y="-194105"/>
            <a:ext cx="12192000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847910-19DE-4B88-A7AE-2F6AAF039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4880"/>
            <a:ext cx="12192000" cy="582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30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F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16"/>
          <p:cNvGrpSpPr/>
          <p:nvPr/>
        </p:nvGrpSpPr>
        <p:grpSpPr>
          <a:xfrm>
            <a:off x="5983473" y="-2984989"/>
            <a:ext cx="9958670" cy="9936584"/>
            <a:chOff x="5831073" y="-2972289"/>
            <a:chExt cx="9958670" cy="9936584"/>
          </a:xfrm>
        </p:grpSpPr>
        <p:sp>
          <p:nvSpPr>
            <p:cNvPr id="372" name="Google Shape;372;p16"/>
            <p:cNvSpPr/>
            <p:nvPr/>
          </p:nvSpPr>
          <p:spPr>
            <a:xfrm rot="-2894322">
              <a:off x="9074444" y="323621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6"/>
            <p:cNvSpPr/>
            <p:nvPr/>
          </p:nvSpPr>
          <p:spPr>
            <a:xfrm rot="-2894322">
              <a:off x="8056900" y="233252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6"/>
            <p:cNvSpPr/>
            <p:nvPr/>
          </p:nvSpPr>
          <p:spPr>
            <a:xfrm rot="-2894322">
              <a:off x="7081613" y="1523221"/>
              <a:ext cx="7576457" cy="969917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6"/>
            <p:cNvSpPr/>
            <p:nvPr/>
          </p:nvSpPr>
          <p:spPr>
            <a:xfrm rot="-2855126">
              <a:off x="6047412" y="583215"/>
              <a:ext cx="7576457" cy="1013863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6"/>
            <p:cNvSpPr/>
            <p:nvPr/>
          </p:nvSpPr>
          <p:spPr>
            <a:xfrm rot="-2806898">
              <a:off x="5017955" y="-376424"/>
              <a:ext cx="7576457" cy="104564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7" name="Google Shape;377;p16"/>
          <p:cNvSpPr/>
          <p:nvPr/>
        </p:nvSpPr>
        <p:spPr>
          <a:xfrm rot="5400000">
            <a:off x="8425624" y="3049738"/>
            <a:ext cx="6988194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6"/>
          <p:cNvSpPr/>
          <p:nvPr/>
        </p:nvSpPr>
        <p:spPr>
          <a:xfrm rot="-2806898">
            <a:off x="4168160" y="-1352897"/>
            <a:ext cx="7576457" cy="1045641"/>
          </a:xfrm>
          <a:prstGeom prst="roundRect">
            <a:avLst>
              <a:gd name="adj" fmla="val 50000"/>
            </a:avLst>
          </a:prstGeom>
          <a:solidFill>
            <a:srgbClr val="7B7B7B"/>
          </a:solidFill>
          <a:ln w="12700" cap="flat" cmpd="sng">
            <a:solidFill>
              <a:srgbClr val="31538F">
                <a:alpha val="4784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6"/>
          <p:cNvSpPr/>
          <p:nvPr/>
        </p:nvSpPr>
        <p:spPr>
          <a:xfrm>
            <a:off x="0" y="-194105"/>
            <a:ext cx="12192000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Introduction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Stating the problem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Idea information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What?, How?, Who?</a:t>
            </a:r>
            <a:endParaRPr>
              <a:solidFill>
                <a:schemeClr val="lt1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Client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Bank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Companies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Demonstration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>
                <a:solidFill>
                  <a:schemeClr val="accent1"/>
                </a:solidFill>
              </a:rPr>
              <a:t>Potential issue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chemeClr val="lt1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F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p17"/>
          <p:cNvGrpSpPr/>
          <p:nvPr/>
        </p:nvGrpSpPr>
        <p:grpSpPr>
          <a:xfrm>
            <a:off x="5983473" y="-2984989"/>
            <a:ext cx="9958670" cy="9936584"/>
            <a:chOff x="5831073" y="-2972289"/>
            <a:chExt cx="9958670" cy="9936584"/>
          </a:xfrm>
        </p:grpSpPr>
        <p:sp>
          <p:nvSpPr>
            <p:cNvPr id="386" name="Google Shape;386;p17"/>
            <p:cNvSpPr/>
            <p:nvPr/>
          </p:nvSpPr>
          <p:spPr>
            <a:xfrm rot="-2894322">
              <a:off x="9074444" y="323621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7"/>
            <p:cNvSpPr/>
            <p:nvPr/>
          </p:nvSpPr>
          <p:spPr>
            <a:xfrm rot="-2894322">
              <a:off x="8056900" y="233252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7"/>
            <p:cNvSpPr/>
            <p:nvPr/>
          </p:nvSpPr>
          <p:spPr>
            <a:xfrm rot="-2894322">
              <a:off x="7081613" y="1523221"/>
              <a:ext cx="7576457" cy="969917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7"/>
            <p:cNvSpPr/>
            <p:nvPr/>
          </p:nvSpPr>
          <p:spPr>
            <a:xfrm rot="-2855126">
              <a:off x="6047412" y="583215"/>
              <a:ext cx="7576457" cy="1013863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7"/>
            <p:cNvSpPr/>
            <p:nvPr/>
          </p:nvSpPr>
          <p:spPr>
            <a:xfrm rot="-2806898">
              <a:off x="5017955" y="-376424"/>
              <a:ext cx="7576457" cy="104564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1" name="Google Shape;391;p17"/>
          <p:cNvSpPr/>
          <p:nvPr/>
        </p:nvSpPr>
        <p:spPr>
          <a:xfrm rot="5400000">
            <a:off x="8425624" y="3049738"/>
            <a:ext cx="6988194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7"/>
          <p:cNvSpPr/>
          <p:nvPr/>
        </p:nvSpPr>
        <p:spPr>
          <a:xfrm rot="-2806898">
            <a:off x="4168160" y="-1352897"/>
            <a:ext cx="7576457" cy="1045641"/>
          </a:xfrm>
          <a:prstGeom prst="roundRect">
            <a:avLst>
              <a:gd name="adj" fmla="val 50000"/>
            </a:avLst>
          </a:prstGeom>
          <a:solidFill>
            <a:srgbClr val="7B7B7B"/>
          </a:solidFill>
          <a:ln w="12700" cap="flat" cmpd="sng">
            <a:solidFill>
              <a:srgbClr val="31538F">
                <a:alpha val="4784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7"/>
          <p:cNvSpPr/>
          <p:nvPr/>
        </p:nvSpPr>
        <p:spPr>
          <a:xfrm>
            <a:off x="0" y="-194105"/>
            <a:ext cx="12192000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Potential issue</a:t>
            </a:r>
            <a:endParaRPr/>
          </a:p>
        </p:txBody>
      </p:sp>
      <p:sp>
        <p:nvSpPr>
          <p:cNvPr id="395" name="Google Shape;39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Bank employees 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Avoid scamming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F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18"/>
          <p:cNvGrpSpPr/>
          <p:nvPr/>
        </p:nvGrpSpPr>
        <p:grpSpPr>
          <a:xfrm>
            <a:off x="5983473" y="-2984989"/>
            <a:ext cx="9958670" cy="9936584"/>
            <a:chOff x="5831073" y="-2972289"/>
            <a:chExt cx="9958670" cy="9936584"/>
          </a:xfrm>
        </p:grpSpPr>
        <p:sp>
          <p:nvSpPr>
            <p:cNvPr id="401" name="Google Shape;401;p18"/>
            <p:cNvSpPr/>
            <p:nvPr/>
          </p:nvSpPr>
          <p:spPr>
            <a:xfrm rot="-2894322">
              <a:off x="9074444" y="323621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8"/>
            <p:cNvSpPr/>
            <p:nvPr/>
          </p:nvSpPr>
          <p:spPr>
            <a:xfrm rot="-2894322">
              <a:off x="8056900" y="233252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8"/>
            <p:cNvSpPr/>
            <p:nvPr/>
          </p:nvSpPr>
          <p:spPr>
            <a:xfrm rot="-2894322">
              <a:off x="7081613" y="1523221"/>
              <a:ext cx="7576457" cy="969917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 rot="-2855126">
              <a:off x="6047412" y="583215"/>
              <a:ext cx="7576457" cy="1013863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8"/>
            <p:cNvSpPr/>
            <p:nvPr/>
          </p:nvSpPr>
          <p:spPr>
            <a:xfrm rot="-2806898">
              <a:off x="5017955" y="-376424"/>
              <a:ext cx="7576457" cy="104564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6" name="Google Shape;406;p18"/>
          <p:cNvSpPr/>
          <p:nvPr/>
        </p:nvSpPr>
        <p:spPr>
          <a:xfrm rot="5400000">
            <a:off x="8425624" y="3049738"/>
            <a:ext cx="6988194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8"/>
          <p:cNvSpPr/>
          <p:nvPr/>
        </p:nvSpPr>
        <p:spPr>
          <a:xfrm rot="-2806898">
            <a:off x="4168160" y="-1352897"/>
            <a:ext cx="7576457" cy="1045641"/>
          </a:xfrm>
          <a:prstGeom prst="roundRect">
            <a:avLst>
              <a:gd name="adj" fmla="val 50000"/>
            </a:avLst>
          </a:prstGeom>
          <a:solidFill>
            <a:srgbClr val="7B7B7B"/>
          </a:solidFill>
          <a:ln w="12700" cap="flat" cmpd="sng">
            <a:solidFill>
              <a:srgbClr val="31538F">
                <a:alpha val="4784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8"/>
          <p:cNvSpPr/>
          <p:nvPr/>
        </p:nvSpPr>
        <p:spPr>
          <a:xfrm>
            <a:off x="0" y="-194105"/>
            <a:ext cx="12192000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Thank you for your attention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3"/>
          <p:cNvGrpSpPr/>
          <p:nvPr/>
        </p:nvGrpSpPr>
        <p:grpSpPr>
          <a:xfrm>
            <a:off x="5983473" y="-2984989"/>
            <a:ext cx="9958670" cy="9936584"/>
            <a:chOff x="5831073" y="-2972289"/>
            <a:chExt cx="9958670" cy="9936584"/>
          </a:xfrm>
        </p:grpSpPr>
        <p:sp>
          <p:nvSpPr>
            <p:cNvPr id="115" name="Google Shape;115;p3"/>
            <p:cNvSpPr/>
            <p:nvPr/>
          </p:nvSpPr>
          <p:spPr>
            <a:xfrm rot="-2894322">
              <a:off x="9074444" y="323621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 rot="-2894322">
              <a:off x="8056900" y="233252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 rot="-2894322">
              <a:off x="7081613" y="1523221"/>
              <a:ext cx="7576457" cy="969917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 rot="-2855126">
              <a:off x="6047412" y="583215"/>
              <a:ext cx="7576457" cy="1013863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rot="-2806898">
              <a:off x="5017955" y="-376424"/>
              <a:ext cx="7576457" cy="104564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3"/>
          <p:cNvSpPr/>
          <p:nvPr/>
        </p:nvSpPr>
        <p:spPr>
          <a:xfrm rot="5400000">
            <a:off x="8425624" y="3049738"/>
            <a:ext cx="6988194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 rot="-2806898">
            <a:off x="4168160" y="-1352897"/>
            <a:ext cx="7576457" cy="1045641"/>
          </a:xfrm>
          <a:prstGeom prst="roundRect">
            <a:avLst>
              <a:gd name="adj" fmla="val 50000"/>
            </a:avLst>
          </a:prstGeom>
          <a:solidFill>
            <a:srgbClr val="7B7B7B"/>
          </a:solidFill>
          <a:ln w="12700" cap="flat" cmpd="sng">
            <a:solidFill>
              <a:srgbClr val="31538F">
                <a:alpha val="4784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0" y="-194105"/>
            <a:ext cx="12192000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>
                <a:solidFill>
                  <a:schemeClr val="accent1"/>
                </a:solidFill>
              </a:rPr>
              <a:t>Introduction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>
                <a:solidFill>
                  <a:schemeClr val="accent1"/>
                </a:solidFill>
              </a:rPr>
              <a:t>Stating the problem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Idea information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What?, How?, Who?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Client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Bank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Private Companies</a:t>
            </a:r>
            <a:endParaRPr>
              <a:solidFill>
                <a:schemeClr val="lt1"/>
              </a:solidFill>
            </a:endParaRPr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Charities</a:t>
            </a:r>
            <a:endParaRPr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Demonstration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Potential issue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chemeClr val="lt1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4"/>
          <p:cNvGrpSpPr/>
          <p:nvPr/>
        </p:nvGrpSpPr>
        <p:grpSpPr>
          <a:xfrm>
            <a:off x="5983473" y="-2984989"/>
            <a:ext cx="9958670" cy="9936584"/>
            <a:chOff x="5831073" y="-2972289"/>
            <a:chExt cx="9958670" cy="9936584"/>
          </a:xfrm>
        </p:grpSpPr>
        <p:sp>
          <p:nvSpPr>
            <p:cNvPr id="129" name="Google Shape;129;p4"/>
            <p:cNvSpPr/>
            <p:nvPr/>
          </p:nvSpPr>
          <p:spPr>
            <a:xfrm rot="-2894322">
              <a:off x="9074444" y="323621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 rot="-2894322">
              <a:off x="8056900" y="233252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 rot="-2894322">
              <a:off x="7081613" y="1523221"/>
              <a:ext cx="7576457" cy="969917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 rot="-2855126">
              <a:off x="6047412" y="583215"/>
              <a:ext cx="7576457" cy="1013863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 rot="-2806898">
              <a:off x="5017955" y="-376424"/>
              <a:ext cx="7576457" cy="104564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p4"/>
          <p:cNvSpPr/>
          <p:nvPr/>
        </p:nvSpPr>
        <p:spPr>
          <a:xfrm rot="5400000">
            <a:off x="8425624" y="3049738"/>
            <a:ext cx="6988194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/>
          <p:nvPr/>
        </p:nvSpPr>
        <p:spPr>
          <a:xfrm rot="-2806898">
            <a:off x="4168160" y="-1352897"/>
            <a:ext cx="7576457" cy="1045641"/>
          </a:xfrm>
          <a:prstGeom prst="roundRect">
            <a:avLst>
              <a:gd name="adj" fmla="val 50000"/>
            </a:avLst>
          </a:prstGeom>
          <a:solidFill>
            <a:srgbClr val="7B7B7B"/>
          </a:solidFill>
          <a:ln w="12700" cap="flat" cmpd="sng">
            <a:solidFill>
              <a:srgbClr val="31538F">
                <a:alpha val="4784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0" y="-194105"/>
            <a:ext cx="12192000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2076949" y="1237414"/>
            <a:ext cx="1240971" cy="961053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dirty="0"/>
          </a:p>
        </p:txBody>
      </p:sp>
      <p:sp>
        <p:nvSpPr>
          <p:cNvPr id="138" name="Google Shape;138;p4"/>
          <p:cNvSpPr/>
          <p:nvPr/>
        </p:nvSpPr>
        <p:spPr>
          <a:xfrm>
            <a:off x="4433108" y="1237414"/>
            <a:ext cx="1754155" cy="96105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Banking Information for charity</a:t>
            </a:r>
            <a:endParaRPr dirty="0"/>
          </a:p>
        </p:txBody>
      </p:sp>
      <p:sp>
        <p:nvSpPr>
          <p:cNvPr id="139" name="Google Shape;139;p4"/>
          <p:cNvSpPr/>
          <p:nvPr/>
        </p:nvSpPr>
        <p:spPr>
          <a:xfrm>
            <a:off x="7291576" y="1237414"/>
            <a:ext cx="1754155" cy="96105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in , navigate in the bank site, fill the information</a:t>
            </a:r>
            <a:endParaRPr/>
          </a:p>
        </p:txBody>
      </p:sp>
      <p:sp>
        <p:nvSpPr>
          <p:cNvPr id="140" name="Google Shape;140;p4"/>
          <p:cNvSpPr/>
          <p:nvPr/>
        </p:nvSpPr>
        <p:spPr>
          <a:xfrm>
            <a:off x="2296421" y="85225"/>
            <a:ext cx="909858" cy="68185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</a:t>
            </a:r>
            <a:endParaRPr dirty="0"/>
          </a:p>
        </p:txBody>
      </p:sp>
      <p:sp>
        <p:nvSpPr>
          <p:cNvPr id="141" name="Google Shape;141;p4"/>
          <p:cNvSpPr/>
          <p:nvPr/>
        </p:nvSpPr>
        <p:spPr>
          <a:xfrm>
            <a:off x="850201" y="681267"/>
            <a:ext cx="1023294" cy="96105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TV/News/Articles</a:t>
            </a:r>
            <a:endParaRPr/>
          </a:p>
        </p:txBody>
      </p:sp>
      <p:sp>
        <p:nvSpPr>
          <p:cNvPr id="142" name="Google Shape;142;p4"/>
          <p:cNvSpPr/>
          <p:nvPr/>
        </p:nvSpPr>
        <p:spPr>
          <a:xfrm>
            <a:off x="808360" y="2047230"/>
            <a:ext cx="1047000" cy="6819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of mouth</a:t>
            </a:r>
            <a:endParaRPr/>
          </a:p>
        </p:txBody>
      </p:sp>
      <p:sp>
        <p:nvSpPr>
          <p:cNvPr id="143" name="Google Shape;143;p4"/>
          <p:cNvSpPr/>
          <p:nvPr/>
        </p:nvSpPr>
        <p:spPr>
          <a:xfrm>
            <a:off x="2242007" y="2668802"/>
            <a:ext cx="909858" cy="68185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/>
          </a:p>
        </p:txBody>
      </p:sp>
      <p:cxnSp>
        <p:nvCxnSpPr>
          <p:cNvPr id="144" name="Google Shape;144;p4"/>
          <p:cNvCxnSpPr>
            <a:stCxn id="140" idx="4"/>
          </p:cNvCxnSpPr>
          <p:nvPr/>
        </p:nvCxnSpPr>
        <p:spPr>
          <a:xfrm>
            <a:off x="2751350" y="767079"/>
            <a:ext cx="0" cy="470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5" name="Google Shape;145;p4"/>
          <p:cNvCxnSpPr>
            <a:stCxn id="141" idx="5"/>
            <a:endCxn id="137" idx="2"/>
          </p:cNvCxnSpPr>
          <p:nvPr/>
        </p:nvCxnSpPr>
        <p:spPr>
          <a:xfrm>
            <a:off x="1723637" y="1501576"/>
            <a:ext cx="353400" cy="216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6" name="Google Shape;146;p4"/>
          <p:cNvCxnSpPr/>
          <p:nvPr/>
        </p:nvCxnSpPr>
        <p:spPr>
          <a:xfrm rot="10800000" flipH="1">
            <a:off x="1813834" y="2047223"/>
            <a:ext cx="481644" cy="222682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7" name="Google Shape;147;p4"/>
          <p:cNvCxnSpPr>
            <a:stCxn id="143" idx="0"/>
            <a:endCxn id="137" idx="4"/>
          </p:cNvCxnSpPr>
          <p:nvPr/>
        </p:nvCxnSpPr>
        <p:spPr>
          <a:xfrm rot="10800000" flipH="1">
            <a:off x="2696936" y="2198402"/>
            <a:ext cx="600" cy="470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8" name="Google Shape;148;p4"/>
          <p:cNvCxnSpPr>
            <a:stCxn id="137" idx="6"/>
            <a:endCxn id="138" idx="1"/>
          </p:cNvCxnSpPr>
          <p:nvPr/>
        </p:nvCxnSpPr>
        <p:spPr>
          <a:xfrm>
            <a:off x="3317920" y="1717940"/>
            <a:ext cx="1115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9" name="Google Shape;149;p4"/>
          <p:cNvCxnSpPr/>
          <p:nvPr/>
        </p:nvCxnSpPr>
        <p:spPr>
          <a:xfrm>
            <a:off x="6187263" y="1716381"/>
            <a:ext cx="1115188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0" name="Google Shape;150;p4"/>
          <p:cNvSpPr/>
          <p:nvPr/>
        </p:nvSpPr>
        <p:spPr>
          <a:xfrm>
            <a:off x="572414" y="0"/>
            <a:ext cx="263755" cy="3467434"/>
          </a:xfrm>
          <a:prstGeom prst="leftBracket">
            <a:avLst>
              <a:gd name="adj" fmla="val 8333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/>
          <p:nvPr/>
        </p:nvSpPr>
        <p:spPr>
          <a:xfrm rot="10800000">
            <a:off x="3395250" y="-1"/>
            <a:ext cx="263755" cy="3467434"/>
          </a:xfrm>
          <a:prstGeom prst="leftBracket">
            <a:avLst>
              <a:gd name="adj" fmla="val 8333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3966771" y="-1"/>
            <a:ext cx="254841" cy="3478108"/>
          </a:xfrm>
          <a:prstGeom prst="leftBracket">
            <a:avLst>
              <a:gd name="adj" fmla="val 8333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/>
          <p:nvPr/>
        </p:nvSpPr>
        <p:spPr>
          <a:xfrm rot="10800000">
            <a:off x="6333109" y="8280"/>
            <a:ext cx="254841" cy="3478108"/>
          </a:xfrm>
          <a:prstGeom prst="leftBracket">
            <a:avLst>
              <a:gd name="adj" fmla="val 8333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6897452" y="-5629"/>
            <a:ext cx="254841" cy="3478108"/>
          </a:xfrm>
          <a:prstGeom prst="leftBracket">
            <a:avLst>
              <a:gd name="adj" fmla="val 8333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"/>
          <p:cNvSpPr/>
          <p:nvPr/>
        </p:nvSpPr>
        <p:spPr>
          <a:xfrm rot="10800000">
            <a:off x="9186628" y="-1348"/>
            <a:ext cx="254841" cy="3478108"/>
          </a:xfrm>
          <a:prstGeom prst="leftBracket">
            <a:avLst>
              <a:gd name="adj" fmla="val 8333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2118046" y="4688319"/>
            <a:ext cx="1240971" cy="961053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cxnSp>
        <p:nvCxnSpPr>
          <p:cNvPr id="157" name="Google Shape;157;p4"/>
          <p:cNvCxnSpPr/>
          <p:nvPr/>
        </p:nvCxnSpPr>
        <p:spPr>
          <a:xfrm>
            <a:off x="3358197" y="5168845"/>
            <a:ext cx="1115188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8" name="Google Shape;158;p4"/>
          <p:cNvSpPr/>
          <p:nvPr/>
        </p:nvSpPr>
        <p:spPr>
          <a:xfrm>
            <a:off x="4465122" y="4684165"/>
            <a:ext cx="1754155" cy="96105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the application</a:t>
            </a:r>
            <a:endParaRPr/>
          </a:p>
        </p:txBody>
      </p:sp>
      <p:cxnSp>
        <p:nvCxnSpPr>
          <p:cNvPr id="159" name="Google Shape;159;p4"/>
          <p:cNvCxnSpPr/>
          <p:nvPr/>
        </p:nvCxnSpPr>
        <p:spPr>
          <a:xfrm>
            <a:off x="6146073" y="5164691"/>
            <a:ext cx="1115188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0" name="Google Shape;160;p4"/>
          <p:cNvSpPr/>
          <p:nvPr/>
        </p:nvSpPr>
        <p:spPr>
          <a:xfrm>
            <a:off x="7265849" y="4662129"/>
            <a:ext cx="1754155" cy="96105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the transaction</a:t>
            </a:r>
            <a:endParaRPr dirty="0"/>
          </a:p>
        </p:txBody>
      </p:sp>
      <p:sp>
        <p:nvSpPr>
          <p:cNvPr id="161" name="Google Shape;161;p4"/>
          <p:cNvSpPr/>
          <p:nvPr/>
        </p:nvSpPr>
        <p:spPr>
          <a:xfrm>
            <a:off x="10133370" y="1233258"/>
            <a:ext cx="1754155" cy="96105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the transaction</a:t>
            </a:r>
            <a:endParaRPr dirty="0"/>
          </a:p>
        </p:txBody>
      </p:sp>
      <p:cxnSp>
        <p:nvCxnSpPr>
          <p:cNvPr id="162" name="Google Shape;162;p4"/>
          <p:cNvCxnSpPr/>
          <p:nvPr/>
        </p:nvCxnSpPr>
        <p:spPr>
          <a:xfrm>
            <a:off x="9029057" y="1712225"/>
            <a:ext cx="1115188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3" name="Google Shape;163;p4"/>
          <p:cNvSpPr/>
          <p:nvPr/>
        </p:nvSpPr>
        <p:spPr>
          <a:xfrm>
            <a:off x="9601712" y="10231"/>
            <a:ext cx="254841" cy="3478108"/>
          </a:xfrm>
          <a:prstGeom prst="leftBracket">
            <a:avLst>
              <a:gd name="adj" fmla="val 8333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4"/>
          <p:cNvSpPr/>
          <p:nvPr/>
        </p:nvSpPr>
        <p:spPr>
          <a:xfrm rot="10800000">
            <a:off x="11890888" y="14512"/>
            <a:ext cx="254841" cy="3478108"/>
          </a:xfrm>
          <a:prstGeom prst="leftBracket">
            <a:avLst>
              <a:gd name="adj" fmla="val 8333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4"/>
          <p:cNvSpPr/>
          <p:nvPr/>
        </p:nvSpPr>
        <p:spPr>
          <a:xfrm>
            <a:off x="537536" y="4722136"/>
            <a:ext cx="1157583" cy="89341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Notifications</a:t>
            </a:r>
            <a:endParaRPr/>
          </a:p>
        </p:txBody>
      </p:sp>
      <p:cxnSp>
        <p:nvCxnSpPr>
          <p:cNvPr id="166" name="Google Shape;166;p4"/>
          <p:cNvCxnSpPr>
            <a:stCxn id="165" idx="6"/>
            <a:endCxn id="156" idx="2"/>
          </p:cNvCxnSpPr>
          <p:nvPr/>
        </p:nvCxnSpPr>
        <p:spPr>
          <a:xfrm>
            <a:off x="1695119" y="5168845"/>
            <a:ext cx="423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7" name="Google Shape;167;p4"/>
          <p:cNvSpPr/>
          <p:nvPr/>
        </p:nvSpPr>
        <p:spPr>
          <a:xfrm rot="10800000" flipH="1">
            <a:off x="527553" y="4019109"/>
            <a:ext cx="45719" cy="2225735"/>
          </a:xfrm>
          <a:prstGeom prst="leftBracket">
            <a:avLst>
              <a:gd name="adj" fmla="val 8333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"/>
          <p:cNvSpPr/>
          <p:nvPr/>
        </p:nvSpPr>
        <p:spPr>
          <a:xfrm rot="10800000">
            <a:off x="3637850" y="4019109"/>
            <a:ext cx="45719" cy="2225735"/>
          </a:xfrm>
          <a:prstGeom prst="leftBracket">
            <a:avLst>
              <a:gd name="adj" fmla="val 8333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4"/>
          <p:cNvSpPr/>
          <p:nvPr/>
        </p:nvSpPr>
        <p:spPr>
          <a:xfrm rot="10800000" flipH="1">
            <a:off x="3952983" y="4012130"/>
            <a:ext cx="45719" cy="2225735"/>
          </a:xfrm>
          <a:prstGeom prst="leftBracket">
            <a:avLst>
              <a:gd name="adj" fmla="val 8333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"/>
          <p:cNvSpPr/>
          <p:nvPr/>
        </p:nvSpPr>
        <p:spPr>
          <a:xfrm rot="10800000">
            <a:off x="6567153" y="4006672"/>
            <a:ext cx="45719" cy="2225735"/>
          </a:xfrm>
          <a:prstGeom prst="leftBracket">
            <a:avLst>
              <a:gd name="adj" fmla="val 8333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4"/>
          <p:cNvSpPr/>
          <p:nvPr/>
        </p:nvSpPr>
        <p:spPr>
          <a:xfrm rot="10800000" flipH="1">
            <a:off x="6891706" y="4031347"/>
            <a:ext cx="45719" cy="2225735"/>
          </a:xfrm>
          <a:prstGeom prst="leftBracket">
            <a:avLst>
              <a:gd name="adj" fmla="val 8333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"/>
          <p:cNvSpPr/>
          <p:nvPr/>
        </p:nvSpPr>
        <p:spPr>
          <a:xfrm rot="10800000">
            <a:off x="9391283" y="4000993"/>
            <a:ext cx="45719" cy="2225735"/>
          </a:xfrm>
          <a:prstGeom prst="leftBracket">
            <a:avLst>
              <a:gd name="adj" fmla="val 8333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"/>
          <p:cNvSpPr txBox="1"/>
          <p:nvPr/>
        </p:nvSpPr>
        <p:spPr>
          <a:xfrm>
            <a:off x="1136625" y="3323800"/>
            <a:ext cx="22584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 Identification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"/>
          <p:cNvSpPr txBox="1"/>
          <p:nvPr/>
        </p:nvSpPr>
        <p:spPr>
          <a:xfrm>
            <a:off x="1110050" y="5982538"/>
            <a:ext cx="22584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 Identification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4"/>
          <p:cNvSpPr txBox="1"/>
          <p:nvPr/>
        </p:nvSpPr>
        <p:spPr>
          <a:xfrm>
            <a:off x="4926300" y="3314175"/>
            <a:ext cx="102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 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4"/>
          <p:cNvSpPr txBox="1"/>
          <p:nvPr/>
        </p:nvSpPr>
        <p:spPr>
          <a:xfrm>
            <a:off x="4827963" y="5912675"/>
            <a:ext cx="9099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 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4"/>
          <p:cNvSpPr txBox="1"/>
          <p:nvPr/>
        </p:nvSpPr>
        <p:spPr>
          <a:xfrm>
            <a:off x="7724034" y="3303163"/>
            <a:ext cx="11577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 B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4"/>
          <p:cNvSpPr txBox="1"/>
          <p:nvPr/>
        </p:nvSpPr>
        <p:spPr>
          <a:xfrm>
            <a:off x="10253172" y="3256800"/>
            <a:ext cx="12411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4"/>
          <p:cNvSpPr txBox="1"/>
          <p:nvPr/>
        </p:nvSpPr>
        <p:spPr>
          <a:xfrm>
            <a:off x="7709399" y="5912675"/>
            <a:ext cx="9099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8" grpId="0" animBg="1"/>
      <p:bldP spid="160" grpId="0" animBg="1"/>
      <p:bldP spid="161" grpId="0" animBg="1"/>
      <p:bldP spid="163" grpId="0" animBg="1"/>
      <p:bldP spid="164" grpId="0" animBg="1"/>
      <p:bldP spid="165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/>
      <p:bldP spid="174" grpId="0"/>
      <p:bldP spid="175" grpId="0"/>
      <p:bldP spid="176" grpId="0"/>
      <p:bldP spid="177" grpId="0"/>
      <p:bldP spid="178" grpId="0"/>
      <p:bldP spid="1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5"/>
          <p:cNvGrpSpPr/>
          <p:nvPr/>
        </p:nvGrpSpPr>
        <p:grpSpPr>
          <a:xfrm>
            <a:off x="5983473" y="-2984989"/>
            <a:ext cx="9958670" cy="9936584"/>
            <a:chOff x="5831073" y="-2972289"/>
            <a:chExt cx="9958670" cy="9936584"/>
          </a:xfrm>
        </p:grpSpPr>
        <p:sp>
          <p:nvSpPr>
            <p:cNvPr id="185" name="Google Shape;185;p5"/>
            <p:cNvSpPr/>
            <p:nvPr/>
          </p:nvSpPr>
          <p:spPr>
            <a:xfrm rot="-2894322">
              <a:off x="9074444" y="323621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 rot="-2894322">
              <a:off x="8056900" y="233252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 rot="-2894322">
              <a:off x="7081613" y="1523221"/>
              <a:ext cx="7576457" cy="969917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 rot="-2855126">
              <a:off x="6047412" y="583215"/>
              <a:ext cx="7576457" cy="1013863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 rot="-2806898">
              <a:off x="5017955" y="-376424"/>
              <a:ext cx="7576457" cy="104564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5"/>
          <p:cNvSpPr/>
          <p:nvPr/>
        </p:nvSpPr>
        <p:spPr>
          <a:xfrm rot="5400000">
            <a:off x="8425624" y="3049738"/>
            <a:ext cx="6988194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5"/>
          <p:cNvSpPr/>
          <p:nvPr/>
        </p:nvSpPr>
        <p:spPr>
          <a:xfrm rot="-2806898">
            <a:off x="4168160" y="-1352897"/>
            <a:ext cx="7576457" cy="1045641"/>
          </a:xfrm>
          <a:prstGeom prst="roundRect">
            <a:avLst>
              <a:gd name="adj" fmla="val 50000"/>
            </a:avLst>
          </a:prstGeom>
          <a:solidFill>
            <a:srgbClr val="7B7B7B"/>
          </a:solidFill>
          <a:ln w="12700" cap="flat" cmpd="sng">
            <a:solidFill>
              <a:srgbClr val="31538F">
                <a:alpha val="4784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5"/>
          <p:cNvSpPr/>
          <p:nvPr/>
        </p:nvSpPr>
        <p:spPr>
          <a:xfrm>
            <a:off x="0" y="-194105"/>
            <a:ext cx="12192000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Introduction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Stating the problem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>
                <a:solidFill>
                  <a:schemeClr val="accent1"/>
                </a:solidFill>
              </a:rPr>
              <a:t>Idea information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>
                <a:solidFill>
                  <a:schemeClr val="accent1"/>
                </a:solidFill>
              </a:rPr>
              <a:t>What? ,How?, Who?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Client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Bank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Private Companies</a:t>
            </a:r>
            <a:endParaRPr>
              <a:solidFill>
                <a:schemeClr val="lt1"/>
              </a:solidFill>
            </a:endParaRPr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Charities</a:t>
            </a:r>
            <a:endParaRPr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Demonstration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Potential issue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chemeClr val="lt1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6"/>
          <p:cNvGrpSpPr/>
          <p:nvPr/>
        </p:nvGrpSpPr>
        <p:grpSpPr>
          <a:xfrm>
            <a:off x="5983473" y="-2984989"/>
            <a:ext cx="9958670" cy="9936584"/>
            <a:chOff x="5831073" y="-2972289"/>
            <a:chExt cx="9958670" cy="9936584"/>
          </a:xfrm>
        </p:grpSpPr>
        <p:sp>
          <p:nvSpPr>
            <p:cNvPr id="199" name="Google Shape;199;p6"/>
            <p:cNvSpPr/>
            <p:nvPr/>
          </p:nvSpPr>
          <p:spPr>
            <a:xfrm rot="-2894322">
              <a:off x="9074444" y="323621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 rot="-2894322">
              <a:off x="8056900" y="233252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 rot="-2894322">
              <a:off x="7081613" y="1523221"/>
              <a:ext cx="7576457" cy="969917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 rot="-2855126">
              <a:off x="6047412" y="583215"/>
              <a:ext cx="7576457" cy="1013863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 rot="-2806898">
              <a:off x="5017955" y="-376424"/>
              <a:ext cx="7576457" cy="104564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p6"/>
          <p:cNvSpPr/>
          <p:nvPr/>
        </p:nvSpPr>
        <p:spPr>
          <a:xfrm rot="5400000">
            <a:off x="8425624" y="3049738"/>
            <a:ext cx="6988194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6"/>
          <p:cNvSpPr/>
          <p:nvPr/>
        </p:nvSpPr>
        <p:spPr>
          <a:xfrm rot="-2806898">
            <a:off x="4168160" y="-1352897"/>
            <a:ext cx="7576457" cy="1045641"/>
          </a:xfrm>
          <a:prstGeom prst="roundRect">
            <a:avLst>
              <a:gd name="adj" fmla="val 50000"/>
            </a:avLst>
          </a:prstGeom>
          <a:solidFill>
            <a:srgbClr val="7B7B7B"/>
          </a:solidFill>
          <a:ln w="12700" cap="flat" cmpd="sng">
            <a:solidFill>
              <a:srgbClr val="31538F">
                <a:alpha val="4784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6"/>
          <p:cNvSpPr/>
          <p:nvPr/>
        </p:nvSpPr>
        <p:spPr>
          <a:xfrm>
            <a:off x="0" y="-194105"/>
            <a:ext cx="12192000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Social e-Banking Idea	</a:t>
            </a:r>
            <a:endParaRPr/>
          </a:p>
        </p:txBody>
      </p:sp>
      <p:sp>
        <p:nvSpPr>
          <p:cNvPr id="208" name="Google Shape;208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>
                <a:solidFill>
                  <a:schemeClr val="lt1"/>
                </a:solidFill>
              </a:rPr>
              <a:t>e-Banking additional feature platform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dirty="0">
                <a:solidFill>
                  <a:schemeClr val="lt1"/>
                </a:solidFill>
              </a:rPr>
              <a:t>Connect people with same causes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>
                <a:solidFill>
                  <a:schemeClr val="lt1"/>
                </a:solidFill>
              </a:rPr>
              <a:t>Implementation in the existing e-Bank platform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dirty="0">
                <a:solidFill>
                  <a:schemeClr val="lt1"/>
                </a:solidFill>
              </a:rPr>
              <a:t>Allow customers to donate one-off fee 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dirty="0">
                <a:solidFill>
                  <a:schemeClr val="lt1"/>
                </a:solidFill>
              </a:rPr>
              <a:t>Create a subscription plan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>
                <a:solidFill>
                  <a:schemeClr val="lt1"/>
                </a:solidFill>
              </a:rPr>
              <a:t>Benefits of any bank who decide to install it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dirty="0">
                <a:solidFill>
                  <a:schemeClr val="lt1"/>
                </a:solidFill>
              </a:rPr>
              <a:t>Customers donations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dirty="0">
                <a:solidFill>
                  <a:schemeClr val="lt1"/>
                </a:solidFill>
              </a:rPr>
              <a:t>Charity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dirty="0">
                <a:solidFill>
                  <a:schemeClr val="lt1"/>
                </a:solidFill>
              </a:rPr>
              <a:t>Private company or organizations</a:t>
            </a:r>
            <a:endParaRPr dirty="0"/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>
              <a:solidFill>
                <a:schemeClr val="lt1"/>
              </a:solidFill>
            </a:endParaRPr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>
              <a:solidFill>
                <a:schemeClr val="lt1"/>
              </a:solidFill>
            </a:endParaRPr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7"/>
          <p:cNvGrpSpPr/>
          <p:nvPr/>
        </p:nvGrpSpPr>
        <p:grpSpPr>
          <a:xfrm>
            <a:off x="5983473" y="-2984989"/>
            <a:ext cx="9958670" cy="9936584"/>
            <a:chOff x="5831073" y="-2972289"/>
            <a:chExt cx="9958670" cy="9936584"/>
          </a:xfrm>
        </p:grpSpPr>
        <p:sp>
          <p:nvSpPr>
            <p:cNvPr id="214" name="Google Shape;214;p7"/>
            <p:cNvSpPr/>
            <p:nvPr/>
          </p:nvSpPr>
          <p:spPr>
            <a:xfrm rot="-2894322">
              <a:off x="9074444" y="323621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 rot="-2894322">
              <a:off x="8056900" y="233252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 rot="-2894322">
              <a:off x="7081613" y="1523221"/>
              <a:ext cx="7576457" cy="969917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 rot="-2855126">
              <a:off x="6047412" y="583215"/>
              <a:ext cx="7576457" cy="1013863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7"/>
            <p:cNvSpPr/>
            <p:nvPr/>
          </p:nvSpPr>
          <p:spPr>
            <a:xfrm rot="-2806898">
              <a:off x="5017955" y="-376424"/>
              <a:ext cx="7576457" cy="104564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7"/>
          <p:cNvSpPr/>
          <p:nvPr/>
        </p:nvSpPr>
        <p:spPr>
          <a:xfrm rot="5400000">
            <a:off x="8425624" y="3049738"/>
            <a:ext cx="6988194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7"/>
          <p:cNvSpPr/>
          <p:nvPr/>
        </p:nvSpPr>
        <p:spPr>
          <a:xfrm rot="-2806898">
            <a:off x="4168160" y="-1352897"/>
            <a:ext cx="7576457" cy="1045641"/>
          </a:xfrm>
          <a:prstGeom prst="roundRect">
            <a:avLst>
              <a:gd name="adj" fmla="val 50000"/>
            </a:avLst>
          </a:prstGeom>
          <a:solidFill>
            <a:srgbClr val="7B7B7B"/>
          </a:solidFill>
          <a:ln w="12700" cap="flat" cmpd="sng">
            <a:solidFill>
              <a:srgbClr val="31538F">
                <a:alpha val="4784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7"/>
          <p:cNvSpPr/>
          <p:nvPr/>
        </p:nvSpPr>
        <p:spPr>
          <a:xfrm>
            <a:off x="0" y="-194105"/>
            <a:ext cx="12192000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Introduction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Stating the problem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</a:rPr>
              <a:t>Idea information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What?, How?, Who?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>
                <a:solidFill>
                  <a:srgbClr val="2E75B5"/>
                </a:solidFill>
              </a:rPr>
              <a:t>Client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Bank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Private Companies</a:t>
            </a:r>
            <a:endParaRPr>
              <a:solidFill>
                <a:schemeClr val="lt1"/>
              </a:solidFill>
            </a:endParaRPr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Charities</a:t>
            </a:r>
            <a:endParaRPr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Demonstration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Potential issue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chemeClr val="lt1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F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8"/>
          <p:cNvGrpSpPr/>
          <p:nvPr/>
        </p:nvGrpSpPr>
        <p:grpSpPr>
          <a:xfrm>
            <a:off x="5983473" y="-2984989"/>
            <a:ext cx="9958670" cy="9936584"/>
            <a:chOff x="5831073" y="-2972289"/>
            <a:chExt cx="9958670" cy="9936584"/>
          </a:xfrm>
        </p:grpSpPr>
        <p:sp>
          <p:nvSpPr>
            <p:cNvPr id="228" name="Google Shape;228;p8"/>
            <p:cNvSpPr/>
            <p:nvPr/>
          </p:nvSpPr>
          <p:spPr>
            <a:xfrm rot="-2894322">
              <a:off x="9074444" y="323621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 rot="-2894322">
              <a:off x="8056900" y="233252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 rot="-2894322">
              <a:off x="7081613" y="1523221"/>
              <a:ext cx="7576457" cy="969917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 rot="-2855126">
              <a:off x="6047412" y="583215"/>
              <a:ext cx="7576457" cy="1013863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 rot="-2806898">
              <a:off x="5017955" y="-376424"/>
              <a:ext cx="7576457" cy="104564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8"/>
          <p:cNvSpPr/>
          <p:nvPr/>
        </p:nvSpPr>
        <p:spPr>
          <a:xfrm rot="5400000">
            <a:off x="8425624" y="3049738"/>
            <a:ext cx="6988194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8"/>
          <p:cNvSpPr/>
          <p:nvPr/>
        </p:nvSpPr>
        <p:spPr>
          <a:xfrm rot="-2806898">
            <a:off x="4168160" y="-1352897"/>
            <a:ext cx="7576457" cy="1045641"/>
          </a:xfrm>
          <a:prstGeom prst="roundRect">
            <a:avLst>
              <a:gd name="adj" fmla="val 50000"/>
            </a:avLst>
          </a:prstGeom>
          <a:solidFill>
            <a:srgbClr val="7B7B7B"/>
          </a:solidFill>
          <a:ln w="12700" cap="flat" cmpd="sng">
            <a:solidFill>
              <a:srgbClr val="31538F">
                <a:alpha val="4784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8"/>
          <p:cNvSpPr/>
          <p:nvPr/>
        </p:nvSpPr>
        <p:spPr>
          <a:xfrm>
            <a:off x="0" y="-194105"/>
            <a:ext cx="12192000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Client </a:t>
            </a:r>
            <a:endParaRPr/>
          </a:p>
        </p:txBody>
      </p:sp>
      <p:sp>
        <p:nvSpPr>
          <p:cNvPr id="237" name="Google Shape;23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en-US" sz="2590">
                <a:solidFill>
                  <a:schemeClr val="lt1"/>
                </a:solidFill>
              </a:rPr>
              <a:t>Easy Donations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20"/>
              <a:buChar char="•"/>
            </a:pPr>
            <a:r>
              <a:rPr lang="en-US" sz="2220">
                <a:solidFill>
                  <a:schemeClr val="lt1"/>
                </a:solidFill>
              </a:rPr>
              <a:t>Without registrations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20"/>
              <a:buChar char="•"/>
            </a:pPr>
            <a:r>
              <a:rPr lang="en-US" sz="2220">
                <a:solidFill>
                  <a:schemeClr val="lt1"/>
                </a:solidFill>
              </a:rPr>
              <a:t>Without giving critical information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20"/>
              <a:buChar char="•"/>
            </a:pPr>
            <a:r>
              <a:rPr lang="en-US" sz="2220">
                <a:solidFill>
                  <a:schemeClr val="lt1"/>
                </a:solidFill>
              </a:rPr>
              <a:t>Safe and trusted environment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en-US" sz="2590">
                <a:solidFill>
                  <a:schemeClr val="lt1"/>
                </a:solidFill>
              </a:rPr>
              <a:t>Discover Issues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20"/>
              <a:buChar char="•"/>
            </a:pPr>
            <a:r>
              <a:rPr lang="en-US" sz="2220">
                <a:solidFill>
                  <a:schemeClr val="lt1"/>
                </a:solidFill>
              </a:rPr>
              <a:t>Based on preferences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20"/>
              <a:buChar char="•"/>
            </a:pPr>
            <a:r>
              <a:rPr lang="en-US" sz="2220">
                <a:solidFill>
                  <a:schemeClr val="lt1"/>
                </a:solidFill>
              </a:rPr>
              <a:t>Upon previous donations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en-US" sz="2590">
                <a:solidFill>
                  <a:schemeClr val="lt1"/>
                </a:solidFill>
              </a:rPr>
              <a:t>Subscription plans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20"/>
              <a:buChar char="•"/>
            </a:pPr>
            <a:r>
              <a:rPr lang="en-US" sz="2220">
                <a:solidFill>
                  <a:schemeClr val="lt1"/>
                </a:solidFill>
              </a:rPr>
              <a:t>Suggestion based on average donations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20"/>
              <a:buChar char="•"/>
            </a:pPr>
            <a:r>
              <a:rPr lang="en-US" sz="2220">
                <a:solidFill>
                  <a:schemeClr val="lt1"/>
                </a:solidFill>
              </a:rPr>
              <a:t>One-off donation in specific cause</a:t>
            </a:r>
            <a:endParaRPr/>
          </a:p>
          <a:p>
            <a:pPr marL="457200" lvl="1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20"/>
              <a:buNone/>
            </a:pPr>
            <a:br>
              <a:rPr lang="en-US" sz="2220">
                <a:solidFill>
                  <a:schemeClr val="lt1"/>
                </a:solidFill>
              </a:rPr>
            </a:br>
            <a:br>
              <a:rPr lang="en-US" sz="2220">
                <a:solidFill>
                  <a:schemeClr val="lt1"/>
                </a:solidFill>
              </a:rPr>
            </a:br>
            <a:br>
              <a:rPr lang="en-US" sz="2220">
                <a:solidFill>
                  <a:schemeClr val="lt1"/>
                </a:solidFill>
              </a:rPr>
            </a:br>
            <a:endParaRPr sz="222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F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9"/>
          <p:cNvGrpSpPr/>
          <p:nvPr/>
        </p:nvGrpSpPr>
        <p:grpSpPr>
          <a:xfrm>
            <a:off x="5983473" y="-2984989"/>
            <a:ext cx="9958670" cy="9936584"/>
            <a:chOff x="5831073" y="-2972289"/>
            <a:chExt cx="9958670" cy="9936584"/>
          </a:xfrm>
        </p:grpSpPr>
        <p:sp>
          <p:nvSpPr>
            <p:cNvPr id="243" name="Google Shape;243;p9"/>
            <p:cNvSpPr/>
            <p:nvPr/>
          </p:nvSpPr>
          <p:spPr>
            <a:xfrm rot="-2894322">
              <a:off x="9074444" y="323621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9"/>
            <p:cNvSpPr/>
            <p:nvPr/>
          </p:nvSpPr>
          <p:spPr>
            <a:xfrm rot="-2894322">
              <a:off x="8056900" y="2332528"/>
              <a:ext cx="7576457" cy="108322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9"/>
            <p:cNvSpPr/>
            <p:nvPr/>
          </p:nvSpPr>
          <p:spPr>
            <a:xfrm rot="-2894322">
              <a:off x="7081613" y="1523221"/>
              <a:ext cx="7576457" cy="969917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9"/>
            <p:cNvSpPr/>
            <p:nvPr/>
          </p:nvSpPr>
          <p:spPr>
            <a:xfrm rot="-2855126">
              <a:off x="6047412" y="583215"/>
              <a:ext cx="7576457" cy="1013863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9"/>
            <p:cNvSpPr/>
            <p:nvPr/>
          </p:nvSpPr>
          <p:spPr>
            <a:xfrm rot="-2806898">
              <a:off x="5017955" y="-376424"/>
              <a:ext cx="7576457" cy="1045641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48000"/>
              </a:blip>
              <a:stretch>
                <a:fillRect/>
              </a:stretch>
            </a:blip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8" name="Google Shape;248;p9"/>
          <p:cNvSpPr/>
          <p:nvPr/>
        </p:nvSpPr>
        <p:spPr>
          <a:xfrm rot="5400000">
            <a:off x="8425624" y="3049738"/>
            <a:ext cx="6988194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9"/>
          <p:cNvSpPr/>
          <p:nvPr/>
        </p:nvSpPr>
        <p:spPr>
          <a:xfrm rot="-2806898">
            <a:off x="4168160" y="-1352897"/>
            <a:ext cx="7576457" cy="1045641"/>
          </a:xfrm>
          <a:prstGeom prst="roundRect">
            <a:avLst>
              <a:gd name="adj" fmla="val 50000"/>
            </a:avLst>
          </a:prstGeom>
          <a:solidFill>
            <a:srgbClr val="7B7B7B"/>
          </a:solidFill>
          <a:ln w="12700" cap="flat" cmpd="sng">
            <a:solidFill>
              <a:srgbClr val="31538F">
                <a:alpha val="4784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9"/>
          <p:cNvSpPr/>
          <p:nvPr/>
        </p:nvSpPr>
        <p:spPr>
          <a:xfrm>
            <a:off x="0" y="-194105"/>
            <a:ext cx="12192000" cy="60329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Client</a:t>
            </a:r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Notifications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For urgent issues/campaigns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Possible participation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Promotions by various third parties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Satisfaction of giving out</a:t>
            </a:r>
            <a:endParaRPr>
              <a:solidFill>
                <a:schemeClr val="lt1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Helping your society</a:t>
            </a:r>
            <a:endParaRPr>
              <a:solidFill>
                <a:schemeClr val="lt1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Changing the world </a:t>
            </a:r>
            <a:endParaRPr>
              <a:solidFill>
                <a:schemeClr val="lt1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489</Words>
  <Application>Microsoft Office PowerPoint</Application>
  <PresentationFormat>Widescreen</PresentationFormat>
  <Paragraphs>180</Paragraphs>
  <Slides>25</Slides>
  <Notes>25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PowerPoint Presentation</vt:lpstr>
      <vt:lpstr>Contents</vt:lpstr>
      <vt:lpstr>PowerPoint Presentation</vt:lpstr>
      <vt:lpstr>PowerPoint Presentation</vt:lpstr>
      <vt:lpstr>PowerPoint Presentation</vt:lpstr>
      <vt:lpstr>Social e-Banking Idea </vt:lpstr>
      <vt:lpstr>PowerPoint Presentation</vt:lpstr>
      <vt:lpstr>Client </vt:lpstr>
      <vt:lpstr>Client</vt:lpstr>
      <vt:lpstr>PowerPoint Presentation</vt:lpstr>
      <vt:lpstr>Bank</vt:lpstr>
      <vt:lpstr>PowerPoint Presentation</vt:lpstr>
      <vt:lpstr>Private Companies</vt:lpstr>
      <vt:lpstr>PowerPoint Presentation</vt:lpstr>
      <vt:lpstr>Charities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Potential issue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Marios Constantinou</dc:creator>
  <cp:lastModifiedBy>Nikolas .</cp:lastModifiedBy>
  <cp:revision>5</cp:revision>
  <dcterms:created xsi:type="dcterms:W3CDTF">2019-10-19T23:38:42Z</dcterms:created>
  <dcterms:modified xsi:type="dcterms:W3CDTF">2019-10-20T12:28:43Z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0x01010042004D2F4FC8EE42A252EEB69516BC25</vt:lpwstr>
  </property>
</Properties>
</file>