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DE9F"/>
    <a:srgbClr val="E9D7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2"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77FEC-D19C-45B9-AD17-5E0F8770CFE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2AB486D-84F3-49E5-8408-6B190DFC90C9}">
      <dgm:prSet phldrT="[Text]"/>
      <dgm:spPr>
        <a:solidFill>
          <a:srgbClr val="9CDE9F"/>
        </a:solidFill>
      </dgm:spPr>
      <dgm:t>
        <a:bodyPr/>
        <a:lstStyle/>
        <a:p>
          <a:r>
            <a:rPr lang="en-US" dirty="0" smtClean="0">
              <a:latin typeface="Montserrat Black" panose="00000A00000000000000" pitchFamily="2" charset="0"/>
            </a:rPr>
            <a:t>MICRO-DONATIONS</a:t>
          </a:r>
          <a:endParaRPr lang="en-US" dirty="0">
            <a:latin typeface="Montserrat Black" panose="00000A00000000000000" pitchFamily="2" charset="0"/>
          </a:endParaRPr>
        </a:p>
      </dgm:t>
    </dgm:pt>
    <dgm:pt modelId="{341962D5-4D4E-4513-9BAE-05E9D69F8F13}" type="parTrans" cxnId="{818708B4-B47B-4D81-ADA3-9A89A72C3CCD}">
      <dgm:prSet/>
      <dgm:spPr/>
      <dgm:t>
        <a:bodyPr/>
        <a:lstStyle/>
        <a:p>
          <a:endParaRPr lang="en-US">
            <a:latin typeface="Montserrat Black" panose="00000A00000000000000" pitchFamily="2" charset="0"/>
          </a:endParaRPr>
        </a:p>
      </dgm:t>
    </dgm:pt>
    <dgm:pt modelId="{1517A8F0-ED64-40DC-B445-6E993208F85D}" type="sibTrans" cxnId="{818708B4-B47B-4D81-ADA3-9A89A72C3CCD}">
      <dgm:prSet/>
      <dgm:spPr/>
      <dgm:t>
        <a:bodyPr/>
        <a:lstStyle/>
        <a:p>
          <a:endParaRPr lang="en-US">
            <a:latin typeface="Montserrat Black" panose="00000A00000000000000" pitchFamily="2" charset="0"/>
          </a:endParaRPr>
        </a:p>
      </dgm:t>
    </dgm:pt>
    <dgm:pt modelId="{351CA6D0-47B5-4160-AF65-E4BD04248C68}">
      <dgm:prSet phldrT="[Text]"/>
      <dgm:spPr>
        <a:solidFill>
          <a:srgbClr val="9CDE9F"/>
        </a:solidFill>
      </dgm:spPr>
      <dgm:t>
        <a:bodyPr/>
        <a:lstStyle/>
        <a:p>
          <a:r>
            <a:rPr lang="en-US" dirty="0" smtClean="0">
              <a:latin typeface="Montserrat Black" panose="00000A00000000000000" pitchFamily="2" charset="0"/>
            </a:rPr>
            <a:t>REQUIRES MINIMAL EFFORT</a:t>
          </a:r>
          <a:endParaRPr lang="en-US" dirty="0">
            <a:latin typeface="Montserrat Black" panose="00000A00000000000000" pitchFamily="2" charset="0"/>
          </a:endParaRPr>
        </a:p>
      </dgm:t>
    </dgm:pt>
    <dgm:pt modelId="{B72B7B6A-4745-448D-931A-EAA3F9587395}" type="sibTrans" cxnId="{A3769E9E-335F-4169-AB76-CE88925AFD0D}">
      <dgm:prSet/>
      <dgm:spPr/>
      <dgm:t>
        <a:bodyPr/>
        <a:lstStyle/>
        <a:p>
          <a:endParaRPr lang="en-US">
            <a:latin typeface="Montserrat Black" panose="00000A00000000000000" pitchFamily="2" charset="0"/>
          </a:endParaRPr>
        </a:p>
      </dgm:t>
    </dgm:pt>
    <dgm:pt modelId="{32C23DA6-7EBB-4E55-BA8C-356F0C87B6AC}" type="parTrans" cxnId="{A3769E9E-335F-4169-AB76-CE88925AFD0D}">
      <dgm:prSet/>
      <dgm:spPr>
        <a:solidFill>
          <a:srgbClr val="9CDE9F"/>
        </a:solidFill>
      </dgm:spPr>
      <dgm:t>
        <a:bodyPr/>
        <a:lstStyle/>
        <a:p>
          <a:endParaRPr lang="en-US">
            <a:latin typeface="Montserrat Black" panose="00000A00000000000000" pitchFamily="2" charset="0"/>
          </a:endParaRPr>
        </a:p>
      </dgm:t>
    </dgm:pt>
    <dgm:pt modelId="{6FE57AD2-868A-407D-9F16-1597CC963B45}">
      <dgm:prSet phldrT="[Text]"/>
      <dgm:spPr>
        <a:solidFill>
          <a:srgbClr val="9CDE9F"/>
        </a:solidFill>
      </dgm:spPr>
      <dgm:t>
        <a:bodyPr/>
        <a:lstStyle/>
        <a:p>
          <a:r>
            <a:rPr lang="en-US" dirty="0" smtClean="0">
              <a:latin typeface="Montserrat Black" panose="00000A00000000000000" pitchFamily="2" charset="0"/>
            </a:rPr>
            <a:t>WE DON’T NOTICE IT</a:t>
          </a:r>
          <a:endParaRPr lang="en-US" dirty="0">
            <a:latin typeface="Montserrat Black" panose="00000A00000000000000" pitchFamily="2" charset="0"/>
          </a:endParaRPr>
        </a:p>
      </dgm:t>
    </dgm:pt>
    <dgm:pt modelId="{7A8941A5-C60E-4B69-BD57-D67020E3C8DE}" type="parTrans" cxnId="{6BB282F1-098F-490C-89D6-B6909F72C069}">
      <dgm:prSet/>
      <dgm:spPr>
        <a:solidFill>
          <a:srgbClr val="9CDE9F"/>
        </a:solidFill>
        <a:ln>
          <a:solidFill>
            <a:srgbClr val="9CDE9F"/>
          </a:solidFill>
        </a:ln>
      </dgm:spPr>
      <dgm:t>
        <a:bodyPr/>
        <a:lstStyle/>
        <a:p>
          <a:endParaRPr lang="en-US"/>
        </a:p>
      </dgm:t>
    </dgm:pt>
    <dgm:pt modelId="{E9DA57BB-6896-4994-9E2A-603E32D3E074}" type="sibTrans" cxnId="{6BB282F1-098F-490C-89D6-B6909F72C069}">
      <dgm:prSet/>
      <dgm:spPr/>
      <dgm:t>
        <a:bodyPr/>
        <a:lstStyle/>
        <a:p>
          <a:endParaRPr lang="en-US"/>
        </a:p>
      </dgm:t>
    </dgm:pt>
    <dgm:pt modelId="{06C41DCD-7BB0-4EA5-B6C2-96A4537C64A4}" type="pres">
      <dgm:prSet presAssocID="{0ED77FEC-D19C-45B9-AD17-5E0F8770CFE6}" presName="cycle" presStyleCnt="0">
        <dgm:presLayoutVars>
          <dgm:chMax val="1"/>
          <dgm:dir/>
          <dgm:animLvl val="ctr"/>
          <dgm:resizeHandles val="exact"/>
        </dgm:presLayoutVars>
      </dgm:prSet>
      <dgm:spPr/>
      <dgm:t>
        <a:bodyPr/>
        <a:lstStyle/>
        <a:p>
          <a:endParaRPr lang="en-US"/>
        </a:p>
      </dgm:t>
    </dgm:pt>
    <dgm:pt modelId="{A0F397BE-73CF-4253-AB83-0E27474349A9}" type="pres">
      <dgm:prSet presAssocID="{32AB486D-84F3-49E5-8408-6B190DFC90C9}" presName="centerShape" presStyleLbl="node0" presStyleIdx="0" presStyleCnt="1"/>
      <dgm:spPr/>
      <dgm:t>
        <a:bodyPr/>
        <a:lstStyle/>
        <a:p>
          <a:endParaRPr lang="en-US"/>
        </a:p>
      </dgm:t>
    </dgm:pt>
    <dgm:pt modelId="{5ED84024-48BE-449E-9588-91C8C41A0C0B}" type="pres">
      <dgm:prSet presAssocID="{7A8941A5-C60E-4B69-BD57-D67020E3C8DE}" presName="parTrans" presStyleLbl="bgSibTrans2D1" presStyleIdx="0" presStyleCnt="2"/>
      <dgm:spPr/>
      <dgm:t>
        <a:bodyPr/>
        <a:lstStyle/>
        <a:p>
          <a:endParaRPr lang="en-US"/>
        </a:p>
      </dgm:t>
    </dgm:pt>
    <dgm:pt modelId="{F300BB8C-B2DB-4D21-BE00-15A7A81D2236}" type="pres">
      <dgm:prSet presAssocID="{6FE57AD2-868A-407D-9F16-1597CC963B45}" presName="node" presStyleLbl="node1" presStyleIdx="0" presStyleCnt="2">
        <dgm:presLayoutVars>
          <dgm:bulletEnabled val="1"/>
        </dgm:presLayoutVars>
      </dgm:prSet>
      <dgm:spPr/>
      <dgm:t>
        <a:bodyPr/>
        <a:lstStyle/>
        <a:p>
          <a:endParaRPr lang="en-US"/>
        </a:p>
      </dgm:t>
    </dgm:pt>
    <dgm:pt modelId="{DCFC6B76-B592-456B-8ABA-CC01314BCC41}" type="pres">
      <dgm:prSet presAssocID="{32C23DA6-7EBB-4E55-BA8C-356F0C87B6AC}" presName="parTrans" presStyleLbl="bgSibTrans2D1" presStyleIdx="1" presStyleCnt="2"/>
      <dgm:spPr/>
      <dgm:t>
        <a:bodyPr/>
        <a:lstStyle/>
        <a:p>
          <a:endParaRPr lang="en-US"/>
        </a:p>
      </dgm:t>
    </dgm:pt>
    <dgm:pt modelId="{418833E8-282C-4195-B6E1-D38DCA42275A}" type="pres">
      <dgm:prSet presAssocID="{351CA6D0-47B5-4160-AF65-E4BD04248C68}" presName="node" presStyleLbl="node1" presStyleIdx="1" presStyleCnt="2">
        <dgm:presLayoutVars>
          <dgm:bulletEnabled val="1"/>
        </dgm:presLayoutVars>
      </dgm:prSet>
      <dgm:spPr/>
      <dgm:t>
        <a:bodyPr/>
        <a:lstStyle/>
        <a:p>
          <a:endParaRPr lang="en-US"/>
        </a:p>
      </dgm:t>
    </dgm:pt>
  </dgm:ptLst>
  <dgm:cxnLst>
    <dgm:cxn modelId="{A3769E9E-335F-4169-AB76-CE88925AFD0D}" srcId="{32AB486D-84F3-49E5-8408-6B190DFC90C9}" destId="{351CA6D0-47B5-4160-AF65-E4BD04248C68}" srcOrd="1" destOrd="0" parTransId="{32C23DA6-7EBB-4E55-BA8C-356F0C87B6AC}" sibTransId="{B72B7B6A-4745-448D-931A-EAA3F9587395}"/>
    <dgm:cxn modelId="{34071F0E-F1C3-484C-BC03-7430780D78B1}" type="presOf" srcId="{6FE57AD2-868A-407D-9F16-1597CC963B45}" destId="{F300BB8C-B2DB-4D21-BE00-15A7A81D2236}" srcOrd="0" destOrd="0" presId="urn:microsoft.com/office/officeart/2005/8/layout/radial4"/>
    <dgm:cxn modelId="{0E321712-5422-4C3A-9AB0-4279C05C3779}" type="presOf" srcId="{32C23DA6-7EBB-4E55-BA8C-356F0C87B6AC}" destId="{DCFC6B76-B592-456B-8ABA-CC01314BCC41}" srcOrd="0" destOrd="0" presId="urn:microsoft.com/office/officeart/2005/8/layout/radial4"/>
    <dgm:cxn modelId="{418C880B-4880-41FB-96E7-57074A0ADBD2}" type="presOf" srcId="{7A8941A5-C60E-4B69-BD57-D67020E3C8DE}" destId="{5ED84024-48BE-449E-9588-91C8C41A0C0B}" srcOrd="0" destOrd="0" presId="urn:microsoft.com/office/officeart/2005/8/layout/radial4"/>
    <dgm:cxn modelId="{1E54146A-6ADE-48A6-8D24-C70875812B9D}" type="presOf" srcId="{0ED77FEC-D19C-45B9-AD17-5E0F8770CFE6}" destId="{06C41DCD-7BB0-4EA5-B6C2-96A4537C64A4}" srcOrd="0" destOrd="0" presId="urn:microsoft.com/office/officeart/2005/8/layout/radial4"/>
    <dgm:cxn modelId="{EF9B7FE0-A0AB-4425-9ECD-1FC9EDF5FE82}" type="presOf" srcId="{351CA6D0-47B5-4160-AF65-E4BD04248C68}" destId="{418833E8-282C-4195-B6E1-D38DCA42275A}" srcOrd="0" destOrd="0" presId="urn:microsoft.com/office/officeart/2005/8/layout/radial4"/>
    <dgm:cxn modelId="{73407C9B-093A-404C-8B8B-1F45C0B59E72}" type="presOf" srcId="{32AB486D-84F3-49E5-8408-6B190DFC90C9}" destId="{A0F397BE-73CF-4253-AB83-0E27474349A9}" srcOrd="0" destOrd="0" presId="urn:microsoft.com/office/officeart/2005/8/layout/radial4"/>
    <dgm:cxn modelId="{818708B4-B47B-4D81-ADA3-9A89A72C3CCD}" srcId="{0ED77FEC-D19C-45B9-AD17-5E0F8770CFE6}" destId="{32AB486D-84F3-49E5-8408-6B190DFC90C9}" srcOrd="0" destOrd="0" parTransId="{341962D5-4D4E-4513-9BAE-05E9D69F8F13}" sibTransId="{1517A8F0-ED64-40DC-B445-6E993208F85D}"/>
    <dgm:cxn modelId="{6BB282F1-098F-490C-89D6-B6909F72C069}" srcId="{32AB486D-84F3-49E5-8408-6B190DFC90C9}" destId="{6FE57AD2-868A-407D-9F16-1597CC963B45}" srcOrd="0" destOrd="0" parTransId="{7A8941A5-C60E-4B69-BD57-D67020E3C8DE}" sibTransId="{E9DA57BB-6896-4994-9E2A-603E32D3E074}"/>
    <dgm:cxn modelId="{E067A5E3-4D64-4906-95A7-6E99F17A3B2A}" type="presParOf" srcId="{06C41DCD-7BB0-4EA5-B6C2-96A4537C64A4}" destId="{A0F397BE-73CF-4253-AB83-0E27474349A9}" srcOrd="0" destOrd="0" presId="urn:microsoft.com/office/officeart/2005/8/layout/radial4"/>
    <dgm:cxn modelId="{9C733A19-EC5D-4261-ABAF-265BE80C7683}" type="presParOf" srcId="{06C41DCD-7BB0-4EA5-B6C2-96A4537C64A4}" destId="{5ED84024-48BE-449E-9588-91C8C41A0C0B}" srcOrd="1" destOrd="0" presId="urn:microsoft.com/office/officeart/2005/8/layout/radial4"/>
    <dgm:cxn modelId="{F2553C31-9DAC-4BE2-B33A-37E3893B64EB}" type="presParOf" srcId="{06C41DCD-7BB0-4EA5-B6C2-96A4537C64A4}" destId="{F300BB8C-B2DB-4D21-BE00-15A7A81D2236}" srcOrd="2" destOrd="0" presId="urn:microsoft.com/office/officeart/2005/8/layout/radial4"/>
    <dgm:cxn modelId="{C30D406D-6B77-46D0-ABC9-DBDE3BF95DC0}" type="presParOf" srcId="{06C41DCD-7BB0-4EA5-B6C2-96A4537C64A4}" destId="{DCFC6B76-B592-456B-8ABA-CC01314BCC41}" srcOrd="3" destOrd="0" presId="urn:microsoft.com/office/officeart/2005/8/layout/radial4"/>
    <dgm:cxn modelId="{8751F799-02B9-4F8C-8246-4A0786AD822F}" type="presParOf" srcId="{06C41DCD-7BB0-4EA5-B6C2-96A4537C64A4}" destId="{418833E8-282C-4195-B6E1-D38DCA42275A}" srcOrd="4" destOrd="0" presId="urn:microsoft.com/office/officeart/2005/8/layout/radial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397BE-73CF-4253-AB83-0E27474349A9}">
      <dsp:nvSpPr>
        <dsp:cNvPr id="0" name=""/>
        <dsp:cNvSpPr/>
      </dsp:nvSpPr>
      <dsp:spPr>
        <a:xfrm>
          <a:off x="3349894" y="1331929"/>
          <a:ext cx="2108931" cy="2108931"/>
        </a:xfrm>
        <a:prstGeom prst="ellipse">
          <a:avLst/>
        </a:prstGeom>
        <a:solidFill>
          <a:srgbClr val="9CDE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ontserrat Black" panose="00000A00000000000000" pitchFamily="2" charset="0"/>
            </a:rPr>
            <a:t>MICRO-DONATIONS</a:t>
          </a:r>
          <a:endParaRPr lang="en-US" sz="1800" kern="1200" dirty="0">
            <a:latin typeface="Montserrat Black" panose="00000A00000000000000" pitchFamily="2" charset="0"/>
          </a:endParaRPr>
        </a:p>
      </dsp:txBody>
      <dsp:txXfrm>
        <a:off x="3658740" y="1640775"/>
        <a:ext cx="1491239" cy="1491239"/>
      </dsp:txXfrm>
    </dsp:sp>
    <dsp:sp modelId="{5ED84024-48BE-449E-9588-91C8C41A0C0B}">
      <dsp:nvSpPr>
        <dsp:cNvPr id="0" name=""/>
        <dsp:cNvSpPr/>
      </dsp:nvSpPr>
      <dsp:spPr>
        <a:xfrm rot="12900000">
          <a:off x="1995440" y="964250"/>
          <a:ext cx="1614154" cy="601045"/>
        </a:xfrm>
        <a:prstGeom prst="leftArrow">
          <a:avLst>
            <a:gd name="adj1" fmla="val 60000"/>
            <a:gd name="adj2" fmla="val 50000"/>
          </a:avLst>
        </a:prstGeom>
        <a:solidFill>
          <a:srgbClr val="9CDE9F"/>
        </a:solidFill>
        <a:ln>
          <a:solidFill>
            <a:srgbClr val="9CDE9F"/>
          </a:solidFill>
        </a:ln>
        <a:effectLst/>
      </dsp:spPr>
      <dsp:style>
        <a:lnRef idx="0">
          <a:scrgbClr r="0" g="0" b="0"/>
        </a:lnRef>
        <a:fillRef idx="1">
          <a:scrgbClr r="0" g="0" b="0"/>
        </a:fillRef>
        <a:effectRef idx="0">
          <a:scrgbClr r="0" g="0" b="0"/>
        </a:effectRef>
        <a:fontRef idx="minor">
          <a:schemeClr val="lt1"/>
        </a:fontRef>
      </dsp:style>
    </dsp:sp>
    <dsp:sp modelId="{F300BB8C-B2DB-4D21-BE00-15A7A81D2236}">
      <dsp:nvSpPr>
        <dsp:cNvPr id="0" name=""/>
        <dsp:cNvSpPr/>
      </dsp:nvSpPr>
      <dsp:spPr>
        <a:xfrm>
          <a:off x="1139656" y="458"/>
          <a:ext cx="2003484" cy="1602787"/>
        </a:xfrm>
        <a:prstGeom prst="roundRect">
          <a:avLst>
            <a:gd name="adj" fmla="val 10000"/>
          </a:avLst>
        </a:prstGeom>
        <a:solidFill>
          <a:srgbClr val="9CDE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Montserrat Black" panose="00000A00000000000000" pitchFamily="2" charset="0"/>
            </a:rPr>
            <a:t>WE DON’T NOTICE IT</a:t>
          </a:r>
          <a:endParaRPr lang="en-US" sz="2600" kern="1200" dirty="0">
            <a:latin typeface="Montserrat Black" panose="00000A00000000000000" pitchFamily="2" charset="0"/>
          </a:endParaRPr>
        </a:p>
      </dsp:txBody>
      <dsp:txXfrm>
        <a:off x="1186600" y="47402"/>
        <a:ext cx="1909596" cy="1508899"/>
      </dsp:txXfrm>
    </dsp:sp>
    <dsp:sp modelId="{DCFC6B76-B592-456B-8ABA-CC01314BCC41}">
      <dsp:nvSpPr>
        <dsp:cNvPr id="0" name=""/>
        <dsp:cNvSpPr/>
      </dsp:nvSpPr>
      <dsp:spPr>
        <a:xfrm rot="19500000">
          <a:off x="5199125" y="964250"/>
          <a:ext cx="1614154" cy="601045"/>
        </a:xfrm>
        <a:prstGeom prst="leftArrow">
          <a:avLst>
            <a:gd name="adj1" fmla="val 60000"/>
            <a:gd name="adj2" fmla="val 50000"/>
          </a:avLst>
        </a:prstGeom>
        <a:solidFill>
          <a:srgbClr val="9CDE9F"/>
        </a:solidFill>
        <a:ln>
          <a:noFill/>
        </a:ln>
        <a:effectLst/>
      </dsp:spPr>
      <dsp:style>
        <a:lnRef idx="0">
          <a:scrgbClr r="0" g="0" b="0"/>
        </a:lnRef>
        <a:fillRef idx="1">
          <a:scrgbClr r="0" g="0" b="0"/>
        </a:fillRef>
        <a:effectRef idx="0">
          <a:scrgbClr r="0" g="0" b="0"/>
        </a:effectRef>
        <a:fontRef idx="minor">
          <a:schemeClr val="lt1"/>
        </a:fontRef>
      </dsp:style>
    </dsp:sp>
    <dsp:sp modelId="{418833E8-282C-4195-B6E1-D38DCA42275A}">
      <dsp:nvSpPr>
        <dsp:cNvPr id="0" name=""/>
        <dsp:cNvSpPr/>
      </dsp:nvSpPr>
      <dsp:spPr>
        <a:xfrm>
          <a:off x="5665579" y="458"/>
          <a:ext cx="2003484" cy="1602787"/>
        </a:xfrm>
        <a:prstGeom prst="roundRect">
          <a:avLst>
            <a:gd name="adj" fmla="val 10000"/>
          </a:avLst>
        </a:prstGeom>
        <a:solidFill>
          <a:srgbClr val="9CDE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Montserrat Black" panose="00000A00000000000000" pitchFamily="2" charset="0"/>
            </a:rPr>
            <a:t>REQUIRES MINIMAL EFFORT</a:t>
          </a:r>
          <a:endParaRPr lang="en-US" sz="2600" kern="1200" dirty="0">
            <a:latin typeface="Montserrat Black" panose="00000A00000000000000" pitchFamily="2" charset="0"/>
          </a:endParaRPr>
        </a:p>
      </dsp:txBody>
      <dsp:txXfrm>
        <a:off x="5712523" y="47402"/>
        <a:ext cx="1909596" cy="150889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E93A2-54D5-435B-B74A-FFA3683D1E55}" type="datetimeFigureOut">
              <a:rPr lang="en-US" smtClean="0"/>
              <a:t>19-Oct-19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88065-1B6B-4AB6-8FCA-6E1DD74347C8}" type="slidenum">
              <a:rPr lang="en-US" smtClean="0"/>
              <a:t>‹#›</a:t>
            </a:fld>
            <a:endParaRPr lang="en-US"/>
          </a:p>
        </p:txBody>
      </p:sp>
    </p:spTree>
    <p:extLst>
      <p:ext uri="{BB962C8B-B14F-4D97-AF65-F5344CB8AC3E}">
        <p14:creationId xmlns:p14="http://schemas.microsoft.com/office/powerpoint/2010/main" val="47259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number of natural disasters and escalated conflicts has significantly increased over recent years. Financing from traditional sources is no longer sufficient to cover humanitarian relief operations, and funding gaps are reaching threatening levels.</a:t>
            </a:r>
          </a:p>
          <a:p>
            <a:r>
              <a:rPr lang="en-US" sz="1200" b="0" i="0" kern="1200" dirty="0" smtClean="0">
                <a:solidFill>
                  <a:schemeClr val="tx1"/>
                </a:solidFill>
                <a:effectLst/>
                <a:latin typeface="+mn-lt"/>
                <a:ea typeface="+mn-ea"/>
                <a:cs typeface="+mn-cs"/>
              </a:rPr>
              <a:t>Looking ahead, the widening gap between the number of affected people and sufficient resources will be the greatest challenge facing the humanitarian system.</a:t>
            </a:r>
          </a:p>
          <a:p>
            <a:endParaRPr lang="en-US" dirty="0" smtClean="0"/>
          </a:p>
          <a:p>
            <a:r>
              <a:rPr lang="en-US" sz="1200" b="0" i="0" kern="1200" dirty="0" smtClean="0">
                <a:solidFill>
                  <a:schemeClr val="tx1"/>
                </a:solidFill>
                <a:effectLst/>
                <a:latin typeface="+mn-lt"/>
                <a:ea typeface="+mn-ea"/>
                <a:cs typeface="+mn-cs"/>
              </a:rPr>
              <a:t>For 2017, the United Nations Office for the Coordination of Humanitarian Affairs (OCHA) estimated that $23.5 billion in humanitarian funds would be necessary to support 101.2 million people in 37 countries. But, by mid-year, a mere $3.5 billion had been mobilized, leaving a frightful funding gap of $20.0 billion (85%) to be mobilized before the end of the year. In analyzing fundraising records from past years, it becomes evident that traditional fundraising is no longer sufficient. We need to radically change the way we fundraise for humanitarian relief aid, experimenting with and capitalizing on innovative fundraising methodologies.</a:t>
            </a:r>
            <a:endParaRPr lang="en-US" dirty="0"/>
          </a:p>
        </p:txBody>
      </p:sp>
      <p:sp>
        <p:nvSpPr>
          <p:cNvPr id="4" name="Slide Number Placeholder 3"/>
          <p:cNvSpPr>
            <a:spLocks noGrp="1"/>
          </p:cNvSpPr>
          <p:nvPr>
            <p:ph type="sldNum" sz="quarter" idx="10"/>
          </p:nvPr>
        </p:nvSpPr>
        <p:spPr/>
        <p:txBody>
          <a:bodyPr/>
          <a:lstStyle/>
          <a:p>
            <a:fld id="{C9688065-1B6B-4AB6-8FCA-6E1DD74347C8}" type="slidenum">
              <a:rPr lang="en-US" smtClean="0"/>
              <a:t>2</a:t>
            </a:fld>
            <a:endParaRPr lang="en-US"/>
          </a:p>
        </p:txBody>
      </p:sp>
    </p:spTree>
    <p:extLst>
      <p:ext uri="{BB962C8B-B14F-4D97-AF65-F5344CB8AC3E}">
        <p14:creationId xmlns:p14="http://schemas.microsoft.com/office/powerpoint/2010/main" val="245080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42215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00113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7791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3816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38E-12B6-4A71-AFB1-CF3C96D12D8E}"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348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C438E-12B6-4A71-AFB1-CF3C96D12D8E}" type="datetimeFigureOut">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123652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C438E-12B6-4A71-AFB1-CF3C96D12D8E}" type="datetimeFigureOut">
              <a:rPr lang="en-US" smtClean="0"/>
              <a:t>19-Oct-19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388022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C438E-12B6-4A71-AFB1-CF3C96D12D8E}" type="datetimeFigureOut">
              <a:rPr lang="en-US" smtClean="0"/>
              <a:t>19-Oct-19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65256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C438E-12B6-4A71-AFB1-CF3C96D12D8E}" type="datetimeFigureOut">
              <a:rPr lang="en-US" smtClean="0"/>
              <a:t>19-Oct-19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83987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C438E-12B6-4A71-AFB1-CF3C96D12D8E}" type="datetimeFigureOut">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369586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C438E-12B6-4A71-AFB1-CF3C96D12D8E}" type="datetimeFigureOut">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400617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C438E-12B6-4A71-AFB1-CF3C96D12D8E}" type="datetimeFigureOut">
              <a:rPr lang="en-US" smtClean="0"/>
              <a:t>19-Oct-19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60F1E-8CAA-4A38-875A-748FD819904C}" type="slidenum">
              <a:rPr lang="en-US" smtClean="0"/>
              <a:t>‹#›</a:t>
            </a:fld>
            <a:endParaRPr lang="en-US"/>
          </a:p>
        </p:txBody>
      </p:sp>
    </p:spTree>
    <p:extLst>
      <p:ext uri="{BB962C8B-B14F-4D97-AF65-F5344CB8AC3E}">
        <p14:creationId xmlns:p14="http://schemas.microsoft.com/office/powerpoint/2010/main" val="183349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4856" y="4809046"/>
            <a:ext cx="9144000" cy="1655762"/>
          </a:xfrm>
        </p:spPr>
        <p:txBody>
          <a:bodyPr/>
          <a:lstStyle/>
          <a:p>
            <a:r>
              <a:rPr lang="en-US" dirty="0">
                <a:solidFill>
                  <a:schemeClr val="bg1">
                    <a:lumMod val="65000"/>
                  </a:schemeClr>
                </a:solidFill>
                <a:latin typeface="Montserrat Light" panose="00000400000000000000" pitchFamily="2" charset="0"/>
              </a:rPr>
              <a:t>Crowdfunding for social causes through </a:t>
            </a:r>
            <a:r>
              <a:rPr lang="en-US" dirty="0" smtClean="0">
                <a:solidFill>
                  <a:schemeClr val="bg1">
                    <a:lumMod val="65000"/>
                  </a:schemeClr>
                </a:solidFill>
                <a:latin typeface="Montserrat Light" panose="00000400000000000000" pitchFamily="2" charset="0"/>
              </a:rPr>
              <a:t>micro-donations</a:t>
            </a:r>
            <a:endParaRPr lang="en-US" dirty="0">
              <a:solidFill>
                <a:schemeClr val="bg1">
                  <a:lumMod val="65000"/>
                </a:schemeClr>
              </a:solidFill>
              <a:latin typeface="Montserrat Light" panose="000004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536" y="919417"/>
            <a:ext cx="6199632" cy="3487293"/>
          </a:xfrm>
          <a:prstGeom prst="rect">
            <a:avLst/>
          </a:prstGeom>
        </p:spPr>
      </p:pic>
    </p:spTree>
    <p:extLst>
      <p:ext uri="{BB962C8B-B14F-4D97-AF65-F5344CB8AC3E}">
        <p14:creationId xmlns:p14="http://schemas.microsoft.com/office/powerpoint/2010/main" val="317135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ontserrat Black" panose="00000A00000000000000" pitchFamily="2" charset="0"/>
              </a:rPr>
              <a:t>WE HAVE A PROBLEM…</a:t>
            </a:r>
            <a:endParaRPr lang="en-US" dirty="0">
              <a:latin typeface="Montserrat Black" panose="00000A00000000000000" pitchFamily="2"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142808"/>
            <a:ext cx="10515600" cy="3716972"/>
          </a:xfrm>
        </p:spPr>
      </p:pic>
      <p:sp>
        <p:nvSpPr>
          <p:cNvPr id="5" name="TextBox 4"/>
          <p:cNvSpPr txBox="1"/>
          <p:nvPr/>
        </p:nvSpPr>
        <p:spPr>
          <a:xfrm>
            <a:off x="2615184" y="5942568"/>
            <a:ext cx="7370064" cy="369332"/>
          </a:xfrm>
          <a:prstGeom prst="rect">
            <a:avLst/>
          </a:prstGeom>
          <a:noFill/>
        </p:spPr>
        <p:txBody>
          <a:bodyPr wrap="square" rtlCol="0">
            <a:spAutoFit/>
          </a:bodyPr>
          <a:lstStyle/>
          <a:p>
            <a:r>
              <a:rPr lang="en-US" dirty="0">
                <a:latin typeface="Montserrat" panose="00000500000000000000" pitchFamily="2" charset="0"/>
              </a:rPr>
              <a:t>Funding Trends (Source: OCHA, Global Humanitarian Overview)</a:t>
            </a:r>
          </a:p>
        </p:txBody>
      </p:sp>
    </p:spTree>
    <p:extLst>
      <p:ext uri="{BB962C8B-B14F-4D97-AF65-F5344CB8AC3E}">
        <p14:creationId xmlns:p14="http://schemas.microsoft.com/office/powerpoint/2010/main" val="911794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D75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ontserrat Black" panose="00000A00000000000000" pitchFamily="2" charset="0"/>
              </a:rPr>
              <a:t>MORE LIKELY TO DONATE</a:t>
            </a:r>
            <a:endParaRPr lang="en-US" dirty="0">
              <a:latin typeface="Montserrat Black" panose="00000A00000000000000" pitchFamily="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42480450"/>
              </p:ext>
            </p:extLst>
          </p:nvPr>
        </p:nvGraphicFramePr>
        <p:xfrm>
          <a:off x="1807464" y="2255393"/>
          <a:ext cx="8808720" cy="3441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882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graphicEl>
                                              <a:dgm id="{418833E8-282C-4195-B6E1-D38DCA42275A}"/>
                                            </p:graphicEl>
                                          </p:spTgt>
                                        </p:tgtEl>
                                        <p:attrNameLst>
                                          <p:attrName>style.visibility</p:attrName>
                                        </p:attrNameLst>
                                      </p:cBhvr>
                                      <p:to>
                                        <p:strVal val="visible"/>
                                      </p:to>
                                    </p:set>
                                    <p:animEffect transition="in" filter="fade">
                                      <p:cBhvr>
                                        <p:cTn id="13" dur="500"/>
                                        <p:tgtEl>
                                          <p:spTgt spid="6">
                                            <p:graphicEl>
                                              <a:dgm id="{418833E8-282C-4195-B6E1-D38DCA42275A}"/>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F300BB8C-B2DB-4D21-BE00-15A7A81D2236}"/>
                                            </p:graphicEl>
                                          </p:spTgt>
                                        </p:tgtEl>
                                        <p:attrNameLst>
                                          <p:attrName>style.visibility</p:attrName>
                                        </p:attrNameLst>
                                      </p:cBhvr>
                                      <p:to>
                                        <p:strVal val="visible"/>
                                      </p:to>
                                    </p:set>
                                    <p:animEffect transition="in" filter="fade">
                                      <p:cBhvr>
                                        <p:cTn id="18" dur="500"/>
                                        <p:tgtEl>
                                          <p:spTgt spid="6">
                                            <p:graphicEl>
                                              <a:dgm id="{F300BB8C-B2DB-4D21-BE00-15A7A81D223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DCFC6B76-B592-456B-8ABA-CC01314BCC41}"/>
                                            </p:graphicEl>
                                          </p:spTgt>
                                        </p:tgtEl>
                                        <p:attrNameLst>
                                          <p:attrName>style.visibility</p:attrName>
                                        </p:attrNameLst>
                                      </p:cBhvr>
                                      <p:to>
                                        <p:strVal val="visible"/>
                                      </p:to>
                                    </p:set>
                                    <p:animEffect transition="in" filter="fade">
                                      <p:cBhvr>
                                        <p:cTn id="23" dur="500"/>
                                        <p:tgtEl>
                                          <p:spTgt spid="6">
                                            <p:graphicEl>
                                              <a:dgm id="{DCFC6B76-B592-456B-8ABA-CC01314BCC41}"/>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5ED84024-48BE-449E-9588-91C8C41A0C0B}"/>
                                            </p:graphicEl>
                                          </p:spTgt>
                                        </p:tgtEl>
                                        <p:attrNameLst>
                                          <p:attrName>style.visibility</p:attrName>
                                        </p:attrNameLst>
                                      </p:cBhvr>
                                      <p:to>
                                        <p:strVal val="visible"/>
                                      </p:to>
                                    </p:set>
                                    <p:animEffect transition="in" filter="fade">
                                      <p:cBhvr>
                                        <p:cTn id="26" dur="500"/>
                                        <p:tgtEl>
                                          <p:spTgt spid="6">
                                            <p:graphicEl>
                                              <a:dgm id="{5ED84024-48BE-449E-9588-91C8C41A0C0B}"/>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A0F397BE-73CF-4253-AB83-0E27474349A9}"/>
                                            </p:graphicEl>
                                          </p:spTgt>
                                        </p:tgtEl>
                                        <p:attrNameLst>
                                          <p:attrName>style.visibility</p:attrName>
                                        </p:attrNameLst>
                                      </p:cBhvr>
                                      <p:to>
                                        <p:strVal val="visible"/>
                                      </p:to>
                                    </p:set>
                                    <p:animEffect transition="in" filter="fade">
                                      <p:cBhvr>
                                        <p:cTn id="29" dur="500"/>
                                        <p:tgtEl>
                                          <p:spTgt spid="6">
                                            <p:graphicEl>
                                              <a:dgm id="{A0F397BE-73CF-4253-AB83-0E27474349A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bld="one" rev="1"/>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ontserrat Black" panose="00000A00000000000000" pitchFamily="2" charset="0"/>
              </a:rPr>
              <a:t>HOW IT WORKS</a:t>
            </a:r>
            <a:endParaRPr lang="en-US" dirty="0">
              <a:latin typeface="Montserrat Black" panose="00000A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662" y="2586257"/>
            <a:ext cx="1996440" cy="1996440"/>
          </a:xfrm>
          <a:prstGeom prst="rect">
            <a:avLst/>
          </a:prstGeom>
        </p:spPr>
      </p:pic>
      <p:grpSp>
        <p:nvGrpSpPr>
          <p:cNvPr id="7" name="Group 6"/>
          <p:cNvGrpSpPr/>
          <p:nvPr/>
        </p:nvGrpSpPr>
        <p:grpSpPr>
          <a:xfrm>
            <a:off x="9367707" y="2369184"/>
            <a:ext cx="2459736" cy="1445704"/>
            <a:chOff x="1207008" y="1690688"/>
            <a:chExt cx="2459736" cy="1445704"/>
          </a:xfrm>
        </p:grpSpPr>
        <p:sp>
          <p:nvSpPr>
            <p:cNvPr id="5" name="Rounded Rectangle 4"/>
            <p:cNvSpPr/>
            <p:nvPr/>
          </p:nvSpPr>
          <p:spPr>
            <a:xfrm>
              <a:off x="1207008" y="1690688"/>
              <a:ext cx="2459736" cy="1445704"/>
            </a:xfrm>
            <a:prstGeom prst="roundRect">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70532" y="2182707"/>
              <a:ext cx="932688" cy="461665"/>
            </a:xfrm>
            <a:prstGeom prst="rect">
              <a:avLst/>
            </a:prstGeom>
            <a:noFill/>
          </p:spPr>
          <p:txBody>
            <a:bodyPr wrap="square" rtlCol="0">
              <a:spAutoFit/>
            </a:bodyPr>
            <a:lstStyle/>
            <a:p>
              <a:r>
                <a:rPr lang="en-US" sz="2400" dirty="0" smtClean="0">
                  <a:solidFill>
                    <a:schemeClr val="bg1"/>
                  </a:solidFill>
                  <a:latin typeface="Montserrat Black" panose="00000A00000000000000" pitchFamily="2" charset="0"/>
                </a:rPr>
                <a:t>NGO</a:t>
              </a:r>
              <a:endParaRPr lang="en-US" sz="1400" dirty="0">
                <a:solidFill>
                  <a:schemeClr val="bg1"/>
                </a:solidFill>
                <a:latin typeface="Montserrat Black" panose="00000A00000000000000" pitchFamily="2" charset="0"/>
              </a:endParaRPr>
            </a:p>
          </p:txBody>
        </p:sp>
      </p:grpSp>
      <p:grpSp>
        <p:nvGrpSpPr>
          <p:cNvPr id="8" name="Group 7"/>
          <p:cNvGrpSpPr/>
          <p:nvPr/>
        </p:nvGrpSpPr>
        <p:grpSpPr>
          <a:xfrm>
            <a:off x="838200" y="1804136"/>
            <a:ext cx="2459736" cy="1445704"/>
            <a:chOff x="1207008" y="1690688"/>
            <a:chExt cx="2459736" cy="1445704"/>
          </a:xfrm>
        </p:grpSpPr>
        <p:sp>
          <p:nvSpPr>
            <p:cNvPr id="9" name="Rounded Rectangle 8"/>
            <p:cNvSpPr/>
            <p:nvPr/>
          </p:nvSpPr>
          <p:spPr>
            <a:xfrm>
              <a:off x="1207008" y="1690688"/>
              <a:ext cx="2459736" cy="1445704"/>
            </a:xfrm>
            <a:prstGeom prst="roundRect">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07008" y="1998040"/>
              <a:ext cx="2459736" cy="830997"/>
            </a:xfrm>
            <a:prstGeom prst="rect">
              <a:avLst/>
            </a:prstGeom>
            <a:noFill/>
          </p:spPr>
          <p:txBody>
            <a:bodyPr wrap="square" rtlCol="0">
              <a:spAutoFit/>
            </a:bodyPr>
            <a:lstStyle/>
            <a:p>
              <a:pPr algn="ctr"/>
              <a:r>
                <a:rPr lang="en-US" sz="2400" dirty="0" smtClean="0">
                  <a:solidFill>
                    <a:schemeClr val="bg1"/>
                  </a:solidFill>
                  <a:latin typeface="Montserrat Black" panose="00000A00000000000000" pitchFamily="2" charset="0"/>
                </a:rPr>
                <a:t>ONLINE MERCHANTS</a:t>
              </a:r>
              <a:endParaRPr lang="en-US" sz="800" dirty="0">
                <a:solidFill>
                  <a:schemeClr val="bg1"/>
                </a:solidFill>
                <a:latin typeface="Montserrat Black" panose="00000A00000000000000" pitchFamily="2" charset="0"/>
              </a:endParaRPr>
            </a:p>
          </p:txBody>
        </p:sp>
      </p:grpSp>
      <p:grpSp>
        <p:nvGrpSpPr>
          <p:cNvPr id="11" name="Group 10"/>
          <p:cNvGrpSpPr/>
          <p:nvPr/>
        </p:nvGrpSpPr>
        <p:grpSpPr>
          <a:xfrm>
            <a:off x="379222" y="4832977"/>
            <a:ext cx="2569464" cy="1445704"/>
            <a:chOff x="1207008" y="1690688"/>
            <a:chExt cx="2569464" cy="1445704"/>
          </a:xfrm>
        </p:grpSpPr>
        <p:sp>
          <p:nvSpPr>
            <p:cNvPr id="12" name="Rounded Rectangle 11"/>
            <p:cNvSpPr/>
            <p:nvPr/>
          </p:nvSpPr>
          <p:spPr>
            <a:xfrm>
              <a:off x="1207008" y="1690688"/>
              <a:ext cx="2459736" cy="1445704"/>
            </a:xfrm>
            <a:prstGeom prst="roundRect">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6736" y="2182707"/>
              <a:ext cx="2459736" cy="461665"/>
            </a:xfrm>
            <a:prstGeom prst="rect">
              <a:avLst/>
            </a:prstGeom>
            <a:noFill/>
          </p:spPr>
          <p:txBody>
            <a:bodyPr wrap="square" rtlCol="0">
              <a:spAutoFit/>
            </a:bodyPr>
            <a:lstStyle/>
            <a:p>
              <a:r>
                <a:rPr lang="en-US" sz="2400" dirty="0" smtClean="0">
                  <a:solidFill>
                    <a:schemeClr val="bg1"/>
                  </a:solidFill>
                  <a:latin typeface="Montserrat Black" panose="00000A00000000000000" pitchFamily="2" charset="0"/>
                </a:rPr>
                <a:t>CUSTOMERS</a:t>
              </a:r>
              <a:endParaRPr lang="en-US" sz="800" dirty="0">
                <a:solidFill>
                  <a:schemeClr val="bg1"/>
                </a:solidFill>
                <a:latin typeface="Montserrat Black" panose="00000A00000000000000" pitchFamily="2" charset="0"/>
              </a:endParaRPr>
            </a:p>
          </p:txBody>
        </p:sp>
      </p:grpSp>
      <p:sp>
        <p:nvSpPr>
          <p:cNvPr id="14" name="Left Arrow 13"/>
          <p:cNvSpPr/>
          <p:nvPr/>
        </p:nvSpPr>
        <p:spPr>
          <a:xfrm rot="1602853">
            <a:off x="2961132" y="3097860"/>
            <a:ext cx="1911096" cy="698606"/>
          </a:xfrm>
          <a:prstGeom prst="lef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rPr>
              <a:t>Use our APIs</a:t>
            </a:r>
            <a:endParaRPr lang="en-US" sz="1600" dirty="0">
              <a:latin typeface="Montserrat" panose="00000500000000000000" pitchFamily="2" charset="0"/>
            </a:endParaRPr>
          </a:p>
        </p:txBody>
      </p:sp>
      <p:sp>
        <p:nvSpPr>
          <p:cNvPr id="19" name="Left Arrow 18"/>
          <p:cNvSpPr/>
          <p:nvPr/>
        </p:nvSpPr>
        <p:spPr>
          <a:xfrm rot="20943790">
            <a:off x="6003798" y="2959443"/>
            <a:ext cx="3867912" cy="617229"/>
          </a:xfrm>
          <a:prstGeom prst="lef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rPr>
              <a:t>Submit </a:t>
            </a:r>
            <a:r>
              <a:rPr lang="en-US" sz="1600" dirty="0" smtClean="0">
                <a:latin typeface="Montserrat" panose="00000500000000000000" pitchFamily="2" charset="0"/>
              </a:rPr>
              <a:t>campaigns </a:t>
            </a:r>
            <a:r>
              <a:rPr lang="en-US" sz="1600" dirty="0" smtClean="0">
                <a:latin typeface="Montserrat" panose="00000500000000000000" pitchFamily="2" charset="0"/>
              </a:rPr>
              <a:t>on our Network</a:t>
            </a:r>
            <a:endParaRPr lang="en-US" sz="1600" dirty="0">
              <a:latin typeface="Montserrat" panose="00000500000000000000" pitchFamily="2" charset="0"/>
            </a:endParaRPr>
          </a:p>
        </p:txBody>
      </p:sp>
      <p:sp>
        <p:nvSpPr>
          <p:cNvPr id="3" name="Right Arrow 2"/>
          <p:cNvSpPr/>
          <p:nvPr/>
        </p:nvSpPr>
        <p:spPr>
          <a:xfrm rot="20984547">
            <a:off x="6216859" y="3624654"/>
            <a:ext cx="3865276" cy="579363"/>
          </a:xfrm>
          <a:prstGeom prst="righ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cs typeface="Mongolian Baiti" panose="03000500000000000000" pitchFamily="66" charset="0"/>
              </a:rPr>
              <a:t>Release Payment</a:t>
            </a:r>
            <a:endParaRPr lang="en-US" sz="1600" dirty="0">
              <a:latin typeface="Montserrat" panose="00000500000000000000" pitchFamily="2" charset="0"/>
              <a:cs typeface="Mongolian Baiti" panose="03000500000000000000" pitchFamily="66" charset="0"/>
            </a:endParaRPr>
          </a:p>
        </p:txBody>
      </p:sp>
      <p:sp>
        <p:nvSpPr>
          <p:cNvPr id="21" name="Right Arrow 20"/>
          <p:cNvSpPr/>
          <p:nvPr/>
        </p:nvSpPr>
        <p:spPr>
          <a:xfrm rot="1697543">
            <a:off x="2841265" y="2123630"/>
            <a:ext cx="2391700" cy="950842"/>
          </a:xfrm>
          <a:prstGeom prst="righ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cs typeface="Mongolian Baiti" panose="03000500000000000000" pitchFamily="66" charset="0"/>
              </a:rPr>
              <a:t>Matches micro-donations</a:t>
            </a:r>
            <a:endParaRPr lang="en-US" sz="1600" dirty="0">
              <a:latin typeface="Montserrat" panose="00000500000000000000" pitchFamily="2" charset="0"/>
              <a:cs typeface="Mongolian Baiti" panose="03000500000000000000" pitchFamily="66" charset="0"/>
            </a:endParaRPr>
          </a:p>
        </p:txBody>
      </p:sp>
      <p:sp>
        <p:nvSpPr>
          <p:cNvPr id="22" name="Right Arrow 21"/>
          <p:cNvSpPr/>
          <p:nvPr/>
        </p:nvSpPr>
        <p:spPr>
          <a:xfrm rot="20011797">
            <a:off x="2559428" y="4128262"/>
            <a:ext cx="2283670" cy="1499783"/>
          </a:xfrm>
          <a:prstGeom prst="righ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cs typeface="Mongolian Baiti" panose="03000500000000000000" pitchFamily="66" charset="0"/>
              </a:rPr>
              <a:t>Intelligent Automatic micro-donations</a:t>
            </a:r>
            <a:endParaRPr lang="en-US" sz="1600" dirty="0">
              <a:latin typeface="Montserrat" panose="00000500000000000000" pitchFamily="2" charset="0"/>
              <a:cs typeface="Mongolian Baiti" panose="03000500000000000000" pitchFamily="66" charset="0"/>
            </a:endParaRPr>
          </a:p>
        </p:txBody>
      </p:sp>
      <p:sp>
        <p:nvSpPr>
          <p:cNvPr id="15" name="Up Arrow 14"/>
          <p:cNvSpPr/>
          <p:nvPr/>
        </p:nvSpPr>
        <p:spPr>
          <a:xfrm>
            <a:off x="910268" y="3524920"/>
            <a:ext cx="277586" cy="99822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Up Arrow 22"/>
          <p:cNvSpPr/>
          <p:nvPr/>
        </p:nvSpPr>
        <p:spPr>
          <a:xfrm rot="10800000">
            <a:off x="2210241" y="3575021"/>
            <a:ext cx="320712" cy="99541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1171375" y="3849682"/>
            <a:ext cx="1450280" cy="307777"/>
          </a:xfrm>
          <a:prstGeom prst="rect">
            <a:avLst/>
          </a:prstGeom>
          <a:noFill/>
        </p:spPr>
        <p:txBody>
          <a:bodyPr wrap="square" rtlCol="0">
            <a:spAutoFit/>
          </a:bodyPr>
          <a:lstStyle/>
          <a:p>
            <a:r>
              <a:rPr lang="en-US" sz="1400" dirty="0" smtClean="0">
                <a:latin typeface="Montserrat Black" panose="00000A00000000000000" pitchFamily="2" charset="0"/>
              </a:rPr>
              <a:t>BUY / SELL</a:t>
            </a:r>
            <a:endParaRPr lang="en-US" sz="1400" dirty="0">
              <a:latin typeface="Montserrat Black" panose="00000A00000000000000" pitchFamily="2" charset="0"/>
            </a:endParaRPr>
          </a:p>
        </p:txBody>
      </p:sp>
    </p:spTree>
    <p:extLst>
      <p:ext uri="{BB962C8B-B14F-4D97-AF65-F5344CB8AC3E}">
        <p14:creationId xmlns:p14="http://schemas.microsoft.com/office/powerpoint/2010/main" val="2029027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9" grpId="0" animBg="1"/>
      <p:bldP spid="3" grpId="0" animBg="1"/>
      <p:bldP spid="21" grpId="0" animBg="1"/>
      <p:bldP spid="22" grpId="0" animBg="1"/>
      <p:bldP spid="15" grpId="0" animBg="1"/>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D75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ontserrat Black" panose="00000A00000000000000" pitchFamily="2" charset="0"/>
              </a:rPr>
              <a:t>BUSINESS MODEL</a:t>
            </a:r>
            <a:endParaRPr lang="en-US" dirty="0">
              <a:latin typeface="Montserrat Black" panose="00000A00000000000000" pitchFamily="2" charset="0"/>
            </a:endParaRPr>
          </a:p>
        </p:txBody>
      </p:sp>
      <p:sp>
        <p:nvSpPr>
          <p:cNvPr id="3" name="Content Placeholder 2"/>
          <p:cNvSpPr>
            <a:spLocks noGrp="1"/>
          </p:cNvSpPr>
          <p:nvPr>
            <p:ph idx="1"/>
          </p:nvPr>
        </p:nvSpPr>
        <p:spPr/>
        <p:txBody>
          <a:bodyPr>
            <a:normAutofit/>
          </a:bodyPr>
          <a:lstStyle/>
          <a:p>
            <a:pPr>
              <a:lnSpc>
                <a:spcPct val="250000"/>
              </a:lnSpc>
            </a:pPr>
            <a:r>
              <a:rPr lang="en-US" sz="3200" dirty="0" smtClean="0">
                <a:solidFill>
                  <a:schemeClr val="bg1">
                    <a:lumMod val="95000"/>
                  </a:schemeClr>
                </a:solidFill>
                <a:latin typeface="Montserrat Black" panose="00000A00000000000000" pitchFamily="2" charset="0"/>
              </a:rPr>
              <a:t>SUBSCRIPTION MODEL (MERCHANTS)</a:t>
            </a:r>
          </a:p>
          <a:p>
            <a:pPr>
              <a:lnSpc>
                <a:spcPct val="250000"/>
              </a:lnSpc>
            </a:pPr>
            <a:r>
              <a:rPr lang="en-US" sz="3200" dirty="0" smtClean="0">
                <a:solidFill>
                  <a:schemeClr val="bg1">
                    <a:lumMod val="95000"/>
                  </a:schemeClr>
                </a:solidFill>
                <a:latin typeface="Montserrat Black" panose="00000A00000000000000" pitchFamily="2" charset="0"/>
              </a:rPr>
              <a:t>OPTIONAL MICRO-DONATIONS</a:t>
            </a:r>
          </a:p>
          <a:p>
            <a:pPr>
              <a:lnSpc>
                <a:spcPct val="250000"/>
              </a:lnSpc>
            </a:pPr>
            <a:r>
              <a:rPr lang="en-US" sz="3200" dirty="0">
                <a:solidFill>
                  <a:schemeClr val="bg1">
                    <a:lumMod val="95000"/>
                  </a:schemeClr>
                </a:solidFill>
                <a:latin typeface="Montserrat Black" panose="00000A00000000000000" pitchFamily="2" charset="0"/>
              </a:rPr>
              <a:t>DONATIONS</a:t>
            </a:r>
          </a:p>
        </p:txBody>
      </p:sp>
    </p:spTree>
    <p:extLst>
      <p:ext uri="{BB962C8B-B14F-4D97-AF65-F5344CB8AC3E}">
        <p14:creationId xmlns:p14="http://schemas.microsoft.com/office/powerpoint/2010/main" val="177715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246</Words>
  <Application>Microsoft Office PowerPoint</Application>
  <PresentationFormat>Widescreen</PresentationFormat>
  <Paragraphs>26</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Mongolian Baiti</vt:lpstr>
      <vt:lpstr>Montserrat</vt:lpstr>
      <vt:lpstr>Montserrat Black</vt:lpstr>
      <vt:lpstr>Montserrat Light</vt:lpstr>
      <vt:lpstr>Office Theme</vt:lpstr>
      <vt:lpstr>PowerPoint Presentation</vt:lpstr>
      <vt:lpstr>WE HAVE A PROBLEM…</vt:lpstr>
      <vt:lpstr>MORE LIKELY TO DONATE</vt:lpstr>
      <vt:lpstr>HOW IT WORKS</vt:lpstr>
      <vt:lpstr>BUSINESS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gdemos01</dc:creator>
  <cp:lastModifiedBy>gdemos01</cp:lastModifiedBy>
  <cp:revision>33</cp:revision>
  <dcterms:created xsi:type="dcterms:W3CDTF">2019-10-19T14:41:20Z</dcterms:created>
  <dcterms:modified xsi:type="dcterms:W3CDTF">2019-10-19T19:14:37Z</dcterms:modified>
</cp:coreProperties>
</file>