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7"/>
  </p:notesMasterIdLst>
  <p:sldIdLst>
    <p:sldId id="256" r:id="rId2"/>
    <p:sldId id="257" r:id="rId3"/>
    <p:sldId id="347" r:id="rId4"/>
    <p:sldId id="348" r:id="rId5"/>
    <p:sldId id="352" r:id="rId6"/>
  </p:sldIdLst>
  <p:sldSz cx="9144000" cy="5143500" type="screen16x9"/>
  <p:notesSz cx="6858000" cy="9144000"/>
  <p:embeddedFontLst>
    <p:embeddedFont>
      <p:font typeface="Lato" panose="020F0502020204030203" pitchFamily="34" charset="0"/>
      <p:regular r:id="rId8"/>
      <p:bold r:id="rId9"/>
      <p:italic r:id="rId10"/>
      <p:boldItalic r:id="rId11"/>
    </p:embeddedFont>
    <p:embeddedFont>
      <p:font typeface="Montserrat" panose="00000500000000000000" pitchFamily="2" charset="0"/>
      <p:regular r:id="rId12"/>
      <p:bold r:id="rId13"/>
      <p:italic r:id="rId14"/>
      <p:boldItalic r:id="rId15"/>
    </p:embeddedFont>
    <p:embeddedFont>
      <p:font typeface="Vidaloka" panose="020B060402020202020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6DDA55-A1C3-45D4-96F6-11D5595C4B41}">
  <a:tblStyle styleId="{8B6DDA55-A1C3-45D4-96F6-11D5595C4B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a:extLst>
            <a:ext uri="{FF2B5EF4-FFF2-40B4-BE49-F238E27FC236}">
              <a16:creationId xmlns:a16="http://schemas.microsoft.com/office/drawing/2014/main" id="{E13BB2A1-6589-A513-9C90-BBBAA56359F0}"/>
            </a:ext>
          </a:extLst>
        </p:cNvPr>
        <p:cNvGrpSpPr/>
        <p:nvPr/>
      </p:nvGrpSpPr>
      <p:grpSpPr>
        <a:xfrm>
          <a:off x="0" y="0"/>
          <a:ext cx="0" cy="0"/>
          <a:chOff x="0" y="0"/>
          <a:chExt cx="0" cy="0"/>
        </a:xfrm>
      </p:grpSpPr>
      <p:sp>
        <p:nvSpPr>
          <p:cNvPr id="485" name="Google Shape;485;gcc7554a049_0_358:notes">
            <a:extLst>
              <a:ext uri="{FF2B5EF4-FFF2-40B4-BE49-F238E27FC236}">
                <a16:creationId xmlns:a16="http://schemas.microsoft.com/office/drawing/2014/main" id="{521DFD63-E18A-803C-2C21-07B0504E50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a:extLst>
              <a:ext uri="{FF2B5EF4-FFF2-40B4-BE49-F238E27FC236}">
                <a16:creationId xmlns:a16="http://schemas.microsoft.com/office/drawing/2014/main" id="{D0C74770-79CE-2699-C375-275A2BAFC8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10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a:extLst>
            <a:ext uri="{FF2B5EF4-FFF2-40B4-BE49-F238E27FC236}">
              <a16:creationId xmlns:a16="http://schemas.microsoft.com/office/drawing/2014/main" id="{B3A78B2F-18B6-964E-D190-38352E84B81B}"/>
            </a:ext>
          </a:extLst>
        </p:cNvPr>
        <p:cNvGrpSpPr/>
        <p:nvPr/>
      </p:nvGrpSpPr>
      <p:grpSpPr>
        <a:xfrm>
          <a:off x="0" y="0"/>
          <a:ext cx="0" cy="0"/>
          <a:chOff x="0" y="0"/>
          <a:chExt cx="0" cy="0"/>
        </a:xfrm>
      </p:grpSpPr>
      <p:sp>
        <p:nvSpPr>
          <p:cNvPr id="485" name="Google Shape;485;gcc7554a049_0_358:notes">
            <a:extLst>
              <a:ext uri="{FF2B5EF4-FFF2-40B4-BE49-F238E27FC236}">
                <a16:creationId xmlns:a16="http://schemas.microsoft.com/office/drawing/2014/main" id="{16224154-60D9-32AB-0712-98F65D4E62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a:extLst>
              <a:ext uri="{FF2B5EF4-FFF2-40B4-BE49-F238E27FC236}">
                <a16:creationId xmlns:a16="http://schemas.microsoft.com/office/drawing/2014/main" id="{387DF376-ECCE-5A03-A0BC-867E5415CF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54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a:extLst>
            <a:ext uri="{FF2B5EF4-FFF2-40B4-BE49-F238E27FC236}">
              <a16:creationId xmlns:a16="http://schemas.microsoft.com/office/drawing/2014/main" id="{0EB68FD6-3FD5-2EC5-FCF0-BD7C2E10F9DA}"/>
            </a:ext>
          </a:extLst>
        </p:cNvPr>
        <p:cNvGrpSpPr/>
        <p:nvPr/>
      </p:nvGrpSpPr>
      <p:grpSpPr>
        <a:xfrm>
          <a:off x="0" y="0"/>
          <a:ext cx="0" cy="0"/>
          <a:chOff x="0" y="0"/>
          <a:chExt cx="0" cy="0"/>
        </a:xfrm>
      </p:grpSpPr>
      <p:sp>
        <p:nvSpPr>
          <p:cNvPr id="485" name="Google Shape;485;gcc7554a049_0_358:notes">
            <a:extLst>
              <a:ext uri="{FF2B5EF4-FFF2-40B4-BE49-F238E27FC236}">
                <a16:creationId xmlns:a16="http://schemas.microsoft.com/office/drawing/2014/main" id="{91D25716-14C4-17D1-1923-AA44C4D31B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a:extLst>
              <a:ext uri="{FF2B5EF4-FFF2-40B4-BE49-F238E27FC236}">
                <a16:creationId xmlns:a16="http://schemas.microsoft.com/office/drawing/2014/main" id="{11128B76-5892-E87A-410B-66E9652BAE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603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96" r:id="rId4"/>
    <p:sldLayoutId id="2147483697" r:id="rId5"/>
    <p:sldLayoutId id="2147483698" r:id="rId6"/>
    <p:sldLayoutId id="214748369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hyperlink" Target="https://www.gob.mx/sat/prensa/sat-otorga-estimulos-fiscales-a-afectados-por-otis-009-2023"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pic>
        <p:nvPicPr>
          <p:cNvPr id="1026" name="Picture 2" descr="Foto: Cuartoscuro">
            <a:extLst>
              <a:ext uri="{FF2B5EF4-FFF2-40B4-BE49-F238E27FC236}">
                <a16:creationId xmlns:a16="http://schemas.microsoft.com/office/drawing/2014/main" id="{E66CA052-362D-D3FF-4A37-98438DB9E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72155"/>
            <a:ext cx="7162800" cy="4029076"/>
          </a:xfrm>
          <a:prstGeom prst="rect">
            <a:avLst/>
          </a:prstGeom>
          <a:noFill/>
          <a:extLst>
            <a:ext uri="{909E8E84-426E-40DD-AFC4-6F175D3DCCD1}">
              <a14:hiddenFill xmlns:a14="http://schemas.microsoft.com/office/drawing/2010/main">
                <a:solidFill>
                  <a:srgbClr val="FFFFFF"/>
                </a:solidFill>
              </a14:hiddenFill>
            </a:ext>
          </a:extLst>
        </p:spPr>
      </p:pic>
      <p:sp>
        <p:nvSpPr>
          <p:cNvPr id="483" name="Google Shape;483;p59"/>
          <p:cNvSpPr txBox="1">
            <a:spLocks noGrp="1"/>
          </p:cNvSpPr>
          <p:nvPr>
            <p:ph type="subTitle" idx="1"/>
          </p:nvPr>
        </p:nvSpPr>
        <p:spPr>
          <a:xfrm>
            <a:off x="1039950" y="4329445"/>
            <a:ext cx="7064100" cy="441900"/>
          </a:xfrm>
          <a:prstGeom prst="rect">
            <a:avLst/>
          </a:prstGeom>
        </p:spPr>
        <p:txBody>
          <a:bodyPr spcFirstLastPara="1" wrap="square" lIns="91425" tIns="91425" rIns="91425" bIns="91425" anchor="t" anchorCtr="0">
            <a:noAutofit/>
          </a:bodyPr>
          <a:lstStyle/>
          <a:p>
            <a:pPr marL="0" lvl="0" indent="0">
              <a:buClr>
                <a:schemeClr val="dk1"/>
              </a:buClr>
              <a:buSzPts val="1100"/>
            </a:pPr>
            <a:r>
              <a:rPr lang="es-ES" dirty="0"/>
              <a:t>Martes 06 de Febrero de 2024 - 12:19</a:t>
            </a:r>
          </a:p>
          <a:p>
            <a:pPr marL="0" lvl="0" indent="0">
              <a:buClr>
                <a:schemeClr val="dk1"/>
              </a:buClr>
              <a:buSzPts val="1100"/>
            </a:pPr>
            <a:r>
              <a:rPr lang="es-ES" dirty="0"/>
              <a:t>El ECONOMISTA</a:t>
            </a:r>
            <a:endParaRPr dirty="0"/>
          </a:p>
        </p:txBody>
      </p:sp>
      <p:sp>
        <p:nvSpPr>
          <p:cNvPr id="4" name="CuadroTexto 3">
            <a:extLst>
              <a:ext uri="{FF2B5EF4-FFF2-40B4-BE49-F238E27FC236}">
                <a16:creationId xmlns:a16="http://schemas.microsoft.com/office/drawing/2014/main" id="{8595E68B-0EC5-7B54-D869-5EE1DB4B7F9C}"/>
              </a:ext>
            </a:extLst>
          </p:cNvPr>
          <p:cNvSpPr txBox="1"/>
          <p:nvPr/>
        </p:nvSpPr>
        <p:spPr>
          <a:xfrm>
            <a:off x="302236" y="742269"/>
            <a:ext cx="8539528" cy="1261884"/>
          </a:xfrm>
          <a:prstGeom prst="rect">
            <a:avLst/>
          </a:prstGeom>
          <a:solidFill>
            <a:schemeClr val="bg1"/>
          </a:solidFill>
        </p:spPr>
        <p:txBody>
          <a:bodyPr wrap="square" rtlCol="0">
            <a:spAutoFit/>
          </a:bodyPr>
          <a:lstStyle/>
          <a:p>
            <a:pPr algn="ctr"/>
            <a:r>
              <a:rPr lang="es-ES" sz="2800" b="1" dirty="0">
                <a:solidFill>
                  <a:srgbClr val="000000"/>
                </a:solidFill>
                <a:effectLst/>
                <a:latin typeface="Vidaloka" panose="020B0604020202020204" charset="0"/>
              </a:rPr>
              <a:t>SAT: 1,717 contribuyentes afectados por el huracán Otis han recibido beneficios fiscales</a:t>
            </a:r>
          </a:p>
          <a:p>
            <a:endParaRPr lang="es-MX" sz="2000" dirty="0">
              <a:latin typeface="Vidaloka" panose="020B0604020202020204" charset="0"/>
            </a:endParaRPr>
          </a:p>
        </p:txBody>
      </p:sp>
      <p:sp>
        <p:nvSpPr>
          <p:cNvPr id="2" name="CuadroTexto 1">
            <a:extLst>
              <a:ext uri="{FF2B5EF4-FFF2-40B4-BE49-F238E27FC236}">
                <a16:creationId xmlns:a16="http://schemas.microsoft.com/office/drawing/2014/main" id="{5C08FBF3-7EF7-91B5-A4F6-37EF14FEEA2C}"/>
              </a:ext>
            </a:extLst>
          </p:cNvPr>
          <p:cNvSpPr txBox="1"/>
          <p:nvPr/>
        </p:nvSpPr>
        <p:spPr>
          <a:xfrm>
            <a:off x="122100" y="3394052"/>
            <a:ext cx="2443162" cy="1446550"/>
          </a:xfrm>
          <a:prstGeom prst="rect">
            <a:avLst/>
          </a:prstGeom>
          <a:solidFill>
            <a:schemeClr val="tx2"/>
          </a:solidFill>
        </p:spPr>
        <p:txBody>
          <a:bodyPr wrap="square" rtlCol="0">
            <a:spAutoFit/>
          </a:bodyPr>
          <a:lstStyle/>
          <a:p>
            <a:pPr marL="285750" indent="-285750">
              <a:buFont typeface="Arial" panose="020B0604020202020204" pitchFamily="34" charset="0"/>
              <a:buChar char="•"/>
            </a:pPr>
            <a:r>
              <a:rPr lang="es-MX" sz="1100" dirty="0"/>
              <a:t>Berenice Cortina Contreras 22060029</a:t>
            </a:r>
          </a:p>
          <a:p>
            <a:pPr marL="285750" indent="-285750">
              <a:buFont typeface="Arial" panose="020B0604020202020204" pitchFamily="34" charset="0"/>
              <a:buChar char="•"/>
            </a:pPr>
            <a:r>
              <a:rPr lang="es-MX" sz="1100" dirty="0"/>
              <a:t>Michelle Estefanía Bautista García 22060009</a:t>
            </a:r>
          </a:p>
          <a:p>
            <a:pPr marL="285750" indent="-285750">
              <a:buFont typeface="Arial" panose="020B0604020202020204" pitchFamily="34" charset="0"/>
              <a:buChar char="•"/>
            </a:pPr>
            <a:r>
              <a:rPr lang="es-MX" sz="1100" dirty="0"/>
              <a:t>Reyna Hernández Hernández 22060002</a:t>
            </a:r>
          </a:p>
          <a:p>
            <a:pPr marL="285750" indent="-285750">
              <a:buFont typeface="Arial" panose="020B0604020202020204" pitchFamily="34" charset="0"/>
              <a:buChar char="•"/>
            </a:pPr>
            <a:r>
              <a:rPr lang="es-MX" sz="1100" dirty="0"/>
              <a:t>Adriana Garduño Huera 22060047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83"/>
                                        </p:tgtEl>
                                        <p:attrNameLst>
                                          <p:attrName>style.visibility</p:attrName>
                                        </p:attrNameLst>
                                      </p:cBhvr>
                                      <p:to>
                                        <p:strVal val="visible"/>
                                      </p:to>
                                    </p:set>
                                    <p:anim calcmode="lin" valueType="num">
                                      <p:cBhvr additive="base">
                                        <p:cTn id="7"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9" name="Google Shape;489;p60"/>
          <p:cNvSpPr txBox="1">
            <a:spLocks noGrp="1"/>
          </p:cNvSpPr>
          <p:nvPr>
            <p:ph type="body" idx="1"/>
          </p:nvPr>
        </p:nvSpPr>
        <p:spPr>
          <a:xfrm>
            <a:off x="492696" y="500040"/>
            <a:ext cx="8158607" cy="1796846"/>
          </a:xfrm>
          <a:prstGeom prst="rect">
            <a:avLst/>
          </a:prstGeom>
        </p:spPr>
        <p:txBody>
          <a:bodyPr spcFirstLastPara="1" wrap="square" lIns="91425" tIns="91425" rIns="91425" bIns="91425" anchor="t" anchorCtr="0">
            <a:noAutofit/>
          </a:bodyPr>
          <a:lstStyle/>
          <a:p>
            <a:pPr marL="0" lvl="0" indent="0" algn="just" rtl="0">
              <a:spcBef>
                <a:spcPts val="1200"/>
              </a:spcBef>
              <a:spcAft>
                <a:spcPts val="1200"/>
              </a:spcAft>
              <a:buNone/>
            </a:pPr>
            <a:r>
              <a:rPr lang="es-ES" sz="1600" dirty="0"/>
              <a:t>El Servicio de Administración Tributaria (SAT) ha otorgado beneficios fiscales a los contribuyentes afectados por el huracán Otis en Acapulco, Guerrero. Hasta el 1 de febrero de 2024, 1,717 contribuyentes han recibido estos beneficios, que incluyen la exención de impuestos y deducciones a inversiones. Estas facilidades son parte de las acciones que lleva a cabo el gobierno federal para normalizar la actividad económica en las zonas dañadas.</a:t>
            </a:r>
            <a:endParaRPr sz="1600" dirty="0"/>
          </a:p>
        </p:txBody>
      </p:sp>
      <p:pic>
        <p:nvPicPr>
          <p:cNvPr id="2052" name="Picture 4">
            <a:extLst>
              <a:ext uri="{FF2B5EF4-FFF2-40B4-BE49-F238E27FC236}">
                <a16:creationId xmlns:a16="http://schemas.microsoft.com/office/drawing/2014/main" id="{D78A6414-C6CF-1582-D2B2-F939DA7613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178" y="2549577"/>
            <a:ext cx="3573637" cy="22245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7">
          <a:extLst>
            <a:ext uri="{FF2B5EF4-FFF2-40B4-BE49-F238E27FC236}">
              <a16:creationId xmlns:a16="http://schemas.microsoft.com/office/drawing/2014/main" id="{BEA3469F-1CEB-EF12-D5DB-680F7D7A8042}"/>
            </a:ext>
          </a:extLst>
        </p:cNvPr>
        <p:cNvGrpSpPr/>
        <p:nvPr/>
      </p:nvGrpSpPr>
      <p:grpSpPr>
        <a:xfrm>
          <a:off x="0" y="0"/>
          <a:ext cx="0" cy="0"/>
          <a:chOff x="0" y="0"/>
          <a:chExt cx="0" cy="0"/>
        </a:xfrm>
      </p:grpSpPr>
      <p:sp>
        <p:nvSpPr>
          <p:cNvPr id="489" name="Google Shape;489;p60">
            <a:extLst>
              <a:ext uri="{FF2B5EF4-FFF2-40B4-BE49-F238E27FC236}">
                <a16:creationId xmlns:a16="http://schemas.microsoft.com/office/drawing/2014/main" id="{7C134A15-199F-E3B1-F20B-6BE932636C43}"/>
              </a:ext>
            </a:extLst>
          </p:cNvPr>
          <p:cNvSpPr txBox="1">
            <a:spLocks noGrp="1"/>
          </p:cNvSpPr>
          <p:nvPr>
            <p:ph type="body" idx="1"/>
          </p:nvPr>
        </p:nvSpPr>
        <p:spPr>
          <a:xfrm>
            <a:off x="492696" y="305305"/>
            <a:ext cx="8158607" cy="2428218"/>
          </a:xfrm>
          <a:prstGeom prst="rect">
            <a:avLst/>
          </a:prstGeom>
        </p:spPr>
        <p:txBody>
          <a:bodyPr spcFirstLastPara="1" wrap="square" lIns="91425" tIns="91425" rIns="91425" bIns="91425" anchor="t" anchorCtr="0">
            <a:noAutofit/>
          </a:bodyPr>
          <a:lstStyle/>
          <a:p>
            <a:pPr marL="0" lvl="0" indent="0" algn="just">
              <a:spcBef>
                <a:spcPts val="1200"/>
              </a:spcBef>
              <a:spcAft>
                <a:spcPts val="1200"/>
              </a:spcAft>
              <a:buNone/>
            </a:pPr>
            <a:r>
              <a:rPr lang="es-ES" sz="1600" dirty="0">
                <a:latin typeface="Montserrat" panose="00000500000000000000" pitchFamily="2" charset="0"/>
              </a:rPr>
              <a:t>Entre los beneficios que han recibido los damnificados, se encuentran la exención de impuestos a algunos contribuyentes con domicilio fiscal, sucursales, agencias o cualquier otro establecimiento en los municipios guerrerenses de Acapulco y Coyuca de Benítez. Además, se ha otorgado un estímulo fiscal consistente en un crédito fiscal del 100% sobre el pago de los impuestos sobre la renta (ISR), al valor agregado (IVA) y especial sobre producción y servicios (IEPS)</a:t>
            </a:r>
          </a:p>
          <a:p>
            <a:pPr marL="0" lvl="0" indent="0" algn="just">
              <a:spcBef>
                <a:spcPts val="1200"/>
              </a:spcBef>
              <a:spcAft>
                <a:spcPts val="1200"/>
              </a:spcAft>
              <a:buNone/>
            </a:pPr>
            <a:r>
              <a:rPr lang="es-ES" sz="1600" dirty="0">
                <a:latin typeface="Montserrat" panose="00000500000000000000" pitchFamily="2" charset="0"/>
              </a:rPr>
              <a:t>El SAT también ha otorgado una deducción inmediata del 100% a las inversiones en activos nuevos o usados que hayan sido adquiridos entre octubre y diciembre de 2023, así como la suspensión de cobros de adeudos fiscales hasta febrero de este año.</a:t>
            </a:r>
            <a:endParaRPr sz="1600" dirty="0">
              <a:latin typeface="Montserrat" panose="00000500000000000000" pitchFamily="2" charset="0"/>
            </a:endParaRPr>
          </a:p>
        </p:txBody>
      </p:sp>
      <p:pic>
        <p:nvPicPr>
          <p:cNvPr id="2" name="Picture 6">
            <a:extLst>
              <a:ext uri="{FF2B5EF4-FFF2-40B4-BE49-F238E27FC236}">
                <a16:creationId xmlns:a16="http://schemas.microsoft.com/office/drawing/2014/main" id="{F4746176-1C4B-7B36-497F-9E5B401E4A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99023" l="0" r="100000">
                        <a14:foregroundMark x1="33984" y1="8398" x2="33984" y2="8398"/>
                        <a14:foregroundMark x1="44141" y1="19531" x2="44141" y2="19531"/>
                        <a14:foregroundMark x1="84766" y1="10742" x2="84766" y2="10742"/>
                        <a14:foregroundMark x1="8594" y1="26367" x2="8594" y2="26367"/>
                        <a14:foregroundMark x1="92383" y1="46289" x2="92383" y2="46289"/>
                      </a14:backgroundRemoval>
                    </a14:imgEffect>
                  </a14:imgLayer>
                </a14:imgProps>
              </a:ext>
              <a:ext uri="{28A0092B-C50C-407E-A947-70E740481C1C}">
                <a14:useLocalDpi xmlns:a14="http://schemas.microsoft.com/office/drawing/2010/main" val="0"/>
              </a:ext>
            </a:extLst>
          </a:blip>
          <a:srcRect/>
          <a:stretch>
            <a:fillRect/>
          </a:stretch>
        </p:blipFill>
        <p:spPr bwMode="auto">
          <a:xfrm>
            <a:off x="3826933" y="3258553"/>
            <a:ext cx="1735667" cy="1735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17462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7">
          <a:extLst>
            <a:ext uri="{FF2B5EF4-FFF2-40B4-BE49-F238E27FC236}">
              <a16:creationId xmlns:a16="http://schemas.microsoft.com/office/drawing/2014/main" id="{9480CE3F-46DB-D2DE-00F4-5F9456D947D2}"/>
            </a:ext>
          </a:extLst>
        </p:cNvPr>
        <p:cNvGrpSpPr/>
        <p:nvPr/>
      </p:nvGrpSpPr>
      <p:grpSpPr>
        <a:xfrm>
          <a:off x="0" y="0"/>
          <a:ext cx="0" cy="0"/>
          <a:chOff x="0" y="0"/>
          <a:chExt cx="0" cy="0"/>
        </a:xfrm>
      </p:grpSpPr>
      <p:sp>
        <p:nvSpPr>
          <p:cNvPr id="489" name="Google Shape;489;p60">
            <a:extLst>
              <a:ext uri="{FF2B5EF4-FFF2-40B4-BE49-F238E27FC236}">
                <a16:creationId xmlns:a16="http://schemas.microsoft.com/office/drawing/2014/main" id="{EC3E71BE-ADE1-8318-0B11-4B25B2A4E3F8}"/>
              </a:ext>
            </a:extLst>
          </p:cNvPr>
          <p:cNvSpPr txBox="1">
            <a:spLocks noGrp="1"/>
          </p:cNvSpPr>
          <p:nvPr>
            <p:ph type="body" idx="1"/>
          </p:nvPr>
        </p:nvSpPr>
        <p:spPr>
          <a:xfrm>
            <a:off x="492696" y="783068"/>
            <a:ext cx="8158607" cy="2428218"/>
          </a:xfrm>
          <a:prstGeom prst="rect">
            <a:avLst/>
          </a:prstGeom>
        </p:spPr>
        <p:txBody>
          <a:bodyPr spcFirstLastPara="1" wrap="square" lIns="91425" tIns="91425" rIns="91425" bIns="91425" anchor="t" anchorCtr="0">
            <a:noAutofit/>
          </a:bodyPr>
          <a:lstStyle/>
          <a:p>
            <a:pPr marL="0" indent="0" algn="just">
              <a:spcBef>
                <a:spcPts val="1200"/>
              </a:spcBef>
              <a:spcAft>
                <a:spcPts val="1200"/>
              </a:spcAft>
              <a:buNone/>
            </a:pPr>
            <a:r>
              <a:rPr lang="es-ES" sz="1600" dirty="0">
                <a:latin typeface="Montserrat" panose="00000500000000000000" pitchFamily="2" charset="0"/>
              </a:rPr>
              <a:t>Los donativos que recibieron los afectados no pagarán impuestos, además de que dio atención prioritaria a quienes querían constituir donatarias autorizadas para apoyar a los damnificados y brindó facilidades para la importación de productos de primera necesidad.</a:t>
            </a:r>
            <a:r>
              <a:rPr lang="es-ES" sz="1600" b="0" i="0" dirty="0">
                <a:effectLst/>
                <a:latin typeface="Montserrat" panose="00000500000000000000" pitchFamily="2" charset="0"/>
                <a:hlinkClick r:id="rId3"/>
              </a:rPr>
              <a:t> </a:t>
            </a:r>
            <a:endParaRPr lang="es-ES" sz="1600" dirty="0">
              <a:latin typeface="Montserrat" panose="00000500000000000000" pitchFamily="2" charset="0"/>
            </a:endParaRPr>
          </a:p>
          <a:p>
            <a:pPr marL="0" indent="0" algn="just">
              <a:spcBef>
                <a:spcPts val="1200"/>
              </a:spcBef>
              <a:spcAft>
                <a:spcPts val="1200"/>
              </a:spcAft>
              <a:buNone/>
            </a:pPr>
            <a:r>
              <a:rPr lang="es-ES" sz="1600" i="0" dirty="0">
                <a:solidFill>
                  <a:srgbClr val="000000"/>
                </a:solidFill>
                <a:effectLst/>
                <a:latin typeface="Montserrat" panose="00000500000000000000" pitchFamily="2" charset="0"/>
              </a:rPr>
              <a:t>Asimismo, añadió que “las personas físicas que soliciten datos en el RFC para el timbrado del Comprobante Fiscal Digital por Internet (CFDI) con complemento de nómina quedaron relevados de cumplir con el requisito de haber efectuado pagos en los últimos doce meses”.</a:t>
            </a:r>
            <a:endParaRPr lang="es-ES" sz="1050" dirty="0">
              <a:latin typeface="Montserrat" panose="00000500000000000000" pitchFamily="2" charset="0"/>
            </a:endParaRPr>
          </a:p>
        </p:txBody>
      </p:sp>
      <p:pic>
        <p:nvPicPr>
          <p:cNvPr id="3074" name="Picture 2">
            <a:extLst>
              <a:ext uri="{FF2B5EF4-FFF2-40B4-BE49-F238E27FC236}">
                <a16:creationId xmlns:a16="http://schemas.microsoft.com/office/drawing/2014/main" id="{497E6C41-7F80-749D-0A74-2442DAEAC30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482" b="100000" l="5674" r="94326"/>
                    </a14:imgEffect>
                  </a14:imgLayer>
                </a14:imgProps>
              </a:ext>
              <a:ext uri="{28A0092B-C50C-407E-A947-70E740481C1C}">
                <a14:useLocalDpi xmlns:a14="http://schemas.microsoft.com/office/drawing/2010/main" val="0"/>
              </a:ext>
            </a:extLst>
          </a:blip>
          <a:srcRect/>
          <a:stretch>
            <a:fillRect/>
          </a:stretch>
        </p:blipFill>
        <p:spPr bwMode="auto">
          <a:xfrm flipH="1">
            <a:off x="6314972" y="3211286"/>
            <a:ext cx="2230011" cy="1917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55370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
          <a:extLst>
            <a:ext uri="{FF2B5EF4-FFF2-40B4-BE49-F238E27FC236}">
              <a16:creationId xmlns:a16="http://schemas.microsoft.com/office/drawing/2014/main" id="{1CB62F07-5FBE-B6A2-789C-FD9F432FE570}"/>
            </a:ext>
          </a:extLst>
        </p:cNvPr>
        <p:cNvGrpSpPr/>
        <p:nvPr/>
      </p:nvGrpSpPr>
      <p:grpSpPr>
        <a:xfrm>
          <a:off x="0" y="0"/>
          <a:ext cx="0" cy="0"/>
          <a:chOff x="0" y="0"/>
          <a:chExt cx="0" cy="0"/>
        </a:xfrm>
      </p:grpSpPr>
      <p:sp>
        <p:nvSpPr>
          <p:cNvPr id="489" name="Google Shape;489;p60">
            <a:extLst>
              <a:ext uri="{FF2B5EF4-FFF2-40B4-BE49-F238E27FC236}">
                <a16:creationId xmlns:a16="http://schemas.microsoft.com/office/drawing/2014/main" id="{4D45EB20-0EF3-7041-A2A1-763E74DFC2BA}"/>
              </a:ext>
            </a:extLst>
          </p:cNvPr>
          <p:cNvSpPr txBox="1">
            <a:spLocks noGrp="1"/>
          </p:cNvSpPr>
          <p:nvPr>
            <p:ph type="body" idx="1"/>
          </p:nvPr>
        </p:nvSpPr>
        <p:spPr>
          <a:xfrm>
            <a:off x="590667" y="1044325"/>
            <a:ext cx="8158607" cy="2428218"/>
          </a:xfrm>
          <a:prstGeom prst="rect">
            <a:avLst/>
          </a:prstGeom>
        </p:spPr>
        <p:txBody>
          <a:bodyPr spcFirstLastPara="1" wrap="square" lIns="91425" tIns="91425" rIns="91425" bIns="91425" anchor="t" anchorCtr="0">
            <a:noAutofit/>
          </a:bodyPr>
          <a:lstStyle/>
          <a:p>
            <a:pPr marL="0" lvl="0" indent="0" algn="just" rtl="0">
              <a:spcBef>
                <a:spcPts val="1200"/>
              </a:spcBef>
              <a:spcAft>
                <a:spcPts val="1200"/>
              </a:spcAft>
              <a:buNone/>
            </a:pPr>
            <a:r>
              <a:rPr lang="es-ES" sz="1600" dirty="0">
                <a:latin typeface="Montserrat" panose="00000500000000000000" pitchFamily="2" charset="0"/>
              </a:rPr>
              <a:t>En conclusión, el Servicio de Administración Tributaria (SAT) ha implementado una serie de beneficios fiscales para los contribuyentes afectados por el huracán Otis en Acapulco, Guerrero. Estos beneficios incluyen la exención de pago de impuestos y deducciones a inversiones, así como estímulos fiscales sobre el pago de impuestos sobre la renta, al valor agregado y especial sobre producción y servicios. Además, se han otorgado facilidades para la importación de productos de primera necesidad, la constitución de donatarias autorizadas y la inscripción en el Registro Federal de Contribuyentes. Todas estas medidas tienen como objetivo contribuir a la normalización de la actividad económica en las zonas afectadas y apoyar a los damnificados.</a:t>
            </a:r>
            <a:endParaRPr sz="1600" dirty="0">
              <a:latin typeface="Montserrat" panose="00000500000000000000" pitchFamily="2" charset="0"/>
            </a:endParaRPr>
          </a:p>
        </p:txBody>
      </p:sp>
      <p:pic>
        <p:nvPicPr>
          <p:cNvPr id="5122" name="Picture 2">
            <a:extLst>
              <a:ext uri="{FF2B5EF4-FFF2-40B4-BE49-F238E27FC236}">
                <a16:creationId xmlns:a16="http://schemas.microsoft.com/office/drawing/2014/main" id="{C8E995EA-2956-1D7F-0885-D15948B119C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foregroundMark x1="38608" y1="20464" x2="38608" y2="20464"/>
                        <a14:foregroundMark x1="70675" y1="35654" x2="70675" y2="3565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7879432" y="3683258"/>
            <a:ext cx="1264568" cy="12186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C39A302A-0F1D-8B2A-8D87-56C5162767B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foregroundMark x1="38608" y1="20464" x2="38608" y2="20464"/>
                        <a14:foregroundMark x1="70675" y1="35654" x2="70675" y2="35654"/>
                      </a14:backgroundRemoval>
                    </a14:imgEffect>
                  </a14:imgLayer>
                </a14:imgProps>
              </a:ext>
              <a:ext uri="{28A0092B-C50C-407E-A947-70E740481C1C}">
                <a14:useLocalDpi xmlns:a14="http://schemas.microsoft.com/office/drawing/2010/main" val="0"/>
              </a:ext>
            </a:extLst>
          </a:blip>
          <a:srcRect/>
          <a:stretch>
            <a:fillRect/>
          </a:stretch>
        </p:blipFill>
        <p:spPr bwMode="auto">
          <a:xfrm>
            <a:off x="-77671" y="224282"/>
            <a:ext cx="1336675" cy="133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153394"/>
      </p:ext>
    </p:extLst>
  </p:cSld>
  <p:clrMapOvr>
    <a:masterClrMapping/>
  </p:clrMapOvr>
  <p:transition spd="slow">
    <p:push dir="u"/>
  </p:transition>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451</Words>
  <Application>Microsoft Office PowerPoint</Application>
  <PresentationFormat>Presentación en pantalla (16:9)</PresentationFormat>
  <Paragraphs>13</Paragraphs>
  <Slides>5</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Vidaloka</vt:lpstr>
      <vt:lpstr>Montserrat</vt:lpstr>
      <vt:lpstr>Arial</vt:lpstr>
      <vt:lpstr>Lato</vt:lpstr>
      <vt:lpstr>Minimalist Business Slides XL by Slidesgo</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Michelle Estefanía Bautista García</dc:creator>
  <cp:lastModifiedBy>Michelle Estefanía Bautista García</cp:lastModifiedBy>
  <cp:revision>4</cp:revision>
  <dcterms:modified xsi:type="dcterms:W3CDTF">2024-02-13T04:26:11Z</dcterms:modified>
</cp:coreProperties>
</file>