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0295F-5E9C-B78E-1F25-EE6302420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DE7D78-65F7-6830-BC34-1FF7DCD2B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B9C707-B8AC-0452-1EB9-61CE9745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4FBB53-A7E3-CA3F-48D0-6B21BC7F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439142-31BF-65EF-FD45-BE80DDA2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3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CF00C-D518-373B-E80A-BE855D8C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9549E1-471A-8503-5DDC-C7D2A10B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2186CA-D145-C8DA-5E73-43B87CE5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C6AD40-D17B-A4F0-A1CD-EF241D8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7AC81-16F9-0DD3-6F99-852AA273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52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E1848B-9F8B-0841-9BAF-7B8FC94B7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A6982B-3ADB-E40B-8F9B-D46259224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12DC01-8285-F729-D47A-BBDDF8CB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6B34B-9731-6BD5-0116-57989EA8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96706F-D5A7-7866-C39F-6BCD61A2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25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D7E72-08AA-E3D0-8B39-95162D4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981B3-20D2-47F4-714B-2FA33D10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AD81E6-6363-F4C2-CD15-A849650C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F5ABE-FDED-189D-87A8-54BF7DB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A0A72-9D2C-E8C1-EC60-FD4B614C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AC1D-6787-D30F-BD07-B691719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ACA418-2685-CBF3-8E65-05E9006B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F8C6B-5AE8-6AFE-B828-30604A6B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29F3E1-E427-C7E0-F2CE-A5E319C5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CEFA64-0C4D-B1F1-D909-B77A946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18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EE75F-705E-005D-511A-9B39287E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5D99A-DB2E-E20D-F716-1C6767081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7A889E-30FD-3D73-6B15-A69E9870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8C75F8-3A6C-8D0F-E4D8-B798BCBF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0D1D78-AACA-7115-E609-63A04F49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DA45AF-C632-4B4B-DF5D-E55DE1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0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6B210-BBF2-6AE8-FA73-46B3CD65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ECE4FC-53E6-A2F9-E1CC-DFC97521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C2E41B-E37C-30EF-0C61-30281B299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5CCEF23-B154-D508-10E5-B543D0F0B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57023D-0565-FC7B-72BA-2CD218A5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CD2C25-2F1D-CB2D-1B00-DE5CFE3A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126CBD-247C-2F89-02B4-1B314080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101A5C-6213-C854-1565-7BAD6EC4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45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A4363-0B99-FD14-9603-7643B451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98C724-C8E6-8AE6-3605-29CA788F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5E5CF7-78A6-7BDA-8A8F-88CCE2D0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9BBF80-5781-5712-48BE-FC5434D1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97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4D6DF2-A02F-8A2B-CA05-D65F53C2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CF1E9A-F610-4E84-AA54-0A30E288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A7BEDA-0CE7-E350-8E19-D31C7C5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55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45E08-306E-BBD3-0DFB-FB7418C7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130C8F-2C3A-A8DB-1651-F7CDC050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18DE41-ED09-13A8-EA14-D239FB5F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39A204-AA89-E63B-C5B6-286EF500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919EC1-DBA6-753D-8750-8CE8E0E6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7AF281-B618-23B7-1B4F-D8B81A61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9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1B291-CCB3-2FC8-1A82-96C174D5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CCF9AE-179F-A37E-6152-52868D21E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66DEC0-27C8-1A93-CF54-3772D00E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CA4B17-1210-B459-8568-122A10A0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26379D-4454-E70C-5F78-02E6A77C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6B2121-BF1E-85AC-27B2-6285FB6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4D2F42-AA1A-62DF-60F7-C579F9D7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786B3B-06C7-1813-8D4E-4F15362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5C2A1E-41C6-E5AB-56C8-7DDFEC473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4359D5-424A-0B7F-EFE9-B345FB3D3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43FE80-305D-0206-8AFB-897681D79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6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wa.pressbooks.pub/app/uploads/sites/21/2021/06/Velocity-and-Acceleration-Profiles-of-Space-Shuttles_Kwan-Jie-Lee.pdf" TargetMode="External"/><Relationship Id="rId13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B41C0BBC-8E69-62C8-66AF-31B1F3E5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3406" y="1456012"/>
            <a:ext cx="2807679" cy="125504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756B120-7444-129D-AED0-E050F3E56855}"/>
              </a:ext>
            </a:extLst>
          </p:cNvPr>
          <p:cNvSpPr txBox="1"/>
          <p:nvPr/>
        </p:nvSpPr>
        <p:spPr>
          <a:xfrm>
            <a:off x="2604940" y="219730"/>
            <a:ext cx="6982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latin typeface="Avenir Next LT Pro Light" panose="020B0304020202020204" pitchFamily="34" charset="0"/>
              </a:rPr>
              <a:t>Nonlinear</a:t>
            </a:r>
            <a:r>
              <a:rPr lang="it-IT" sz="2400" dirty="0">
                <a:latin typeface="Avenir Next LT Pro Light" panose="020B0304020202020204" pitchFamily="34" charset="0"/>
              </a:rPr>
              <a:t> control problem (</a:t>
            </a:r>
            <a:r>
              <a:rPr lang="it-IT" sz="2400" dirty="0" err="1">
                <a:latin typeface="Avenir Next LT Pro Light" panose="020B0304020202020204" pitchFamily="34" charset="0"/>
              </a:rPr>
              <a:t>direct</a:t>
            </a:r>
            <a:r>
              <a:rPr lang="it-IT" sz="2400" dirty="0">
                <a:latin typeface="Avenir Next LT Pro Light" panose="020B0304020202020204" pitchFamily="34" charset="0"/>
              </a:rPr>
              <a:t> approach)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4145A2-D63E-1AF6-9C77-80E6B14F4A7C}"/>
              </a:ext>
            </a:extLst>
          </p:cNvPr>
          <p:cNvSpPr txBox="1"/>
          <p:nvPr/>
        </p:nvSpPr>
        <p:spPr>
          <a:xfrm>
            <a:off x="729006" y="681395"/>
            <a:ext cx="107339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Avenir Next LT Pro Light" panose="020B0304020202020204" pitchFamily="34" charset="0"/>
              </a:rPr>
              <a:t>Optimization</a:t>
            </a:r>
            <a:r>
              <a:rPr lang="it-IT" sz="1400" dirty="0">
                <a:latin typeface="Avenir Next LT Pro Light" panose="020B0304020202020204" pitchFamily="34" charset="0"/>
              </a:rPr>
              <a:t> of the </a:t>
            </a:r>
            <a:r>
              <a:rPr lang="it-IT" sz="1400" dirty="0" err="1">
                <a:latin typeface="Avenir Next LT Pro Light" panose="020B0304020202020204" pitchFamily="34" charset="0"/>
              </a:rPr>
              <a:t>shuttle’s</a:t>
            </a:r>
            <a:r>
              <a:rPr lang="it-IT" sz="1400" dirty="0">
                <a:latin typeface="Avenir Next LT Pro Light" panose="020B0304020202020204" pitchFamily="34" charset="0"/>
              </a:rPr>
              <a:t> </a:t>
            </a:r>
            <a:r>
              <a:rPr lang="it-IT" sz="1400" dirty="0" err="1">
                <a:latin typeface="Avenir Next LT Pro Light" panose="020B0304020202020204" pitchFamily="34" charset="0"/>
              </a:rPr>
              <a:t>thrust</a:t>
            </a:r>
            <a:r>
              <a:rPr lang="it-IT" sz="1400" dirty="0">
                <a:latin typeface="Avenir Next LT Pro Light" panose="020B0304020202020204" pitchFamily="34" charset="0"/>
              </a:rPr>
              <a:t>, based on </a:t>
            </a:r>
            <a:r>
              <a:rPr lang="it-IT" sz="1400" dirty="0" err="1">
                <a:latin typeface="Avenir Next LT Pro Light" panose="020B0304020202020204" pitchFamily="34" charset="0"/>
              </a:rPr>
              <a:t>direct</a:t>
            </a:r>
            <a:r>
              <a:rPr lang="it-IT" sz="1400" dirty="0">
                <a:latin typeface="Avenir Next LT Pro Light" panose="020B0304020202020204" pitchFamily="34" charset="0"/>
              </a:rPr>
              <a:t> </a:t>
            </a:r>
            <a:r>
              <a:rPr lang="it-IT" sz="1400" dirty="0" err="1">
                <a:latin typeface="Avenir Next LT Pro Light" panose="020B0304020202020204" pitchFamily="34" charset="0"/>
              </a:rPr>
              <a:t>transcription</a:t>
            </a:r>
            <a:r>
              <a:rPr lang="it-IT" sz="1400" dirty="0">
                <a:latin typeface="Avenir Next LT Pro Light" panose="020B0304020202020204" pitchFamily="34" charset="0"/>
              </a:rPr>
              <a:t> </a:t>
            </a:r>
            <a:r>
              <a:rPr lang="it-IT" sz="1400" dirty="0" err="1">
                <a:latin typeface="Avenir Next LT Pro Light" panose="020B0304020202020204" pitchFamily="34" charset="0"/>
              </a:rPr>
              <a:t>method</a:t>
            </a:r>
            <a:r>
              <a:rPr lang="it-IT" sz="1400" dirty="0">
                <a:latin typeface="Avenir Next LT Pro Light" panose="020B0304020202020204" pitchFamily="34" charset="0"/>
              </a:rPr>
              <a:t> with free-end state, fixed final time.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FE74A461-ED33-2316-4ABA-B39854DCD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5398" y="1430135"/>
            <a:ext cx="6943196" cy="1306800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5CDE015-E73B-C1ED-C06A-4A0B7F2F1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6844" y="1448669"/>
            <a:ext cx="822795" cy="13068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C41299-331F-DFEA-ECA1-42E36D726118}"/>
              </a:ext>
            </a:extLst>
          </p:cNvPr>
          <p:cNvSpPr txBox="1"/>
          <p:nvPr/>
        </p:nvSpPr>
        <p:spPr>
          <a:xfrm>
            <a:off x="729006" y="3149173"/>
            <a:ext cx="107339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NASA </a:t>
            </a:r>
            <a:r>
              <a:rPr lang="it-IT" sz="1400" dirty="0" err="1">
                <a:latin typeface="Avenir Next LT Pro Light" panose="020B0304020202020204" pitchFamily="34" charset="0"/>
              </a:rPr>
              <a:t>space</a:t>
            </a:r>
            <a:r>
              <a:rPr lang="it-IT" sz="1400" dirty="0">
                <a:latin typeface="Avenir Next LT Pro Light" panose="020B0304020202020204" pitchFamily="34" charset="0"/>
              </a:rPr>
              <a:t> shuttle has been </a:t>
            </a:r>
            <a:r>
              <a:rPr lang="it-IT" sz="1400" dirty="0" err="1">
                <a:latin typeface="Avenir Next LT Pro Light" panose="020B0304020202020204" pitchFamily="34" charset="0"/>
              </a:rPr>
              <a:t>taken</a:t>
            </a:r>
            <a:r>
              <a:rPr lang="it-IT" sz="1400" dirty="0">
                <a:latin typeface="Avenir Next LT Pro Light" panose="020B0304020202020204" pitchFamily="34" charset="0"/>
              </a:rPr>
              <a:t> as </a:t>
            </a:r>
            <a:r>
              <a:rPr lang="it-IT" sz="1400" dirty="0" err="1">
                <a:latin typeface="Avenir Next LT Pro Light" panose="020B0304020202020204" pitchFamily="34" charset="0"/>
              </a:rPr>
              <a:t>reference</a:t>
            </a:r>
            <a:r>
              <a:rPr lang="it-IT" sz="1400" dirty="0">
                <a:latin typeface="Avenir Next LT Pro Light" panose="020B0304020202020204" pitchFamily="34" charset="0"/>
              </a:rPr>
              <a:t> for </a:t>
            </a:r>
            <a:r>
              <a:rPr lang="it-IT" sz="1400" dirty="0" err="1">
                <a:latin typeface="Avenir Next LT Pro Light" panose="020B0304020202020204" pitchFamily="34" charset="0"/>
              </a:rPr>
              <a:t>parameters</a:t>
            </a:r>
            <a:r>
              <a:rPr lang="it-IT" sz="1400" dirty="0">
                <a:latin typeface="Avenir Next LT Pro Light" panose="020B0304020202020204" pitchFamily="34" charset="0"/>
              </a:rPr>
              <a:t> and </a:t>
            </a:r>
            <a:r>
              <a:rPr lang="it-IT" sz="1400" dirty="0" err="1">
                <a:latin typeface="Avenir Next LT Pro Light" panose="020B0304020202020204" pitchFamily="34" charset="0"/>
              </a:rPr>
              <a:t>trajectory</a:t>
            </a:r>
            <a:r>
              <a:rPr lang="it-IT" sz="1400" dirty="0">
                <a:latin typeface="Avenir Next LT Pro Light" panose="020B0304020202020204" pitchFamily="34" charset="0"/>
              </a:rPr>
              <a:t> data [1].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75E9320-666E-8D51-3D5B-1AB2959DFBBC}"/>
              </a:ext>
            </a:extLst>
          </p:cNvPr>
          <p:cNvSpPr txBox="1"/>
          <p:nvPr/>
        </p:nvSpPr>
        <p:spPr>
          <a:xfrm>
            <a:off x="729006" y="6463843"/>
            <a:ext cx="107339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[1] </a:t>
            </a:r>
            <a:r>
              <a:rPr lang="it-IT" sz="1400" dirty="0">
                <a:hlinkClick r:id="rId8"/>
              </a:rPr>
              <a:t>Velocity-and-Acceleration-Profiles-of-Space-Shuttles_Kwan-Jie-Lee.pdf</a:t>
            </a:r>
            <a:endParaRPr lang="it-IT" sz="1400" dirty="0">
              <a:latin typeface="Avenir Next LT Pro Light" panose="020B0304020202020204" pitchFamily="34" charset="0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6D6D03D0-A12C-F8E7-4766-CD48D41704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790596" y="3635891"/>
            <a:ext cx="2610808" cy="1040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B1EC10D-1736-2FA5-F0AD-C6AED58540EE}"/>
                  </a:ext>
                </a:extLst>
              </p:cNvPr>
              <p:cNvSpPr txBox="1"/>
              <p:nvPr/>
            </p:nvSpPr>
            <p:spPr>
              <a:xfrm>
                <a:off x="729006" y="4855440"/>
                <a:ext cx="1073398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venir Next LT Pro Light" panose="020B0304020202020204" pitchFamily="34" charset="0"/>
                  </a:rPr>
                  <a:t>Cost function matrices chosen to prioritize final state accuracy while also limiting control effort. Upper bound on control given by maximum available thrust force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≤31,25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Avenir Next LT Pro Light" panose="020B0304020202020204" pitchFamily="34" charset="0"/>
                  </a:rPr>
                  <a:t>).</a:t>
                </a:r>
                <a:endParaRPr lang="it-IT" sz="1400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B1EC10D-1736-2FA5-F0AD-C6AED585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6" y="4855440"/>
                <a:ext cx="10733988" cy="523220"/>
              </a:xfrm>
              <a:prstGeom prst="rect">
                <a:avLst/>
              </a:prstGeom>
              <a:blipFill>
                <a:blip r:embed="rId11"/>
                <a:stretch>
                  <a:fillRect l="-170" t="-1163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0D7BDAD6-0259-80E3-F351-4DAF782B8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9006" y="5671550"/>
            <a:ext cx="5622400" cy="50400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10BE20E-82C9-3244-CEA9-04BE87846BF4}"/>
              </a:ext>
            </a:extLst>
          </p:cNvPr>
          <p:cNvSpPr txBox="1"/>
          <p:nvPr/>
        </p:nvSpPr>
        <p:spPr>
          <a:xfrm>
            <a:off x="7487861" y="5505753"/>
            <a:ext cx="3321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Consolas" panose="020B0609020204030204" pitchFamily="49" charset="0"/>
              </a:rPr>
              <a:t>Q = </a:t>
            </a:r>
            <a:r>
              <a:rPr lang="it-IT" sz="1600" dirty="0" err="1">
                <a:latin typeface="Consolas" panose="020B0609020204030204" pitchFamily="49" charset="0"/>
              </a:rPr>
              <a:t>diag</a:t>
            </a:r>
            <a:r>
              <a:rPr lang="it-IT" sz="1600" dirty="0">
                <a:latin typeface="Consolas" panose="020B0609020204030204" pitchFamily="49" charset="0"/>
              </a:rPr>
              <a:t>([</a:t>
            </a:r>
            <a:r>
              <a:rPr lang="it-IT" sz="1600" dirty="0" err="1">
                <a:latin typeface="Consolas" panose="020B0609020204030204" pitchFamily="49" charset="0"/>
              </a:rPr>
              <a:t>zeros</a:t>
            </a:r>
            <a:r>
              <a:rPr lang="it-IT" sz="1600" dirty="0">
                <a:latin typeface="Consolas" panose="020B0609020204030204" pitchFamily="49" charset="0"/>
              </a:rPr>
              <a:t>(4, 1)]);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R = </a:t>
            </a:r>
            <a:r>
              <a:rPr lang="it-IT" sz="1600" dirty="0" err="1">
                <a:latin typeface="Consolas" panose="020B0609020204030204" pitchFamily="49" charset="0"/>
              </a:rPr>
              <a:t>diag</a:t>
            </a:r>
            <a:r>
              <a:rPr lang="it-IT" sz="1600" dirty="0">
                <a:latin typeface="Consolas" panose="020B0609020204030204" pitchFamily="49" charset="0"/>
              </a:rPr>
              <a:t>([1e-6]);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P = </a:t>
            </a:r>
            <a:r>
              <a:rPr lang="it-IT" sz="1600" dirty="0" err="1">
                <a:latin typeface="Consolas" panose="020B0609020204030204" pitchFamily="49" charset="0"/>
              </a:rPr>
              <a:t>diag</a:t>
            </a:r>
            <a:r>
              <a:rPr lang="it-IT" sz="1600" dirty="0">
                <a:latin typeface="Consolas" panose="020B0609020204030204" pitchFamily="49" charset="0"/>
              </a:rPr>
              <a:t>([300 1000 0.01 1]);</a:t>
            </a:r>
          </a:p>
        </p:txBody>
      </p:sp>
    </p:spTree>
    <p:extLst>
      <p:ext uri="{BB962C8B-B14F-4D97-AF65-F5344CB8AC3E}">
        <p14:creationId xmlns:p14="http://schemas.microsoft.com/office/powerpoint/2010/main" val="13035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F9BFEF-7E2E-A05D-D7C4-04737EE1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778" y="189000"/>
            <a:ext cx="10482441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13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Avenir Next LT Pro Light</vt:lpstr>
      <vt:lpstr>Cambria Math</vt:lpstr>
      <vt:lpstr>Consolas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Emanuele Riva</dc:creator>
  <cp:lastModifiedBy>Tommaso Bocchietti</cp:lastModifiedBy>
  <cp:revision>7</cp:revision>
  <dcterms:created xsi:type="dcterms:W3CDTF">2024-09-11T08:40:04Z</dcterms:created>
  <dcterms:modified xsi:type="dcterms:W3CDTF">2025-01-09T22:59:49Z</dcterms:modified>
</cp:coreProperties>
</file>