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Lingue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6F3-448E-AFD3-B6B2D105FB63}"/>
              </c:ext>
            </c:extLst>
          </c:dPt>
          <c:cat>
            <c:strRef>
              <c:f>Foglio1!$A$2:$A$4</c:f>
              <c:strCache>
                <c:ptCount val="3"/>
                <c:pt idx="0">
                  <c:v>IT</c:v>
                </c:pt>
                <c:pt idx="1">
                  <c:v>EN</c:v>
                </c:pt>
                <c:pt idx="2">
                  <c:v>JP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F3-448E-AFD3-B6B2D105F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Andamento: </a:t>
            </a:r>
            <a:r>
              <a:rPr lang="it-IT" dirty="0" err="1"/>
              <a:t>Gorlu</a:t>
            </a:r>
            <a:r>
              <a:rPr lang="it-IT" baseline="0" dirty="0"/>
              <a:t> la stampante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01_2022</c:v>
                </c:pt>
                <c:pt idx="1">
                  <c:v>02_2022</c:v>
                </c:pt>
                <c:pt idx="2">
                  <c:v>03_2022</c:v>
                </c:pt>
                <c:pt idx="3">
                  <c:v>04_2022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29-471F-903F-0FE27B45920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01_2022</c:v>
                </c:pt>
                <c:pt idx="1">
                  <c:v>02_2022</c:v>
                </c:pt>
                <c:pt idx="2">
                  <c:v>03_2022</c:v>
                </c:pt>
                <c:pt idx="3">
                  <c:v>04_2022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2.5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29-471F-903F-0FE27B45920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JP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01_2022</c:v>
                </c:pt>
                <c:pt idx="1">
                  <c:v>02_2022</c:v>
                </c:pt>
                <c:pt idx="2">
                  <c:v>03_2022</c:v>
                </c:pt>
                <c:pt idx="3">
                  <c:v>04_2022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29-471F-903F-0FE27B4592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8234351"/>
        <c:axId val="1428235183"/>
      </c:lineChart>
      <c:catAx>
        <c:axId val="1428234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28235183"/>
        <c:crosses val="autoZero"/>
        <c:auto val="1"/>
        <c:lblAlgn val="ctr"/>
        <c:lblOffset val="100"/>
        <c:noMultiLvlLbl val="0"/>
      </c:catAx>
      <c:valAx>
        <c:axId val="1428235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28234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Andamento: Articoli / Portali /Mix 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01_2022</c:v>
                </c:pt>
                <c:pt idx="1">
                  <c:v>02_2022</c:v>
                </c:pt>
                <c:pt idx="2">
                  <c:v>03_2022</c:v>
                </c:pt>
                <c:pt idx="3">
                  <c:v>04_2022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A7-4DE4-8518-B4D2DC9DD5C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01_2022</c:v>
                </c:pt>
                <c:pt idx="1">
                  <c:v>02_2022</c:v>
                </c:pt>
                <c:pt idx="2">
                  <c:v>03_2022</c:v>
                </c:pt>
                <c:pt idx="3">
                  <c:v>04_2022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2.5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A7-4DE4-8518-B4D2DC9DD5C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JP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01_2022</c:v>
                </c:pt>
                <c:pt idx="1">
                  <c:v>02_2022</c:v>
                </c:pt>
                <c:pt idx="2">
                  <c:v>03_2022</c:v>
                </c:pt>
                <c:pt idx="3">
                  <c:v>04_2022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A7-4DE4-8518-B4D2DC9DD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8234351"/>
        <c:axId val="1428235183"/>
      </c:lineChart>
      <c:catAx>
        <c:axId val="1428234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28235183"/>
        <c:crosses val="autoZero"/>
        <c:auto val="1"/>
        <c:lblAlgn val="ctr"/>
        <c:lblOffset val="100"/>
        <c:noMultiLvlLbl val="0"/>
      </c:catAx>
      <c:valAx>
        <c:axId val="1428235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28234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Andamento</a:t>
            </a:r>
            <a:r>
              <a:rPr lang="it-IT" baseline="0" dirty="0"/>
              <a:t> negli anni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Articoli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Foglio1!$A$2:$A$5</c:f>
              <c:numCache>
                <c:formatCode>General</c:formatCode>
                <c:ptCount val="4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</c:numCache>
            </c:num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27-49C8-B4F9-D2BB41D5ED4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Portali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Foglio1!$A$2:$A$5</c:f>
              <c:numCache>
                <c:formatCode>General</c:formatCode>
                <c:ptCount val="4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</c:numCache>
            </c:num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3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27-49C8-B4F9-D2BB41D5ED4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Foglio1!$A$2:$A$5</c:f>
              <c:numCache>
                <c:formatCode>General</c:formatCode>
                <c:ptCount val="4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</c:numCache>
            </c:numRef>
          </c:cat>
          <c:val>
            <c:numRef>
              <c:f>Foglio1!$D$2:$D$5</c:f>
              <c:numCache>
                <c:formatCode>General</c:formatCode>
                <c:ptCount val="4"/>
                <c:pt idx="0">
                  <c:v>2</c:v>
                </c:pt>
                <c:pt idx="1">
                  <c:v>1.5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27-49C8-B4F9-D2BB41D5ED4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Home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Foglio1!$A$2:$A$5</c:f>
              <c:numCache>
                <c:formatCode>General</c:formatCode>
                <c:ptCount val="4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</c:numCache>
            </c:numRef>
          </c:cat>
          <c:val>
            <c:numRef>
              <c:f>Foglio1!$E$2:$E$5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27-49C8-B4F9-D2BB41D5ED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3136655"/>
        <c:axId val="1543137487"/>
      </c:barChart>
      <c:catAx>
        <c:axId val="1543136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43137487"/>
        <c:crosses val="autoZero"/>
        <c:auto val="1"/>
        <c:lblAlgn val="ctr"/>
        <c:lblOffset val="100"/>
        <c:noMultiLvlLbl val="0"/>
      </c:catAx>
      <c:valAx>
        <c:axId val="154313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43136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Registrazioni</a:t>
            </a:r>
            <a:r>
              <a:rPr lang="it-IT" baseline="0" dirty="0"/>
              <a:t> al sito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01_2022</c:v>
                </c:pt>
                <c:pt idx="1">
                  <c:v>02_2022</c:v>
                </c:pt>
                <c:pt idx="2">
                  <c:v>03_2022</c:v>
                </c:pt>
                <c:pt idx="3">
                  <c:v>04_2022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43-4F13-81A3-44BFC8EC7B43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01_2022</c:v>
                </c:pt>
                <c:pt idx="1">
                  <c:v>02_2022</c:v>
                </c:pt>
                <c:pt idx="2">
                  <c:v>03_2022</c:v>
                </c:pt>
                <c:pt idx="3">
                  <c:v>04_2022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2.5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43-4F13-81A3-44BFC8EC7B43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JP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01_2022</c:v>
                </c:pt>
                <c:pt idx="1">
                  <c:v>02_2022</c:v>
                </c:pt>
                <c:pt idx="2">
                  <c:v>03_2022</c:v>
                </c:pt>
                <c:pt idx="3">
                  <c:v>04_2022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43-4F13-81A3-44BFC8EC7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8234351"/>
        <c:axId val="1428235183"/>
      </c:lineChart>
      <c:catAx>
        <c:axId val="1428234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28235183"/>
        <c:crosses val="autoZero"/>
        <c:auto val="1"/>
        <c:lblAlgn val="ctr"/>
        <c:lblOffset val="100"/>
        <c:noMultiLvlLbl val="0"/>
      </c:catAx>
      <c:valAx>
        <c:axId val="1428235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28234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0E8660-62FD-4DA3-BB65-4E5335BB1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F692E1-D74F-45A0-AB2B-7E99080F5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BC5D96-A1A1-49BE-981F-A55AA1ED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4951-02B3-45A5-8EA0-1ED0CE7B86EE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89289E-12C3-45C6-9086-7D37BB24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0D87C7-26B5-4CEF-A822-04FD5975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730F-C32A-4553-B2AD-BD06E5788D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87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457F0A-34AB-429E-880F-CF7570F6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094132-447B-4A59-97B8-97BFA51CA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C9EC59-DFED-4423-B0B7-7C4A6D22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4951-02B3-45A5-8EA0-1ED0CE7B86EE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F63990-5F26-4AFB-9F95-465E61B5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2C6173-10A4-40DB-9DB6-312634C4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730F-C32A-4553-B2AD-BD06E5788D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41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71C10C0-504A-4A96-9CA6-1E9CC6F97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BAD0775-0569-4201-A852-A170674A9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893F9D-60D0-4B37-B87E-2E13E948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4951-02B3-45A5-8EA0-1ED0CE7B86EE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3F0852-2F15-4146-8CDE-CBF76197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E92FB6-0682-446F-8071-35BE6961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730F-C32A-4553-B2AD-BD06E5788D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90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2224B-3FDB-49B9-A43B-3BA79F37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5DAF72-0901-4A75-AD7B-9C03627B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3D093-D03E-4C2C-B68B-236F6092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4951-02B3-45A5-8EA0-1ED0CE7B86EE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317F2-7EEC-409E-B7B3-5A9D98D7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DBE668-79F5-4897-9490-7A8208AE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730F-C32A-4553-B2AD-BD06E5788D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23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F4B3CA-6E3B-41F5-99B4-7F6E4D8F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6E1935-7BD6-41CB-970C-080DC54E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18A020-9F47-4947-AE5D-D6AF47FF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4951-02B3-45A5-8EA0-1ED0CE7B86EE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6D9CA8-CE0E-4862-B9F7-AC014A21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4DCFF3-A78B-4AB7-9758-61BD5E8B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730F-C32A-4553-B2AD-BD06E5788D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690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AFA99-8809-47F7-B3DE-9B918B3E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C6DEA8-170C-438E-98E7-94AB0DC12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98E784-B524-431A-85FD-63B608353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FAEB6D-098B-4909-99D0-6B5AA3F2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4951-02B3-45A5-8EA0-1ED0CE7B86EE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4A8F96-9498-46C5-85A2-F99D2E00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2D5429-0FA0-41C3-87DB-24BFAD21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730F-C32A-4553-B2AD-BD06E5788D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49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E48F74-776B-4D09-BD22-FA20E5CA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28734E-D374-40AF-A15A-78A10E4E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A036E9-7158-429B-8B2F-A42ADCACE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773A4BE-FAA7-4321-B8BE-773B2F608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50CBF0-6F6A-4809-A5D8-240178ED3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E5B2B08-E64C-44BB-A65A-26DF1902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4951-02B3-45A5-8EA0-1ED0CE7B86EE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4E47570-2622-4336-A0D8-E2DEA7FE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B696FFB-4B84-41BC-919A-8E6B96A8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730F-C32A-4553-B2AD-BD06E5788D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14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738AB-DC82-46B1-A499-9B59386B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AEAA6B-1364-41F1-8A85-2C8B7567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4951-02B3-45A5-8EA0-1ED0CE7B86EE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7797513-247E-4588-AE9D-1CB74C6F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C72D82-870D-400A-99C1-C6932AAE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730F-C32A-4553-B2AD-BD06E5788D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1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B4C792-9D26-4050-A4FE-C4FCD969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4951-02B3-45A5-8EA0-1ED0CE7B86EE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1091F9-96EB-427C-948B-B419060F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534598-60EB-4062-BE09-15A71339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730F-C32A-4553-B2AD-BD06E5788D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84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027BA-2297-42FA-BE75-59AC42E7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B21BEC-8F3B-47A9-B12C-D8171609D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7FF560-342C-4B06-861D-B4671F450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2857E4-DF00-4F6F-AA10-AF39EFAC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4951-02B3-45A5-8EA0-1ED0CE7B86EE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515509-81C9-4382-BD79-E8AFBD74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FF7BC7-5E87-4AC8-B550-5D3BE23E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730F-C32A-4553-B2AD-BD06E5788D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25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DBB21-A109-4A0E-9422-20640009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21C468-7FD2-4EA9-862D-3476A66B5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E1F279-0D1C-46E4-86EF-EC53369D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238213-CA63-448D-96F9-83980110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4951-02B3-45A5-8EA0-1ED0CE7B86EE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8331AB-DCBE-4565-B5F5-4B3843C1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61A8FC-2F34-422A-9232-F8335868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730F-C32A-4553-B2AD-BD06E5788D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52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3BAD3D-7D34-4D55-866A-D7EE8B58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AF01E9-74AE-49DB-BE81-55F1EEFA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DBDAAE-B198-4ECF-BCD9-5CB220E75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4951-02B3-45A5-8EA0-1ED0CE7B86EE}" type="datetimeFigureOut">
              <a:rPr lang="it-IT" smtClean="0"/>
              <a:t>25/01/2022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EBBACA-EBDA-4821-82DA-AFE938A41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817F8C-3E89-4501-B0A3-1F0B3797A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730F-C32A-4553-B2AD-BD06E5788D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7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D768A108-3302-4E96-A52E-86922AC38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182427"/>
              </p:ext>
            </p:extLst>
          </p:nvPr>
        </p:nvGraphicFramePr>
        <p:xfrm>
          <a:off x="4909847" y="2894119"/>
          <a:ext cx="3230977" cy="396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353FFD68-2719-4F31-AE09-8E8D1F8ABB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332376"/>
              </p:ext>
            </p:extLst>
          </p:nvPr>
        </p:nvGraphicFramePr>
        <p:xfrm>
          <a:off x="-2" y="0"/>
          <a:ext cx="3960000" cy="2894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8991BDBD-45B5-48F0-A04D-CA56617AE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32916"/>
              </p:ext>
            </p:extLst>
          </p:nvPr>
        </p:nvGraphicFramePr>
        <p:xfrm>
          <a:off x="4115998" y="-2"/>
          <a:ext cx="3960000" cy="2894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146EBE-27A5-4F55-AD79-378830DF8BB0}"/>
              </a:ext>
            </a:extLst>
          </p:cNvPr>
          <p:cNvCxnSpPr/>
          <p:nvPr/>
        </p:nvCxnSpPr>
        <p:spPr>
          <a:xfrm>
            <a:off x="0" y="2894120"/>
            <a:ext cx="121920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8A023598-82A9-4C11-A102-1DDB03FCEE98}"/>
              </a:ext>
            </a:extLst>
          </p:cNvPr>
          <p:cNvCxnSpPr>
            <a:cxnSpLocks/>
          </p:cNvCxnSpPr>
          <p:nvPr/>
        </p:nvCxnSpPr>
        <p:spPr>
          <a:xfrm flipV="1">
            <a:off x="8140824" y="-3"/>
            <a:ext cx="0" cy="289412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C7E5476-83CA-4026-977F-CFEE4A8B0583}"/>
              </a:ext>
            </a:extLst>
          </p:cNvPr>
          <p:cNvCxnSpPr>
            <a:cxnSpLocks/>
          </p:cNvCxnSpPr>
          <p:nvPr/>
        </p:nvCxnSpPr>
        <p:spPr>
          <a:xfrm flipV="1">
            <a:off x="3997483" y="-3"/>
            <a:ext cx="0" cy="289412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EE307CFB-D7C1-4A1C-BC2B-9DAE9E568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6865402"/>
              </p:ext>
            </p:extLst>
          </p:nvPr>
        </p:nvGraphicFramePr>
        <p:xfrm>
          <a:off x="1" y="2894120"/>
          <a:ext cx="4909846" cy="396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2F5DE752-C9C1-4F4D-BEE3-57C46DD20C79}"/>
              </a:ext>
            </a:extLst>
          </p:cNvPr>
          <p:cNvCxnSpPr>
            <a:cxnSpLocks/>
          </p:cNvCxnSpPr>
          <p:nvPr/>
        </p:nvCxnSpPr>
        <p:spPr>
          <a:xfrm flipV="1">
            <a:off x="4913302" y="2894120"/>
            <a:ext cx="0" cy="396387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Grafico 22">
            <a:extLst>
              <a:ext uri="{FF2B5EF4-FFF2-40B4-BE49-F238E27FC236}">
                <a16:creationId xmlns:a16="http://schemas.microsoft.com/office/drawing/2014/main" id="{7FF711F8-07F5-41F7-9D86-E1B12352D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671406"/>
              </p:ext>
            </p:extLst>
          </p:nvPr>
        </p:nvGraphicFramePr>
        <p:xfrm>
          <a:off x="8231999" y="0"/>
          <a:ext cx="3960000" cy="2894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3F4A2A27-B32A-41D8-B92E-D012BEF03628}"/>
              </a:ext>
            </a:extLst>
          </p:cNvPr>
          <p:cNvCxnSpPr>
            <a:cxnSpLocks/>
          </p:cNvCxnSpPr>
          <p:nvPr/>
        </p:nvCxnSpPr>
        <p:spPr>
          <a:xfrm flipV="1">
            <a:off x="8140824" y="2894119"/>
            <a:ext cx="0" cy="396387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74CB97A-C54D-4CDC-9133-56C14477E658}"/>
              </a:ext>
            </a:extLst>
          </p:cNvPr>
          <p:cNvSpPr txBox="1"/>
          <p:nvPr/>
        </p:nvSpPr>
        <p:spPr>
          <a:xfrm>
            <a:off x="8345014" y="3062796"/>
            <a:ext cx="3622085" cy="152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862" dirty="0">
                <a:solidFill>
                  <a:prstClr val="black">
                    <a:lumMod val="65000"/>
                    <a:lumOff val="35000"/>
                  </a:prstClr>
                </a:solidFill>
              </a:rPr>
              <a:t>Statistiche contenuti:</a:t>
            </a:r>
          </a:p>
          <a:p>
            <a:pPr marL="285750" indent="-285750">
              <a:buFontTx/>
              <a:buChar char="-"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862" dirty="0">
                <a:solidFill>
                  <a:prstClr val="black">
                    <a:lumMod val="65000"/>
                    <a:lumOff val="35000"/>
                  </a:prstClr>
                </a:solidFill>
              </a:rPr>
              <a:t>Articoli: 	20 totali;</a:t>
            </a:r>
          </a:p>
          <a:p>
            <a:pPr marL="285750" indent="-285750">
              <a:buFontTx/>
              <a:buChar char="-"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862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Portali:	12 totali;</a:t>
            </a:r>
          </a:p>
          <a:p>
            <a:pPr marL="285750" indent="-285750">
              <a:buFontTx/>
              <a:buChar char="-"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862" dirty="0">
                <a:solidFill>
                  <a:prstClr val="black">
                    <a:lumMod val="65000"/>
                    <a:lumOff val="35000"/>
                  </a:prstClr>
                </a:solidFill>
              </a:rPr>
              <a:t>Utenti:	20 totali;</a:t>
            </a:r>
          </a:p>
          <a:p>
            <a:pPr marL="285750" indent="-285750">
              <a:buFontTx/>
              <a:buChar char="-"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862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Forum:	150 totali…</a:t>
            </a:r>
          </a:p>
        </p:txBody>
      </p:sp>
    </p:spTree>
    <p:extLst>
      <p:ext uri="{BB962C8B-B14F-4D97-AF65-F5344CB8AC3E}">
        <p14:creationId xmlns:p14="http://schemas.microsoft.com/office/powerpoint/2010/main" val="1571102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Bocchietti</dc:creator>
  <cp:lastModifiedBy>Tommaso Bocchietti</cp:lastModifiedBy>
  <cp:revision>1</cp:revision>
  <dcterms:created xsi:type="dcterms:W3CDTF">2022-01-25T20:04:22Z</dcterms:created>
  <dcterms:modified xsi:type="dcterms:W3CDTF">2022-01-25T21:00:10Z</dcterms:modified>
</cp:coreProperties>
</file>