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C"/>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28366-640F-4288-B2CF-352507F5F3AB}" type="datetimeFigureOut">
              <a:rPr lang="es-EC" smtClean="0"/>
              <a:t>20/01/2017</a:t>
            </a:fld>
            <a:endParaRPr lang="es-EC"/>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C"/>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C"/>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0F4E18-972B-40BE-81E3-1BE3ED303273}" type="slidenum">
              <a:rPr lang="es-EC" smtClean="0"/>
              <a:t>‹Nº›</a:t>
            </a:fld>
            <a:endParaRPr lang="es-EC"/>
          </a:p>
        </p:txBody>
      </p:sp>
    </p:spTree>
    <p:extLst>
      <p:ext uri="{BB962C8B-B14F-4D97-AF65-F5344CB8AC3E}">
        <p14:creationId xmlns:p14="http://schemas.microsoft.com/office/powerpoint/2010/main" val="2464576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sz="quarter" idx="10"/>
          </p:nvPr>
        </p:nvSpPr>
        <p:spPr/>
        <p:txBody>
          <a:bodyPr/>
          <a:lstStyle/>
          <a:p>
            <a:fld id="{1A0F4E18-972B-40BE-81E3-1BE3ED303273}" type="slidenum">
              <a:rPr lang="es-EC" smtClean="0"/>
              <a:t>5</a:t>
            </a:fld>
            <a:endParaRPr lang="es-EC"/>
          </a:p>
        </p:txBody>
      </p:sp>
    </p:spTree>
    <p:extLst>
      <p:ext uri="{BB962C8B-B14F-4D97-AF65-F5344CB8AC3E}">
        <p14:creationId xmlns:p14="http://schemas.microsoft.com/office/powerpoint/2010/main" val="290662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6A14A056-F37B-4609-89EC-6EA8C01764CD}" type="datetimeFigureOut">
              <a:rPr lang="es-EC" smtClean="0"/>
              <a:t>20/01/2017</a:t>
            </a:fld>
            <a:endParaRPr lang="es-EC"/>
          </a:p>
        </p:txBody>
      </p:sp>
      <p:sp>
        <p:nvSpPr>
          <p:cNvPr id="8" name="7 Marcador de pie de página"/>
          <p:cNvSpPr>
            <a:spLocks noGrp="1"/>
          </p:cNvSpPr>
          <p:nvPr>
            <p:ph type="ftr" sz="quarter" idx="11"/>
          </p:nvPr>
        </p:nvSpPr>
        <p:spPr/>
        <p:txBody>
          <a:bodyPr/>
          <a:lstStyle>
            <a:extLst/>
          </a:lstStyle>
          <a:p>
            <a:endParaRPr lang="es-EC"/>
          </a:p>
        </p:txBody>
      </p:sp>
      <p:sp>
        <p:nvSpPr>
          <p:cNvPr id="11" name="10 Marcador de número de diapositiva"/>
          <p:cNvSpPr>
            <a:spLocks noGrp="1"/>
          </p:cNvSpPr>
          <p:nvPr>
            <p:ph type="sldNum" sz="quarter" idx="12"/>
          </p:nvPr>
        </p:nvSpPr>
        <p:spPr/>
        <p:txBody>
          <a:bodyPr/>
          <a:lstStyle>
            <a:extLst/>
          </a:lstStyle>
          <a:p>
            <a:fld id="{9CF15E7B-0C94-465A-893C-AE1F803DD6F4}" type="slidenum">
              <a:rPr lang="es-EC" smtClean="0"/>
              <a:t>‹Nº›</a:t>
            </a:fld>
            <a:endParaRPr lang="es-EC"/>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A14A056-F37B-4609-89EC-6EA8C01764CD}" type="datetimeFigureOut">
              <a:rPr lang="es-EC" smtClean="0"/>
              <a:t>20/01/2017</a:t>
            </a:fld>
            <a:endParaRPr lang="es-EC"/>
          </a:p>
        </p:txBody>
      </p:sp>
      <p:sp>
        <p:nvSpPr>
          <p:cNvPr id="5" name="4 Marcador de pie de página"/>
          <p:cNvSpPr>
            <a:spLocks noGrp="1"/>
          </p:cNvSpPr>
          <p:nvPr>
            <p:ph type="ftr" sz="quarter" idx="11"/>
          </p:nvPr>
        </p:nvSpPr>
        <p:spPr/>
        <p:txBody>
          <a:bodyPr/>
          <a:lstStyle>
            <a:extLst/>
          </a:lstStyle>
          <a:p>
            <a:endParaRPr lang="es-EC"/>
          </a:p>
        </p:txBody>
      </p:sp>
      <p:sp>
        <p:nvSpPr>
          <p:cNvPr id="6" name="5 Marcador de número de diapositiva"/>
          <p:cNvSpPr>
            <a:spLocks noGrp="1"/>
          </p:cNvSpPr>
          <p:nvPr>
            <p:ph type="sldNum" sz="quarter" idx="12"/>
          </p:nvPr>
        </p:nvSpPr>
        <p:spPr/>
        <p:txBody>
          <a:bodyPr/>
          <a:lstStyle>
            <a:extLst/>
          </a:lstStyle>
          <a:p>
            <a:fld id="{9CF15E7B-0C94-465A-893C-AE1F803DD6F4}" type="slidenum">
              <a:rPr lang="es-EC" smtClean="0"/>
              <a:t>‹Nº›</a:t>
            </a:fld>
            <a:endParaRPr lang="es-EC"/>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A14A056-F37B-4609-89EC-6EA8C01764CD}" type="datetimeFigureOut">
              <a:rPr lang="es-EC" smtClean="0"/>
              <a:t>20/01/2017</a:t>
            </a:fld>
            <a:endParaRPr lang="es-EC"/>
          </a:p>
        </p:txBody>
      </p:sp>
      <p:sp>
        <p:nvSpPr>
          <p:cNvPr id="5" name="4 Marcador de pie de página"/>
          <p:cNvSpPr>
            <a:spLocks noGrp="1"/>
          </p:cNvSpPr>
          <p:nvPr>
            <p:ph type="ftr" sz="quarter" idx="11"/>
          </p:nvPr>
        </p:nvSpPr>
        <p:spPr/>
        <p:txBody>
          <a:bodyPr/>
          <a:lstStyle>
            <a:extLst/>
          </a:lstStyle>
          <a:p>
            <a:endParaRPr lang="es-EC"/>
          </a:p>
        </p:txBody>
      </p:sp>
      <p:sp>
        <p:nvSpPr>
          <p:cNvPr id="6" name="5 Marcador de número de diapositiva"/>
          <p:cNvSpPr>
            <a:spLocks noGrp="1"/>
          </p:cNvSpPr>
          <p:nvPr>
            <p:ph type="sldNum" sz="quarter" idx="12"/>
          </p:nvPr>
        </p:nvSpPr>
        <p:spPr/>
        <p:txBody>
          <a:bodyPr/>
          <a:lstStyle>
            <a:extLst/>
          </a:lstStyle>
          <a:p>
            <a:fld id="{9CF15E7B-0C94-465A-893C-AE1F803DD6F4}" type="slidenum">
              <a:rPr lang="es-EC" smtClean="0"/>
              <a:t>‹Nº›</a:t>
            </a:fld>
            <a:endParaRPr lang="es-EC"/>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A14A056-F37B-4609-89EC-6EA8C01764CD}" type="datetimeFigureOut">
              <a:rPr lang="es-EC" smtClean="0"/>
              <a:t>20/01/2017</a:t>
            </a:fld>
            <a:endParaRPr lang="es-EC"/>
          </a:p>
        </p:txBody>
      </p:sp>
      <p:sp>
        <p:nvSpPr>
          <p:cNvPr id="5" name="4 Marcador de pie de página"/>
          <p:cNvSpPr>
            <a:spLocks noGrp="1"/>
          </p:cNvSpPr>
          <p:nvPr>
            <p:ph type="ftr" sz="quarter" idx="11"/>
          </p:nvPr>
        </p:nvSpPr>
        <p:spPr/>
        <p:txBody>
          <a:bodyPr/>
          <a:lstStyle>
            <a:extLst/>
          </a:lstStyle>
          <a:p>
            <a:endParaRPr lang="es-EC"/>
          </a:p>
        </p:txBody>
      </p:sp>
      <p:sp>
        <p:nvSpPr>
          <p:cNvPr id="6" name="5 Marcador de número de diapositiva"/>
          <p:cNvSpPr>
            <a:spLocks noGrp="1"/>
          </p:cNvSpPr>
          <p:nvPr>
            <p:ph type="sldNum" sz="quarter" idx="12"/>
          </p:nvPr>
        </p:nvSpPr>
        <p:spPr/>
        <p:txBody>
          <a:bodyPr/>
          <a:lstStyle>
            <a:extLst/>
          </a:lstStyle>
          <a:p>
            <a:fld id="{9CF15E7B-0C94-465A-893C-AE1F803DD6F4}" type="slidenum">
              <a:rPr lang="es-EC" smtClean="0"/>
              <a:t>‹Nº›</a:t>
            </a:fld>
            <a:endParaRPr lang="es-EC"/>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6A14A056-F37B-4609-89EC-6EA8C01764CD}" type="datetimeFigureOut">
              <a:rPr lang="es-EC" smtClean="0"/>
              <a:t>20/01/2017</a:t>
            </a:fld>
            <a:endParaRPr lang="es-EC"/>
          </a:p>
        </p:txBody>
      </p:sp>
      <p:sp>
        <p:nvSpPr>
          <p:cNvPr id="5" name="4 Marcador de pie de página"/>
          <p:cNvSpPr>
            <a:spLocks noGrp="1"/>
          </p:cNvSpPr>
          <p:nvPr>
            <p:ph type="ftr" sz="quarter" idx="11"/>
          </p:nvPr>
        </p:nvSpPr>
        <p:spPr/>
        <p:txBody>
          <a:bodyPr/>
          <a:lstStyle>
            <a:extLst/>
          </a:lstStyle>
          <a:p>
            <a:endParaRPr lang="es-EC"/>
          </a:p>
        </p:txBody>
      </p:sp>
      <p:sp>
        <p:nvSpPr>
          <p:cNvPr id="6" name="5 Marcador de número de diapositiva"/>
          <p:cNvSpPr>
            <a:spLocks noGrp="1"/>
          </p:cNvSpPr>
          <p:nvPr>
            <p:ph type="sldNum" sz="quarter" idx="12"/>
          </p:nvPr>
        </p:nvSpPr>
        <p:spPr/>
        <p:txBody>
          <a:bodyPr/>
          <a:lstStyle>
            <a:extLst/>
          </a:lstStyle>
          <a:p>
            <a:fld id="{9CF15E7B-0C94-465A-893C-AE1F803DD6F4}" type="slidenum">
              <a:rPr lang="es-EC" smtClean="0"/>
              <a:t>‹Nº›</a:t>
            </a:fld>
            <a:endParaRPr lang="es-EC"/>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A14A056-F37B-4609-89EC-6EA8C01764CD}" type="datetimeFigureOut">
              <a:rPr lang="es-EC" smtClean="0"/>
              <a:t>20/01/2017</a:t>
            </a:fld>
            <a:endParaRPr lang="es-EC"/>
          </a:p>
        </p:txBody>
      </p:sp>
      <p:sp>
        <p:nvSpPr>
          <p:cNvPr id="6" name="5 Marcador de pie de página"/>
          <p:cNvSpPr>
            <a:spLocks noGrp="1"/>
          </p:cNvSpPr>
          <p:nvPr>
            <p:ph type="ftr" sz="quarter" idx="11"/>
          </p:nvPr>
        </p:nvSpPr>
        <p:spPr/>
        <p:txBody>
          <a:bodyPr/>
          <a:lstStyle>
            <a:extLst/>
          </a:lstStyle>
          <a:p>
            <a:endParaRPr lang="es-EC"/>
          </a:p>
        </p:txBody>
      </p:sp>
      <p:sp>
        <p:nvSpPr>
          <p:cNvPr id="7" name="6 Marcador de número de diapositiva"/>
          <p:cNvSpPr>
            <a:spLocks noGrp="1"/>
          </p:cNvSpPr>
          <p:nvPr>
            <p:ph type="sldNum" sz="quarter" idx="12"/>
          </p:nvPr>
        </p:nvSpPr>
        <p:spPr/>
        <p:txBody>
          <a:bodyPr/>
          <a:lstStyle>
            <a:extLst/>
          </a:lstStyle>
          <a:p>
            <a:fld id="{9CF15E7B-0C94-465A-893C-AE1F803DD6F4}" type="slidenum">
              <a:rPr lang="es-EC" smtClean="0"/>
              <a:t>‹Nº›</a:t>
            </a:fld>
            <a:endParaRPr lang="es-EC"/>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6A14A056-F37B-4609-89EC-6EA8C01764CD}" type="datetimeFigureOut">
              <a:rPr lang="es-EC" smtClean="0"/>
              <a:t>20/01/2017</a:t>
            </a:fld>
            <a:endParaRPr lang="es-EC"/>
          </a:p>
        </p:txBody>
      </p:sp>
      <p:sp>
        <p:nvSpPr>
          <p:cNvPr id="8" name="7 Marcador de pie de página"/>
          <p:cNvSpPr>
            <a:spLocks noGrp="1"/>
          </p:cNvSpPr>
          <p:nvPr>
            <p:ph type="ftr" sz="quarter" idx="11"/>
          </p:nvPr>
        </p:nvSpPr>
        <p:spPr/>
        <p:txBody>
          <a:bodyPr/>
          <a:lstStyle>
            <a:extLst/>
          </a:lstStyle>
          <a:p>
            <a:endParaRPr lang="es-EC"/>
          </a:p>
        </p:txBody>
      </p:sp>
      <p:sp>
        <p:nvSpPr>
          <p:cNvPr id="9" name="8 Marcador de número de diapositiva"/>
          <p:cNvSpPr>
            <a:spLocks noGrp="1"/>
          </p:cNvSpPr>
          <p:nvPr>
            <p:ph type="sldNum" sz="quarter" idx="12"/>
          </p:nvPr>
        </p:nvSpPr>
        <p:spPr/>
        <p:txBody>
          <a:bodyPr/>
          <a:lstStyle>
            <a:extLst/>
          </a:lstStyle>
          <a:p>
            <a:fld id="{9CF15E7B-0C94-465A-893C-AE1F803DD6F4}" type="slidenum">
              <a:rPr lang="es-EC" smtClean="0"/>
              <a:t>‹Nº›</a:t>
            </a:fld>
            <a:endParaRPr lang="es-EC"/>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6A14A056-F37B-4609-89EC-6EA8C01764CD}" type="datetimeFigureOut">
              <a:rPr lang="es-EC" smtClean="0"/>
              <a:t>20/01/2017</a:t>
            </a:fld>
            <a:endParaRPr lang="es-EC"/>
          </a:p>
        </p:txBody>
      </p:sp>
      <p:sp>
        <p:nvSpPr>
          <p:cNvPr id="4" name="3 Marcador de pie de página"/>
          <p:cNvSpPr>
            <a:spLocks noGrp="1"/>
          </p:cNvSpPr>
          <p:nvPr>
            <p:ph type="ftr" sz="quarter" idx="11"/>
          </p:nvPr>
        </p:nvSpPr>
        <p:spPr/>
        <p:txBody>
          <a:bodyPr/>
          <a:lstStyle>
            <a:extLst/>
          </a:lstStyle>
          <a:p>
            <a:endParaRPr lang="es-EC"/>
          </a:p>
        </p:txBody>
      </p:sp>
      <p:sp>
        <p:nvSpPr>
          <p:cNvPr id="5" name="4 Marcador de número de diapositiva"/>
          <p:cNvSpPr>
            <a:spLocks noGrp="1"/>
          </p:cNvSpPr>
          <p:nvPr>
            <p:ph type="sldNum" sz="quarter" idx="12"/>
          </p:nvPr>
        </p:nvSpPr>
        <p:spPr/>
        <p:txBody>
          <a:bodyPr/>
          <a:lstStyle>
            <a:extLst/>
          </a:lstStyle>
          <a:p>
            <a:fld id="{9CF15E7B-0C94-465A-893C-AE1F803DD6F4}" type="slidenum">
              <a:rPr lang="es-EC" smtClean="0"/>
              <a:t>‹Nº›</a:t>
            </a:fld>
            <a:endParaRPr lang="es-EC"/>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6A14A056-F37B-4609-89EC-6EA8C01764CD}" type="datetimeFigureOut">
              <a:rPr lang="es-EC" smtClean="0"/>
              <a:t>20/01/2017</a:t>
            </a:fld>
            <a:endParaRPr lang="es-EC"/>
          </a:p>
        </p:txBody>
      </p:sp>
      <p:sp>
        <p:nvSpPr>
          <p:cNvPr id="3" name="2 Marcador de pie de página"/>
          <p:cNvSpPr>
            <a:spLocks noGrp="1"/>
          </p:cNvSpPr>
          <p:nvPr>
            <p:ph type="ftr" sz="quarter" idx="11"/>
          </p:nvPr>
        </p:nvSpPr>
        <p:spPr/>
        <p:txBody>
          <a:bodyPr/>
          <a:lstStyle>
            <a:extLst/>
          </a:lstStyle>
          <a:p>
            <a:endParaRPr lang="es-EC"/>
          </a:p>
        </p:txBody>
      </p:sp>
      <p:sp>
        <p:nvSpPr>
          <p:cNvPr id="4" name="3 Marcador de número de diapositiva"/>
          <p:cNvSpPr>
            <a:spLocks noGrp="1"/>
          </p:cNvSpPr>
          <p:nvPr>
            <p:ph type="sldNum" sz="quarter" idx="12"/>
          </p:nvPr>
        </p:nvSpPr>
        <p:spPr/>
        <p:txBody>
          <a:bodyPr/>
          <a:lstStyle>
            <a:extLst/>
          </a:lstStyle>
          <a:p>
            <a:fld id="{9CF15E7B-0C94-465A-893C-AE1F803DD6F4}" type="slidenum">
              <a:rPr lang="es-EC" smtClean="0"/>
              <a:t>‹Nº›</a:t>
            </a:fld>
            <a:endParaRPr lang="es-EC"/>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A14A056-F37B-4609-89EC-6EA8C01764CD}" type="datetimeFigureOut">
              <a:rPr lang="es-EC" smtClean="0"/>
              <a:t>20/01/2017</a:t>
            </a:fld>
            <a:endParaRPr lang="es-EC"/>
          </a:p>
        </p:txBody>
      </p:sp>
      <p:sp>
        <p:nvSpPr>
          <p:cNvPr id="6" name="5 Marcador de pie de página"/>
          <p:cNvSpPr>
            <a:spLocks noGrp="1"/>
          </p:cNvSpPr>
          <p:nvPr>
            <p:ph type="ftr" sz="quarter" idx="11"/>
          </p:nvPr>
        </p:nvSpPr>
        <p:spPr/>
        <p:txBody>
          <a:bodyPr/>
          <a:lstStyle>
            <a:extLst/>
          </a:lstStyle>
          <a:p>
            <a:endParaRPr lang="es-EC"/>
          </a:p>
        </p:txBody>
      </p:sp>
      <p:sp>
        <p:nvSpPr>
          <p:cNvPr id="7" name="6 Marcador de número de diapositiva"/>
          <p:cNvSpPr>
            <a:spLocks noGrp="1"/>
          </p:cNvSpPr>
          <p:nvPr>
            <p:ph type="sldNum" sz="quarter" idx="12"/>
          </p:nvPr>
        </p:nvSpPr>
        <p:spPr/>
        <p:txBody>
          <a:bodyPr/>
          <a:lstStyle>
            <a:extLst/>
          </a:lstStyle>
          <a:p>
            <a:fld id="{9CF15E7B-0C94-465A-893C-AE1F803DD6F4}" type="slidenum">
              <a:rPr lang="es-EC" smtClean="0"/>
              <a:t>‹Nº›</a:t>
            </a:fld>
            <a:endParaRPr lang="es-EC"/>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A14A056-F37B-4609-89EC-6EA8C01764CD}" type="datetimeFigureOut">
              <a:rPr lang="es-EC" smtClean="0"/>
              <a:t>20/01/2017</a:t>
            </a:fld>
            <a:endParaRPr lang="es-EC"/>
          </a:p>
        </p:txBody>
      </p:sp>
      <p:sp>
        <p:nvSpPr>
          <p:cNvPr id="6" name="5 Marcador de pie de página"/>
          <p:cNvSpPr>
            <a:spLocks noGrp="1"/>
          </p:cNvSpPr>
          <p:nvPr>
            <p:ph type="ftr" sz="quarter" idx="11"/>
          </p:nvPr>
        </p:nvSpPr>
        <p:spPr/>
        <p:txBody>
          <a:bodyPr/>
          <a:lstStyle>
            <a:extLst/>
          </a:lstStyle>
          <a:p>
            <a:endParaRPr lang="es-EC"/>
          </a:p>
        </p:txBody>
      </p:sp>
      <p:sp>
        <p:nvSpPr>
          <p:cNvPr id="7" name="6 Marcador de número de diapositiva"/>
          <p:cNvSpPr>
            <a:spLocks noGrp="1"/>
          </p:cNvSpPr>
          <p:nvPr>
            <p:ph type="sldNum" sz="quarter" idx="12"/>
          </p:nvPr>
        </p:nvSpPr>
        <p:spPr/>
        <p:txBody>
          <a:bodyPr/>
          <a:lstStyle>
            <a:extLst/>
          </a:lstStyle>
          <a:p>
            <a:fld id="{9CF15E7B-0C94-465A-893C-AE1F803DD6F4}" type="slidenum">
              <a:rPr lang="es-EC" smtClean="0"/>
              <a:t>‹Nº›</a:t>
            </a:fld>
            <a:endParaRPr lang="es-EC"/>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A14A056-F37B-4609-89EC-6EA8C01764CD}" type="datetimeFigureOut">
              <a:rPr lang="es-EC" smtClean="0"/>
              <a:t>20/01/2017</a:t>
            </a:fld>
            <a:endParaRPr lang="es-EC"/>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EC"/>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CF15E7B-0C94-465A-893C-AE1F803DD6F4}" type="slidenum">
              <a:rPr lang="es-EC" smtClean="0"/>
              <a:t>‹Nº›</a:t>
            </a:fld>
            <a:endParaRPr lang="es-EC"/>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Bocco/Bussiness-Intelligence"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C" dirty="0" smtClean="0"/>
              <a:t>Diseño e Implementación de un sistema clasificador de sentimientos</a:t>
            </a:r>
            <a:endParaRPr lang="es-EC" dirty="0"/>
          </a:p>
        </p:txBody>
      </p:sp>
      <p:sp>
        <p:nvSpPr>
          <p:cNvPr id="3" name="2 Subtítulo"/>
          <p:cNvSpPr>
            <a:spLocks noGrp="1"/>
          </p:cNvSpPr>
          <p:nvPr>
            <p:ph type="subTitle" idx="1"/>
          </p:nvPr>
        </p:nvSpPr>
        <p:spPr/>
        <p:txBody>
          <a:bodyPr>
            <a:normAutofit lnSpcReduction="10000"/>
          </a:bodyPr>
          <a:lstStyle/>
          <a:p>
            <a:r>
              <a:rPr lang="es-EC" dirty="0" smtClean="0"/>
              <a:t>Andrés Cevallos</a:t>
            </a:r>
          </a:p>
          <a:p>
            <a:r>
              <a:rPr lang="es-EC" dirty="0" smtClean="0"/>
              <a:t>Hernán Ordoñez</a:t>
            </a:r>
          </a:p>
          <a:p>
            <a:r>
              <a:rPr lang="es-EC" dirty="0" smtClean="0"/>
              <a:t>Diego Pérez</a:t>
            </a:r>
            <a:endParaRPr lang="es-EC" dirty="0"/>
          </a:p>
        </p:txBody>
      </p:sp>
    </p:spTree>
    <p:extLst>
      <p:ext uri="{BB962C8B-B14F-4D97-AF65-F5344CB8AC3E}">
        <p14:creationId xmlns:p14="http://schemas.microsoft.com/office/powerpoint/2010/main" val="3933320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normAutofit lnSpcReduction="10000"/>
          </a:bodyPr>
          <a:lstStyle/>
          <a:p>
            <a:pPr marL="0" indent="0">
              <a:buNone/>
            </a:pPr>
            <a:r>
              <a:rPr lang="es-EC" b="1" dirty="0" smtClean="0"/>
              <a:t>¿Es importante considerar diferentes pesos para cada atributo?¿por qué?</a:t>
            </a:r>
          </a:p>
          <a:p>
            <a:r>
              <a:rPr lang="es-EC" dirty="0" smtClean="0"/>
              <a:t>Si, puesto que de esta forma se evita el sobreajuste. Cada atributo dependiendo del idioma en el cual se están analizando los comentarios tienen distintas interpretaciones. Por ello se debería dar más peso a los adjetivos negativos, puesto que siempre opacarán a los positivos.</a:t>
            </a:r>
          </a:p>
        </p:txBody>
      </p:sp>
    </p:spTree>
    <p:extLst>
      <p:ext uri="{BB962C8B-B14F-4D97-AF65-F5344CB8AC3E}">
        <p14:creationId xmlns:p14="http://schemas.microsoft.com/office/powerpoint/2010/main" val="1205361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normAutofit fontScale="77500" lnSpcReduction="20000"/>
          </a:bodyPr>
          <a:lstStyle/>
          <a:p>
            <a:pPr marL="0" indent="0">
              <a:buNone/>
            </a:pPr>
            <a:r>
              <a:rPr lang="es-EC" b="1" dirty="0" smtClean="0"/>
              <a:t>¿Está su modelo </a:t>
            </a:r>
            <a:r>
              <a:rPr lang="es-EC" b="1" dirty="0" err="1" smtClean="0"/>
              <a:t>sobreajustado</a:t>
            </a:r>
            <a:r>
              <a:rPr lang="es-EC" b="1" dirty="0" smtClean="0"/>
              <a:t> “</a:t>
            </a:r>
            <a:r>
              <a:rPr lang="es-EC" b="1" dirty="0" err="1" smtClean="0"/>
              <a:t>overfitted</a:t>
            </a:r>
            <a:r>
              <a:rPr lang="es-EC" b="1" dirty="0" smtClean="0"/>
              <a:t>”?</a:t>
            </a:r>
          </a:p>
          <a:p>
            <a:r>
              <a:rPr lang="es-EC" dirty="0" smtClean="0"/>
              <a:t>Actualmente el modelo presenta un leve sobreajuste en algunos casos, seria necesario unificar verbos para que estos tengan un peso mas equilibrado.</a:t>
            </a:r>
          </a:p>
          <a:p>
            <a:r>
              <a:rPr lang="es-EC" dirty="0" smtClean="0"/>
              <a:t>Para disminuir el sobreajuste se eliminaron todos los datos duplicados que pueden sesgar la predicción de un comentario. Puesto que antes de quitar duplicados, nuestro modelo estaría </a:t>
            </a:r>
            <a:r>
              <a:rPr lang="es-EC" dirty="0" err="1" smtClean="0"/>
              <a:t>sobreajustado</a:t>
            </a:r>
            <a:r>
              <a:rPr lang="es-EC" dirty="0" smtClean="0"/>
              <a:t> puesto que existían demasiadas instancias que daban mucho más peso a ciertas palabras. Al borrar duplicados el número de palabras se equilibró por tanto los pesos también. </a:t>
            </a:r>
          </a:p>
        </p:txBody>
      </p:sp>
    </p:spTree>
    <p:extLst>
      <p:ext uri="{BB962C8B-B14F-4D97-AF65-F5344CB8AC3E}">
        <p14:creationId xmlns:p14="http://schemas.microsoft.com/office/powerpoint/2010/main" val="202000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lstStyle/>
          <a:p>
            <a:pPr marL="0" indent="0">
              <a:buNone/>
            </a:pPr>
            <a:r>
              <a:rPr lang="es-EC" b="1" dirty="0" smtClean="0"/>
              <a:t>¿Los atributos </a:t>
            </a:r>
            <a:r>
              <a:rPr lang="es-EC" b="1" dirty="0" err="1" smtClean="0"/>
              <a:t>contínuos</a:t>
            </a:r>
            <a:r>
              <a:rPr lang="es-EC" b="1" dirty="0" smtClean="0"/>
              <a:t> son mejores o peores en el clasificador </a:t>
            </a:r>
            <a:r>
              <a:rPr lang="es-EC" b="1" dirty="0" err="1" smtClean="0"/>
              <a:t>Naive</a:t>
            </a:r>
            <a:r>
              <a:rPr lang="es-EC" b="1" dirty="0" smtClean="0"/>
              <a:t> </a:t>
            </a:r>
            <a:r>
              <a:rPr lang="es-EC" b="1" dirty="0" err="1" smtClean="0"/>
              <a:t>Bayes</a:t>
            </a:r>
            <a:r>
              <a:rPr lang="es-EC" b="1" dirty="0" smtClean="0"/>
              <a:t>?</a:t>
            </a:r>
          </a:p>
          <a:p>
            <a:r>
              <a:rPr lang="es-EC" dirty="0" smtClean="0"/>
              <a:t>No, porque si existen atributos muy diferentes pudieran no tener el peso necesario para </a:t>
            </a:r>
            <a:r>
              <a:rPr lang="es-EC" dirty="0" err="1" smtClean="0"/>
              <a:t>influiro</a:t>
            </a:r>
            <a:r>
              <a:rPr lang="es-EC" dirty="0" smtClean="0"/>
              <a:t> pudieran </a:t>
            </a:r>
            <a:r>
              <a:rPr lang="es-EC" dirty="0" err="1" smtClean="0"/>
              <a:t>cesgar</a:t>
            </a:r>
            <a:r>
              <a:rPr lang="es-EC" dirty="0" smtClean="0"/>
              <a:t> el conjunto de datos.</a:t>
            </a:r>
            <a:endParaRPr lang="es-EC" dirty="0"/>
          </a:p>
        </p:txBody>
      </p:sp>
    </p:spTree>
    <p:extLst>
      <p:ext uri="{BB962C8B-B14F-4D97-AF65-F5344CB8AC3E}">
        <p14:creationId xmlns:p14="http://schemas.microsoft.com/office/powerpoint/2010/main" val="102972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normAutofit lnSpcReduction="10000"/>
          </a:bodyPr>
          <a:lstStyle/>
          <a:p>
            <a:pPr marL="0" indent="0">
              <a:buNone/>
            </a:pPr>
            <a:r>
              <a:rPr lang="es-EC" dirty="0" smtClean="0"/>
              <a:t>Comparar los diferentes algoritmos con su conjunto de datos y determinar cuál de ellos es el que mejor</a:t>
            </a:r>
          </a:p>
          <a:p>
            <a:pPr marL="0" indent="0">
              <a:buNone/>
            </a:pPr>
            <a:r>
              <a:rPr lang="es-EC" dirty="0" smtClean="0"/>
              <a:t>                   </a:t>
            </a:r>
            <a:r>
              <a:rPr lang="es-EC" dirty="0" err="1" smtClean="0"/>
              <a:t>Correct</a:t>
            </a:r>
            <a:r>
              <a:rPr lang="es-EC" dirty="0" smtClean="0"/>
              <a:t>    </a:t>
            </a:r>
            <a:r>
              <a:rPr lang="es-EC" dirty="0" err="1" smtClean="0"/>
              <a:t>Incorrect</a:t>
            </a:r>
            <a:endParaRPr lang="es-EC" dirty="0" smtClean="0"/>
          </a:p>
          <a:p>
            <a:pPr marL="0" indent="0">
              <a:buNone/>
            </a:pPr>
            <a:r>
              <a:rPr lang="es-EC" dirty="0" err="1" smtClean="0"/>
              <a:t>BayesNet</a:t>
            </a:r>
            <a:r>
              <a:rPr lang="es-EC" dirty="0" smtClean="0"/>
              <a:t>:         89  -  10</a:t>
            </a:r>
          </a:p>
          <a:p>
            <a:pPr marL="0" indent="0">
              <a:buNone/>
            </a:pPr>
            <a:r>
              <a:rPr lang="es-EC" dirty="0" err="1" smtClean="0"/>
              <a:t>NaiveBayes</a:t>
            </a:r>
            <a:r>
              <a:rPr lang="es-EC" dirty="0" smtClean="0"/>
              <a:t>:      80  -  19</a:t>
            </a:r>
          </a:p>
          <a:p>
            <a:pPr marL="0" indent="0">
              <a:buNone/>
            </a:pPr>
            <a:r>
              <a:rPr lang="es-EC" dirty="0" smtClean="0"/>
              <a:t>J48:    	         51  -  48</a:t>
            </a:r>
          </a:p>
          <a:p>
            <a:pPr marL="0" indent="0">
              <a:buNone/>
            </a:pPr>
            <a:r>
              <a:rPr lang="es-EC" dirty="0" err="1" smtClean="0"/>
              <a:t>Part</a:t>
            </a:r>
            <a:r>
              <a:rPr lang="es-EC" dirty="0" smtClean="0"/>
              <a:t>:                 51  -  48</a:t>
            </a:r>
          </a:p>
          <a:p>
            <a:pPr marL="0" indent="0">
              <a:buNone/>
            </a:pPr>
            <a:r>
              <a:rPr lang="es-EC" dirty="0" err="1" smtClean="0"/>
              <a:t>ZeroR</a:t>
            </a:r>
            <a:r>
              <a:rPr lang="es-EC" dirty="0" smtClean="0"/>
              <a:t>:              51  -  48</a:t>
            </a:r>
            <a:endParaRPr lang="es-EC" dirty="0"/>
          </a:p>
        </p:txBody>
      </p:sp>
    </p:spTree>
    <p:extLst>
      <p:ext uri="{BB962C8B-B14F-4D97-AF65-F5344CB8AC3E}">
        <p14:creationId xmlns:p14="http://schemas.microsoft.com/office/powerpoint/2010/main" val="119132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normAutofit fontScale="92500" lnSpcReduction="10000"/>
          </a:bodyPr>
          <a:lstStyle/>
          <a:p>
            <a:pPr marL="0" indent="0">
              <a:buNone/>
            </a:pPr>
            <a:r>
              <a:rPr lang="es-EC" b="1" dirty="0" smtClean="0"/>
              <a:t>¿Es mejor utilizar validación cruzada (</a:t>
            </a:r>
            <a:r>
              <a:rPr lang="es-EC" b="1" dirty="0" err="1" smtClean="0"/>
              <a:t>cross-validation</a:t>
            </a:r>
            <a:r>
              <a:rPr lang="es-EC" b="1" dirty="0" smtClean="0"/>
              <a:t>) o un test </a:t>
            </a:r>
            <a:r>
              <a:rPr lang="es-EC" b="1" dirty="0" err="1" smtClean="0"/>
              <a:t>dataset</a:t>
            </a:r>
            <a:r>
              <a:rPr lang="es-EC" b="1" dirty="0" smtClean="0"/>
              <a:t> para realizar la evaluación del </a:t>
            </a:r>
            <a:r>
              <a:rPr lang="es-EC" b="1" dirty="0" err="1" smtClean="0"/>
              <a:t>clasificardor</a:t>
            </a:r>
            <a:r>
              <a:rPr lang="es-EC" b="1" dirty="0" smtClean="0"/>
              <a:t>? ¿Por qué?</a:t>
            </a:r>
          </a:p>
          <a:p>
            <a:r>
              <a:rPr lang="es-EC" dirty="0" smtClean="0"/>
              <a:t>Hay que utiliza las dos. El Cross-</a:t>
            </a:r>
            <a:r>
              <a:rPr lang="es-EC" dirty="0" err="1" smtClean="0"/>
              <a:t>validation</a:t>
            </a:r>
            <a:r>
              <a:rPr lang="es-EC" dirty="0" smtClean="0"/>
              <a:t> para la </a:t>
            </a:r>
            <a:r>
              <a:rPr lang="es-EC" dirty="0" err="1" smtClean="0"/>
              <a:t>creacion</a:t>
            </a:r>
            <a:r>
              <a:rPr lang="es-EC" dirty="0" smtClean="0"/>
              <a:t> del modelo y ver la interacción de los atributos y la precisión del modelo. El </a:t>
            </a:r>
            <a:r>
              <a:rPr lang="es-EC" dirty="0" err="1" smtClean="0"/>
              <a:t>dataset</a:t>
            </a:r>
            <a:r>
              <a:rPr lang="es-EC" dirty="0" smtClean="0"/>
              <a:t> test nos ayuda a verificar el funcionamiento real del modelo y encontrar errores en nuestro conjunto entrenado.</a:t>
            </a:r>
            <a:endParaRPr lang="es-EC" dirty="0"/>
          </a:p>
        </p:txBody>
      </p:sp>
    </p:spTree>
    <p:extLst>
      <p:ext uri="{BB962C8B-B14F-4D97-AF65-F5344CB8AC3E}">
        <p14:creationId xmlns:p14="http://schemas.microsoft.com/office/powerpoint/2010/main" val="459530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Conclusiones</a:t>
            </a:r>
            <a:endParaRPr lang="es-EC" dirty="0"/>
          </a:p>
        </p:txBody>
      </p:sp>
      <p:sp>
        <p:nvSpPr>
          <p:cNvPr id="3" name="2 Marcador de contenido"/>
          <p:cNvSpPr>
            <a:spLocks noGrp="1"/>
          </p:cNvSpPr>
          <p:nvPr>
            <p:ph idx="1"/>
          </p:nvPr>
        </p:nvSpPr>
        <p:spPr/>
        <p:txBody>
          <a:bodyPr>
            <a:normAutofit fontScale="92500" lnSpcReduction="10000"/>
          </a:bodyPr>
          <a:lstStyle/>
          <a:p>
            <a:pPr marL="514350" indent="-514350">
              <a:buFont typeface="+mj-lt"/>
              <a:buAutoNum type="arabicPeriod"/>
            </a:pPr>
            <a:r>
              <a:rPr lang="es-EC" dirty="0" smtClean="0"/>
              <a:t>Evitar duplicados puesto que pueden crear sobreajuste.</a:t>
            </a:r>
          </a:p>
          <a:p>
            <a:pPr marL="514350" indent="-514350">
              <a:buFont typeface="+mj-lt"/>
              <a:buAutoNum type="arabicPeriod"/>
            </a:pPr>
            <a:r>
              <a:rPr lang="es-EC" dirty="0" smtClean="0"/>
              <a:t>Es necesario usar una forma normalizada en los verbos, puesto que pueden tener el mismo concepto pero ya no tienen el mismo peso.</a:t>
            </a:r>
          </a:p>
          <a:p>
            <a:pPr marL="514350" indent="-514350">
              <a:buFont typeface="+mj-lt"/>
              <a:buAutoNum type="arabicPeriod"/>
            </a:pPr>
            <a:r>
              <a:rPr lang="es-EC" dirty="0" smtClean="0"/>
              <a:t>Es necesario realizar pruebas con los atributos para saber si significan algo en el modelo. En nuestro caso probamos con diferentes atributos, resultando óptimo el que actualmente tenemos.</a:t>
            </a:r>
          </a:p>
        </p:txBody>
      </p:sp>
    </p:spTree>
    <p:extLst>
      <p:ext uri="{BB962C8B-B14F-4D97-AF65-F5344CB8AC3E}">
        <p14:creationId xmlns:p14="http://schemas.microsoft.com/office/powerpoint/2010/main" val="368517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Instalación</a:t>
            </a:r>
            <a:endParaRPr lang="es-EC" dirty="0"/>
          </a:p>
        </p:txBody>
      </p:sp>
      <p:sp>
        <p:nvSpPr>
          <p:cNvPr id="3" name="2 Marcador de contenido"/>
          <p:cNvSpPr>
            <a:spLocks noGrp="1"/>
          </p:cNvSpPr>
          <p:nvPr>
            <p:ph idx="1"/>
          </p:nvPr>
        </p:nvSpPr>
        <p:spPr/>
        <p:txBody>
          <a:bodyPr>
            <a:normAutofit/>
          </a:bodyPr>
          <a:lstStyle/>
          <a:p>
            <a:pPr marL="0" indent="0">
              <a:buNone/>
            </a:pPr>
            <a:r>
              <a:rPr lang="es-EC" dirty="0" smtClean="0"/>
              <a:t>1. Descomprimir el proyecto java.</a:t>
            </a:r>
          </a:p>
          <a:p>
            <a:pPr marL="0" indent="0">
              <a:buNone/>
            </a:pPr>
            <a:r>
              <a:rPr lang="es-EC" dirty="0" smtClean="0"/>
              <a:t>2. Importar el proyecto java y ejecutarlo.</a:t>
            </a:r>
          </a:p>
          <a:p>
            <a:pPr marL="0" indent="0">
              <a:buNone/>
            </a:pPr>
            <a:r>
              <a:rPr lang="es-EC" dirty="0" smtClean="0"/>
              <a:t>3. Una vez se tenga el </a:t>
            </a:r>
            <a:r>
              <a:rPr lang="es-EC" dirty="0" err="1" smtClean="0"/>
              <a:t>csv</a:t>
            </a:r>
            <a:r>
              <a:rPr lang="es-EC" dirty="0" smtClean="0"/>
              <a:t> resultante se debe ejecutar en la línea de comandos la siguiente línea para generar el </a:t>
            </a:r>
            <a:r>
              <a:rPr lang="es-EC" dirty="0" err="1" smtClean="0"/>
              <a:t>arff</a:t>
            </a:r>
            <a:r>
              <a:rPr lang="es-EC" dirty="0" smtClean="0"/>
              <a:t> java -</a:t>
            </a:r>
            <a:r>
              <a:rPr lang="es-EC" dirty="0" err="1" smtClean="0"/>
              <a:t>cp</a:t>
            </a:r>
            <a:r>
              <a:rPr lang="es-EC" dirty="0" smtClean="0"/>
              <a:t> weka.jar </a:t>
            </a:r>
            <a:r>
              <a:rPr lang="es-EC" dirty="0" err="1" smtClean="0"/>
              <a:t>weka.core.converters.CSVLoader</a:t>
            </a:r>
            <a:r>
              <a:rPr lang="es-EC" dirty="0" smtClean="0"/>
              <a:t> model_4.csv &gt; model_4.arff</a:t>
            </a:r>
          </a:p>
          <a:p>
            <a:pPr marL="0" indent="0">
              <a:buNone/>
            </a:pPr>
            <a:r>
              <a:rPr lang="es-EC" dirty="0" smtClean="0"/>
              <a:t>4. Abrir </a:t>
            </a:r>
            <a:r>
              <a:rPr lang="es-EC" dirty="0" err="1" smtClean="0"/>
              <a:t>Weka</a:t>
            </a:r>
            <a:r>
              <a:rPr lang="es-EC" dirty="0" smtClean="0"/>
              <a:t>, y abrir el archivo.</a:t>
            </a:r>
          </a:p>
          <a:p>
            <a:pPr marL="0" indent="0">
              <a:buNone/>
            </a:pPr>
            <a:r>
              <a:rPr lang="es-EC" dirty="0" smtClean="0"/>
              <a:t>5. Disfrutar.</a:t>
            </a:r>
            <a:endParaRPr lang="es-EC" dirty="0"/>
          </a:p>
        </p:txBody>
      </p:sp>
    </p:spTree>
    <p:extLst>
      <p:ext uri="{BB962C8B-B14F-4D97-AF65-F5344CB8AC3E}">
        <p14:creationId xmlns:p14="http://schemas.microsoft.com/office/powerpoint/2010/main" val="403858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dirty="0" smtClean="0"/>
              <a:t>Proceso</a:t>
            </a:r>
            <a:endParaRPr lang="es-EC" dirty="0"/>
          </a:p>
        </p:txBody>
      </p:sp>
      <p:sp>
        <p:nvSpPr>
          <p:cNvPr id="3" name="2 Marcador de contenido"/>
          <p:cNvSpPr>
            <a:spLocks noGrp="1"/>
          </p:cNvSpPr>
          <p:nvPr>
            <p:ph idx="1"/>
          </p:nvPr>
        </p:nvSpPr>
        <p:spPr/>
        <p:txBody>
          <a:bodyPr>
            <a:normAutofit/>
          </a:bodyPr>
          <a:lstStyle/>
          <a:p>
            <a:pPr marL="0" indent="0">
              <a:buNone/>
            </a:pPr>
            <a:r>
              <a:rPr lang="es-EC" b="1" dirty="0" smtClean="0"/>
              <a:t>1. Captura de datos</a:t>
            </a:r>
          </a:p>
          <a:p>
            <a:r>
              <a:rPr lang="es-EC" dirty="0" smtClean="0"/>
              <a:t>Comentarios de películas positivos y negativos</a:t>
            </a:r>
          </a:p>
          <a:p>
            <a:r>
              <a:rPr lang="es-EC" dirty="0" smtClean="0"/>
              <a:t>Se trabajó con 7086 comentarios.</a:t>
            </a:r>
            <a:endParaRPr lang="es-EC"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3356992"/>
            <a:ext cx="4171950" cy="21145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796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normAutofit fontScale="85000" lnSpcReduction="10000"/>
          </a:bodyPr>
          <a:lstStyle/>
          <a:p>
            <a:pPr marL="0" indent="0">
              <a:buNone/>
            </a:pPr>
            <a:r>
              <a:rPr lang="es-EC" b="1" dirty="0" smtClean="0"/>
              <a:t>2. </a:t>
            </a:r>
            <a:r>
              <a:rPr lang="es-EC" b="1" dirty="0" err="1" smtClean="0"/>
              <a:t>Preprocesamiento</a:t>
            </a:r>
            <a:r>
              <a:rPr lang="es-EC" b="1" dirty="0" smtClean="0"/>
              <a:t> de datos</a:t>
            </a:r>
          </a:p>
          <a:p>
            <a:r>
              <a:rPr lang="es-EC" dirty="0" smtClean="0"/>
              <a:t>Comentarios con polaridad negativa y positiva </a:t>
            </a:r>
          </a:p>
          <a:p>
            <a:r>
              <a:rPr lang="es-EC" dirty="0" smtClean="0"/>
              <a:t>Quitar espacios en blanco y signos de puntuación</a:t>
            </a:r>
          </a:p>
          <a:p>
            <a:r>
              <a:rPr lang="es-EC" dirty="0" smtClean="0"/>
              <a:t>Convertir todas las palabras a letras minúsculas</a:t>
            </a:r>
          </a:p>
          <a:p>
            <a:r>
              <a:rPr lang="es-EC" dirty="0" smtClean="0"/>
              <a:t>Script en JAVA para separar cada palabra</a:t>
            </a:r>
          </a:p>
          <a:p>
            <a:pPr marL="0" indent="0">
              <a:buNone/>
            </a:pPr>
            <a:r>
              <a:rPr lang="es-EC" dirty="0" smtClean="0"/>
              <a:t>	Ejemplo:</a:t>
            </a:r>
          </a:p>
          <a:p>
            <a:pPr marL="0" indent="0">
              <a:buNone/>
            </a:pPr>
            <a:r>
              <a:rPr lang="es-EC" dirty="0"/>
              <a:t>	</a:t>
            </a:r>
            <a:r>
              <a:rPr lang="es-EC" dirty="0" smtClean="0"/>
              <a:t>Bueno-&gt;Adjetivo</a:t>
            </a:r>
          </a:p>
          <a:p>
            <a:pPr marL="0" indent="0">
              <a:buNone/>
            </a:pPr>
            <a:r>
              <a:rPr lang="es-EC" dirty="0"/>
              <a:t>	</a:t>
            </a:r>
            <a:r>
              <a:rPr lang="es-EC" dirty="0" err="1" smtClean="0"/>
              <a:t>Like</a:t>
            </a:r>
            <a:r>
              <a:rPr lang="es-EC" dirty="0" smtClean="0"/>
              <a:t>-&gt;Verbo</a:t>
            </a:r>
          </a:p>
          <a:p>
            <a:r>
              <a:rPr lang="es-EC" dirty="0"/>
              <a:t>D</a:t>
            </a:r>
            <a:r>
              <a:rPr lang="es-EC" dirty="0" smtClean="0"/>
              <a:t>espués se armó el modelo</a:t>
            </a:r>
            <a:endParaRPr lang="es-EC"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708920"/>
            <a:ext cx="2339901" cy="182442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4918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normAutofit fontScale="85000" lnSpcReduction="20000"/>
          </a:bodyPr>
          <a:lstStyle/>
          <a:p>
            <a:pPr marL="0" indent="0">
              <a:buNone/>
            </a:pPr>
            <a:r>
              <a:rPr lang="es-EC" b="1" dirty="0" smtClean="0"/>
              <a:t>3.Construcción del modelo:</a:t>
            </a:r>
            <a:endParaRPr lang="es-EC" dirty="0"/>
          </a:p>
          <a:p>
            <a:pPr marL="0" indent="0">
              <a:buNone/>
            </a:pPr>
            <a:r>
              <a:rPr lang="es-EC" dirty="0" smtClean="0"/>
              <a:t>Basado en la intuición</a:t>
            </a:r>
          </a:p>
          <a:p>
            <a:r>
              <a:rPr lang="es-EC" dirty="0" smtClean="0"/>
              <a:t>adj_1: 1er adjetivo. Positivo.</a:t>
            </a:r>
          </a:p>
          <a:p>
            <a:r>
              <a:rPr lang="es-EC" dirty="0" smtClean="0"/>
              <a:t>adj_2: 2do adjetivo. Negativo</a:t>
            </a:r>
          </a:p>
          <a:p>
            <a:r>
              <a:rPr lang="es-EC" dirty="0" smtClean="0"/>
              <a:t>verb_1: 1er verbo. Positivo</a:t>
            </a:r>
          </a:p>
          <a:p>
            <a:r>
              <a:rPr lang="es-EC" dirty="0" smtClean="0"/>
              <a:t>verb_2: 2do verbo. Negativo</a:t>
            </a:r>
          </a:p>
          <a:p>
            <a:r>
              <a:rPr lang="es-EC" dirty="0" err="1" smtClean="0"/>
              <a:t>negation</a:t>
            </a:r>
            <a:endParaRPr lang="es-EC" dirty="0" smtClean="0"/>
          </a:p>
          <a:p>
            <a:r>
              <a:rPr lang="es-EC" dirty="0" err="1" smtClean="0"/>
              <a:t>Connector</a:t>
            </a:r>
            <a:endParaRPr lang="es-EC" dirty="0" smtClean="0"/>
          </a:p>
          <a:p>
            <a:pPr marL="0" indent="0">
              <a:buNone/>
            </a:pPr>
            <a:r>
              <a:rPr lang="es-EC" dirty="0" smtClean="0"/>
              <a:t>Definición de clase </a:t>
            </a:r>
            <a:r>
              <a:rPr lang="es-EC" dirty="0" err="1" smtClean="0"/>
              <a:t>polarida</a:t>
            </a:r>
            <a:endParaRPr lang="es-EC" dirty="0" smtClean="0"/>
          </a:p>
          <a:p>
            <a:pPr marL="0" indent="0">
              <a:buNone/>
            </a:pPr>
            <a:endParaRPr lang="es-EC" dirty="0" smtClean="0"/>
          </a:p>
          <a:p>
            <a:pPr marL="0" indent="0">
              <a:buNone/>
            </a:pPr>
            <a:r>
              <a:rPr lang="es-EC" b="1" dirty="0" smtClean="0"/>
              <a:t>Enlace:</a:t>
            </a:r>
            <a:r>
              <a:rPr lang="es-EC" dirty="0" smtClean="0"/>
              <a:t> </a:t>
            </a:r>
            <a:r>
              <a:rPr lang="es-EC" dirty="0" smtClean="0">
                <a:hlinkClick r:id="rId2"/>
              </a:rPr>
              <a:t>https://github.com/Bocco/Bussiness-Intelligence</a:t>
            </a:r>
            <a:r>
              <a:rPr lang="es-EC" dirty="0" smtClean="0"/>
              <a:t> </a:t>
            </a:r>
            <a:endParaRPr lang="es-EC"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764704"/>
            <a:ext cx="19907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1455" y="440854"/>
            <a:ext cx="17240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4820" y="2269629"/>
            <a:ext cx="16764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288" y="2564904"/>
            <a:ext cx="17145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273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lstStyle/>
          <a:p>
            <a:r>
              <a:rPr lang="es-EC" b="1" dirty="0" smtClean="0"/>
              <a:t>4. Generar </a:t>
            </a:r>
            <a:r>
              <a:rPr lang="es-EC" b="1" dirty="0" err="1" smtClean="0"/>
              <a:t>csv</a:t>
            </a:r>
            <a:r>
              <a:rPr lang="es-EC" dirty="0" smtClean="0"/>
              <a:t> de los datos </a:t>
            </a:r>
            <a:r>
              <a:rPr lang="es-EC" dirty="0" err="1" smtClean="0"/>
              <a:t>preprocesados</a:t>
            </a:r>
            <a:r>
              <a:rPr lang="es-EC" dirty="0" smtClean="0"/>
              <a:t> según el modelo mediante el script en Java.</a:t>
            </a:r>
          </a:p>
          <a:p>
            <a:r>
              <a:rPr lang="es-EC" b="1" dirty="0" smtClean="0"/>
              <a:t>5. Transformación a .</a:t>
            </a:r>
            <a:r>
              <a:rPr lang="es-EC" b="1" dirty="0" err="1" smtClean="0"/>
              <a:t>arff</a:t>
            </a:r>
            <a:r>
              <a:rPr lang="es-EC" dirty="0" smtClean="0"/>
              <a:t> mediante la siguiente línea de comandos de </a:t>
            </a:r>
            <a:r>
              <a:rPr lang="es-EC" dirty="0" err="1" smtClean="0"/>
              <a:t>weka</a:t>
            </a:r>
            <a:r>
              <a:rPr lang="es-EC" dirty="0" smtClean="0"/>
              <a:t>: </a:t>
            </a:r>
          </a:p>
          <a:p>
            <a:pPr marL="400050" lvl="1" indent="0">
              <a:buNone/>
            </a:pPr>
            <a:endParaRPr lang="es-EC" sz="1400" i="1" dirty="0" smtClean="0"/>
          </a:p>
          <a:p>
            <a:pPr marL="400050" lvl="1" indent="0">
              <a:buNone/>
            </a:pPr>
            <a:r>
              <a:rPr lang="es-EC" sz="1800" i="1" dirty="0" smtClean="0"/>
              <a:t>java -</a:t>
            </a:r>
            <a:r>
              <a:rPr lang="es-EC" sz="1800" i="1" dirty="0" err="1" smtClean="0"/>
              <a:t>cp</a:t>
            </a:r>
            <a:r>
              <a:rPr lang="es-EC" sz="1800" i="1" dirty="0" smtClean="0"/>
              <a:t> weka.jar </a:t>
            </a:r>
            <a:r>
              <a:rPr lang="es-EC" sz="1800" i="1" dirty="0" err="1" smtClean="0"/>
              <a:t>weka.core.converters.CSVLoader</a:t>
            </a:r>
            <a:r>
              <a:rPr lang="es-EC" sz="1800" i="1" dirty="0" smtClean="0"/>
              <a:t> model_4.csv &gt; model_4.arff</a:t>
            </a:r>
            <a:endParaRPr lang="es-EC" sz="1800" i="1" dirty="0"/>
          </a:p>
        </p:txBody>
      </p:sp>
    </p:spTree>
    <p:extLst>
      <p:ext uri="{BB962C8B-B14F-4D97-AF65-F5344CB8AC3E}">
        <p14:creationId xmlns:p14="http://schemas.microsoft.com/office/powerpoint/2010/main" val="415143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normAutofit/>
          </a:bodyPr>
          <a:lstStyle/>
          <a:p>
            <a:pPr marL="0" indent="0">
              <a:buNone/>
            </a:pPr>
            <a:r>
              <a:rPr lang="es-EC" b="1" dirty="0" smtClean="0"/>
              <a:t>6. En </a:t>
            </a:r>
            <a:r>
              <a:rPr lang="es-EC" b="1" dirty="0" err="1" smtClean="0"/>
              <a:t>Weka</a:t>
            </a:r>
            <a:r>
              <a:rPr lang="es-EC" dirty="0"/>
              <a:t> </a:t>
            </a:r>
            <a:r>
              <a:rPr lang="es-EC" dirty="0" smtClean="0"/>
              <a:t>se generó un .</a:t>
            </a:r>
            <a:r>
              <a:rPr lang="es-EC" dirty="0" err="1" smtClean="0"/>
              <a:t>arff</a:t>
            </a:r>
            <a:r>
              <a:rPr lang="es-EC" dirty="0" smtClean="0"/>
              <a:t> de pruebas del modelo con 4 nuevas instancias logrando el 100% de predicciones.</a:t>
            </a:r>
          </a:p>
          <a:p>
            <a:pPr marL="0" indent="0">
              <a:buNone/>
            </a:pPr>
            <a:r>
              <a:rPr lang="es-EC" dirty="0" smtClean="0"/>
              <a:t>Comentarios utilizados:</a:t>
            </a:r>
          </a:p>
          <a:p>
            <a:r>
              <a:rPr lang="es-EC" dirty="0" smtClean="0"/>
              <a:t>I </a:t>
            </a:r>
            <a:r>
              <a:rPr lang="es-EC" dirty="0" err="1" smtClean="0"/>
              <a:t>love</a:t>
            </a:r>
            <a:r>
              <a:rPr lang="es-EC" dirty="0" smtClean="0"/>
              <a:t> </a:t>
            </a:r>
            <a:r>
              <a:rPr lang="es-EC" dirty="0" err="1" smtClean="0"/>
              <a:t>The</a:t>
            </a:r>
            <a:r>
              <a:rPr lang="es-EC" dirty="0" smtClean="0"/>
              <a:t> Lion King</a:t>
            </a:r>
          </a:p>
          <a:p>
            <a:r>
              <a:rPr lang="es-EC" dirty="0" err="1" smtClean="0"/>
              <a:t>Transformers</a:t>
            </a:r>
            <a:r>
              <a:rPr lang="es-EC" dirty="0" smtClean="0"/>
              <a:t> </a:t>
            </a:r>
            <a:r>
              <a:rPr lang="es-EC" dirty="0" err="1" smtClean="0"/>
              <a:t>is</a:t>
            </a:r>
            <a:r>
              <a:rPr lang="es-EC" dirty="0" smtClean="0"/>
              <a:t> a terrible </a:t>
            </a:r>
            <a:r>
              <a:rPr lang="es-EC" dirty="0" err="1" smtClean="0"/>
              <a:t>movie</a:t>
            </a:r>
            <a:endParaRPr lang="es-EC" dirty="0" smtClean="0"/>
          </a:p>
          <a:p>
            <a:r>
              <a:rPr lang="es-EC" dirty="0" err="1" smtClean="0"/>
              <a:t>Jlo</a:t>
            </a:r>
            <a:r>
              <a:rPr lang="es-EC" dirty="0" smtClean="0"/>
              <a:t> </a:t>
            </a:r>
            <a:r>
              <a:rPr lang="es-EC" dirty="0" err="1" smtClean="0"/>
              <a:t>is</a:t>
            </a:r>
            <a:r>
              <a:rPr lang="es-EC" dirty="0" smtClean="0"/>
              <a:t> a </a:t>
            </a:r>
            <a:r>
              <a:rPr lang="es-EC" dirty="0" err="1" smtClean="0"/>
              <a:t>bad</a:t>
            </a:r>
            <a:r>
              <a:rPr lang="es-EC" dirty="0" smtClean="0"/>
              <a:t> </a:t>
            </a:r>
            <a:r>
              <a:rPr lang="es-EC" dirty="0" err="1" smtClean="0"/>
              <a:t>actress</a:t>
            </a:r>
            <a:r>
              <a:rPr lang="es-EC" dirty="0" smtClean="0"/>
              <a:t> </a:t>
            </a:r>
          </a:p>
          <a:p>
            <a:r>
              <a:rPr lang="es-EC" dirty="0" err="1" smtClean="0"/>
              <a:t>The</a:t>
            </a:r>
            <a:r>
              <a:rPr lang="es-EC" dirty="0" smtClean="0"/>
              <a:t> </a:t>
            </a:r>
            <a:r>
              <a:rPr lang="es-EC" dirty="0" err="1" smtClean="0"/>
              <a:t>photography</a:t>
            </a:r>
            <a:r>
              <a:rPr lang="es-EC" dirty="0" smtClean="0"/>
              <a:t> of </a:t>
            </a:r>
            <a:r>
              <a:rPr lang="es-EC" dirty="0" err="1" smtClean="0"/>
              <a:t>SuckerPunch</a:t>
            </a:r>
            <a:r>
              <a:rPr lang="es-EC" dirty="0" smtClean="0"/>
              <a:t> </a:t>
            </a:r>
            <a:r>
              <a:rPr lang="es-EC" dirty="0" err="1" smtClean="0"/>
              <a:t>is</a:t>
            </a:r>
            <a:r>
              <a:rPr lang="es-EC" dirty="0" smtClean="0"/>
              <a:t> </a:t>
            </a:r>
            <a:r>
              <a:rPr lang="es-EC" dirty="0" err="1" smtClean="0"/>
              <a:t>excellent</a:t>
            </a:r>
            <a:r>
              <a:rPr lang="es-EC" dirty="0" smtClean="0"/>
              <a:t> </a:t>
            </a:r>
            <a:r>
              <a:rPr lang="es-EC" dirty="0" err="1" smtClean="0"/>
              <a:t>but</a:t>
            </a:r>
            <a:r>
              <a:rPr lang="es-EC" dirty="0" smtClean="0"/>
              <a:t> </a:t>
            </a:r>
            <a:r>
              <a:rPr lang="es-EC" dirty="0" err="1" smtClean="0"/>
              <a:t>actors</a:t>
            </a:r>
            <a:r>
              <a:rPr lang="es-EC" dirty="0" smtClean="0"/>
              <a:t> </a:t>
            </a:r>
            <a:r>
              <a:rPr lang="es-EC" dirty="0" err="1" smtClean="0"/>
              <a:t>sucked</a:t>
            </a:r>
            <a:endParaRPr lang="es-EC" dirty="0"/>
          </a:p>
        </p:txBody>
      </p:sp>
    </p:spTree>
    <p:extLst>
      <p:ext uri="{BB962C8B-B14F-4D97-AF65-F5344CB8AC3E}">
        <p14:creationId xmlns:p14="http://schemas.microsoft.com/office/powerpoint/2010/main" val="204411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Preguntas</a:t>
            </a:r>
            <a:endParaRPr lang="es-EC" dirty="0"/>
          </a:p>
        </p:txBody>
      </p:sp>
      <p:sp>
        <p:nvSpPr>
          <p:cNvPr id="3" name="2 Marcador de contenido"/>
          <p:cNvSpPr>
            <a:spLocks noGrp="1"/>
          </p:cNvSpPr>
          <p:nvPr>
            <p:ph idx="1"/>
          </p:nvPr>
        </p:nvSpPr>
        <p:spPr/>
        <p:txBody>
          <a:bodyPr>
            <a:normAutofit lnSpcReduction="10000"/>
          </a:bodyPr>
          <a:lstStyle/>
          <a:p>
            <a:pPr marL="0" indent="0">
              <a:buNone/>
            </a:pPr>
            <a:r>
              <a:rPr lang="es-EC" b="1" dirty="0" smtClean="0"/>
              <a:t>¿Cuándo se alcanza la mejor precisión?</a:t>
            </a:r>
          </a:p>
          <a:p>
            <a:r>
              <a:rPr lang="es-EC" dirty="0" smtClean="0"/>
              <a:t>Cuando se poseen un gran número de instancias de entrenamiento, correctamente clasificadas mediante el criterio humano. Además el número de instancias de cada clase debe al menos ser igual para evitar sobreajuste. Lo óptimo sería un 60% para negativas y un 40% de positivas, pues en general los comentarios en su mayoría son negativos.</a:t>
            </a:r>
            <a:endParaRPr lang="es-EC" dirty="0"/>
          </a:p>
        </p:txBody>
      </p:sp>
    </p:spTree>
    <p:extLst>
      <p:ext uri="{BB962C8B-B14F-4D97-AF65-F5344CB8AC3E}">
        <p14:creationId xmlns:p14="http://schemas.microsoft.com/office/powerpoint/2010/main" val="341948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normAutofit fontScale="92500" lnSpcReduction="20000"/>
          </a:bodyPr>
          <a:lstStyle/>
          <a:p>
            <a:pPr marL="0" indent="0">
              <a:buNone/>
            </a:pPr>
            <a:r>
              <a:rPr lang="es-EC" b="1" dirty="0" smtClean="0"/>
              <a:t>¿Es importante el número de atributos (</a:t>
            </a:r>
            <a:r>
              <a:rPr lang="es-EC" b="1" dirty="0" err="1" smtClean="0"/>
              <a:t>features</a:t>
            </a:r>
            <a:r>
              <a:rPr lang="es-EC" b="1" dirty="0" smtClean="0"/>
              <a:t>) en el clasificador?</a:t>
            </a:r>
          </a:p>
          <a:p>
            <a:r>
              <a:rPr lang="es-EC" dirty="0" smtClean="0"/>
              <a:t>Si, puesto que mientras más atributos se tenga, mayor precisión se tendrá en predicciones futuras, y mayor datos se tendrán en el </a:t>
            </a:r>
            <a:r>
              <a:rPr lang="es-EC" dirty="0" err="1" smtClean="0"/>
              <a:t>dataset</a:t>
            </a:r>
            <a:r>
              <a:rPr lang="es-EC" dirty="0" smtClean="0"/>
              <a:t> de aprendizaje.</a:t>
            </a:r>
          </a:p>
          <a:p>
            <a:r>
              <a:rPr lang="es-EC" dirty="0" smtClean="0"/>
              <a:t>En nuestro caso, experimentamos con los atributos anteriormente descritos, y con otro sin conectores y negaciones. En este segundo caso si bien es cierto mejoraba la precisión con datos conocidos (95.64%), resultaba pobre en las predicciones nuevas. </a:t>
            </a:r>
          </a:p>
        </p:txBody>
      </p:sp>
    </p:spTree>
    <p:extLst>
      <p:ext uri="{BB962C8B-B14F-4D97-AF65-F5344CB8AC3E}">
        <p14:creationId xmlns:p14="http://schemas.microsoft.com/office/powerpoint/2010/main" val="28767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normAutofit lnSpcReduction="10000"/>
          </a:bodyPr>
          <a:lstStyle/>
          <a:p>
            <a:pPr marL="0" indent="0">
              <a:buNone/>
            </a:pPr>
            <a:r>
              <a:rPr lang="es-EC" b="1" dirty="0" smtClean="0"/>
              <a:t>¿Es importante el número de instancias?.  </a:t>
            </a:r>
          </a:p>
          <a:p>
            <a:r>
              <a:rPr lang="es-EC" dirty="0" smtClean="0"/>
              <a:t>Es importante puesto que se incrementaran la cantidad de combinaciones que podría aprender y usar para futuras predicciones.</a:t>
            </a:r>
          </a:p>
          <a:p>
            <a:pPr marL="0" indent="0">
              <a:buNone/>
            </a:pPr>
            <a:r>
              <a:rPr lang="es-EC" b="1" dirty="0" smtClean="0"/>
              <a:t>¿En qué casos?</a:t>
            </a:r>
          </a:p>
          <a:p>
            <a:r>
              <a:rPr lang="es-EC" dirty="0" smtClean="0"/>
              <a:t>En los casos que se tenga varios atributos y se necesiten mas combinaciones de los datos de entrenamiento.</a:t>
            </a:r>
          </a:p>
          <a:p>
            <a:endParaRPr lang="es-EC" dirty="0"/>
          </a:p>
        </p:txBody>
      </p:sp>
    </p:spTree>
    <p:extLst>
      <p:ext uri="{BB962C8B-B14F-4D97-AF65-F5344CB8AC3E}">
        <p14:creationId xmlns:p14="http://schemas.microsoft.com/office/powerpoint/2010/main" val="2924723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47</TotalTime>
  <Words>830</Words>
  <Application>Microsoft Office PowerPoint</Application>
  <PresentationFormat>Presentación en pantalla (4:3)</PresentationFormat>
  <Paragraphs>75</Paragraphs>
  <Slides>16</Slides>
  <Notes>1</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Aspecto</vt:lpstr>
      <vt:lpstr>Diseño e Implementación de un sistema clasificador de sentimientos</vt:lpstr>
      <vt:lpstr>Proceso</vt:lpstr>
      <vt:lpstr>Presentación de PowerPoint</vt:lpstr>
      <vt:lpstr>Presentación de PowerPoint</vt:lpstr>
      <vt:lpstr>Presentación de PowerPoint</vt:lpstr>
      <vt:lpstr>Presentación de PowerPoint</vt:lpstr>
      <vt:lpstr>Preguntas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Instalación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 Implementación de un sistema clasificador de sentimientos</dc:title>
  <dc:creator>Cañitas</dc:creator>
  <cp:lastModifiedBy>Cañitas</cp:lastModifiedBy>
  <cp:revision>9</cp:revision>
  <dcterms:created xsi:type="dcterms:W3CDTF">2017-01-20T23:11:29Z</dcterms:created>
  <dcterms:modified xsi:type="dcterms:W3CDTF">2017-01-20T23:59:25Z</dcterms:modified>
</cp:coreProperties>
</file>