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293" r:id="rId4"/>
    <p:sldId id="291" r:id="rId5"/>
    <p:sldId id="294" r:id="rId6"/>
    <p:sldId id="295" r:id="rId7"/>
    <p:sldId id="297" r:id="rId8"/>
    <p:sldId id="296" r:id="rId9"/>
    <p:sldId id="273" r:id="rId10"/>
    <p:sldId id="274" r:id="rId11"/>
    <p:sldId id="275" r:id="rId12"/>
    <p:sldId id="276" r:id="rId13"/>
    <p:sldId id="279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6" r:id="rId22"/>
    <p:sldId id="288" r:id="rId23"/>
    <p:sldId id="287" r:id="rId24"/>
    <p:sldId id="289" r:id="rId25"/>
    <p:sldId id="260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3" autoAdjust="0"/>
    <p:restoredTop sz="96429" autoAdjust="0"/>
  </p:normalViewPr>
  <p:slideViewPr>
    <p:cSldViewPr>
      <p:cViewPr varScale="1">
        <p:scale>
          <a:sx n="159" d="100"/>
          <a:sy n="159" d="100"/>
        </p:scale>
        <p:origin x="-198" y="-90"/>
      </p:cViewPr>
      <p:guideLst>
        <p:guide orient="horz" pos="5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4936" y="16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325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549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796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49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855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855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1F17C-E28F-495F-ADC7-F58DBF2FF38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16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1305794"/>
            <a:ext cx="8856984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2166496"/>
            <a:ext cx="8712968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8F29E28-3383-EC4B-8CEE-64C78C70C2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6" y="3746024"/>
            <a:ext cx="2388229" cy="98596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64096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B313482-0071-1142-AF54-63A6BE03E425}"/>
              </a:ext>
            </a:extLst>
          </p:cNvPr>
          <p:cNvGrpSpPr/>
          <p:nvPr userDrawn="1"/>
        </p:nvGrpSpPr>
        <p:grpSpPr>
          <a:xfrm>
            <a:off x="7740352" y="4443958"/>
            <a:ext cx="1235173" cy="540797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77E86F90-C034-AE42-A96C-4017F6EF3D13}"/>
              </a:ext>
            </a:extLst>
          </p:cNvPr>
          <p:cNvSpPr>
            <a:spLocks/>
          </p:cNvSpPr>
          <p:nvPr userDrawn="1"/>
        </p:nvSpPr>
        <p:spPr>
          <a:xfrm>
            <a:off x="342000" y="771550"/>
            <a:ext cx="846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xmlns="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4520018"/>
            <a:ext cx="1828800" cy="365125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xmlns="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750" y="452001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xmlns="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2752" y="4520018"/>
            <a:ext cx="1388409" cy="365125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3">
            <a:extLst>
              <a:ext uri="{FF2B5EF4-FFF2-40B4-BE49-F238E27FC236}">
                <a16:creationId xmlns:a16="http://schemas.microsoft.com/office/drawing/2014/main" xmlns="" id="{8701150E-67F6-7642-9634-83C2E3F0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779662"/>
            <a:ext cx="6799782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MMR </a:t>
            </a:r>
            <a:r>
              <a:rPr lang="en-US" altLang="zh-CN" dirty="0" smtClean="0"/>
              <a:t> &amp;  Fast-Greedy </a:t>
            </a:r>
            <a:r>
              <a:rPr lang="en-US" altLang="zh-CN" dirty="0" smtClean="0"/>
              <a:t>DPP </a:t>
            </a:r>
            <a:r>
              <a:rPr lang="en-US" altLang="zh-CN" dirty="0" smtClean="0"/>
              <a:t> </a:t>
            </a:r>
            <a:r>
              <a:rPr lang="en-US" altLang="zh-Hans" dirty="0" smtClean="0"/>
              <a:t/>
            </a:r>
            <a:br>
              <a:rPr lang="en-US" altLang="zh-Hans" dirty="0" smtClean="0"/>
            </a:br>
            <a:r>
              <a:rPr lang="en-US" altLang="zh-Hans" dirty="0" smtClean="0"/>
              <a:t>		      </a:t>
            </a:r>
            <a:r>
              <a:rPr lang="zh-CN" altLang="en-US" dirty="0" smtClean="0"/>
              <a:t>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preparation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9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多样性？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the diversity in the </a:t>
            </a:r>
            <a:r>
              <a:rPr lang="en-US" altLang="zh-CN" sz="1800" dirty="0" err="1"/>
              <a:t>topK</a:t>
            </a:r>
            <a:r>
              <a:rPr lang="en-US" altLang="zh-CN" sz="1800" dirty="0"/>
              <a:t> relevance</a:t>
            </a:r>
            <a:r>
              <a:rPr lang="zh-CN" altLang="en-US" sz="1800" dirty="0"/>
              <a:t>， </a:t>
            </a:r>
            <a:r>
              <a:rPr lang="en-US" altLang="zh-CN" sz="1800" dirty="0"/>
              <a:t>not long tail terms</a:t>
            </a:r>
          </a:p>
          <a:p>
            <a:pPr>
              <a:buNone/>
            </a:pPr>
            <a:endParaRPr lang="en-US" altLang="zh-CN" sz="1800" dirty="0"/>
          </a:p>
          <a:p>
            <a:r>
              <a:rPr lang="zh-CN" altLang="en-US" sz="1800" dirty="0"/>
              <a:t>问题抽象？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从一个离散集合中，选择 </a:t>
            </a:r>
            <a:r>
              <a:rPr lang="en-US" altLang="zh-CN" sz="1800" dirty="0" smtClean="0"/>
              <a:t>‵‵</a:t>
            </a:r>
            <a:r>
              <a:rPr lang="zh-CN" altLang="en-US" sz="1800" dirty="0" smtClean="0"/>
              <a:t>最优</a:t>
            </a:r>
            <a:r>
              <a:rPr lang="en-US" altLang="zh-CN" sz="1800" dirty="0" smtClean="0"/>
              <a:t>‵‵ </a:t>
            </a:r>
            <a:r>
              <a:rPr lang="zh-CN" altLang="en-US" sz="1800" dirty="0"/>
              <a:t>的子集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问题本质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zh-CN" altLang="en-US" sz="1800" dirty="0">
                <a:solidFill>
                  <a:srgbClr val="FF0000"/>
                </a:solidFill>
              </a:rPr>
              <a:t>子集 </a:t>
            </a:r>
            <a:r>
              <a:rPr lang="en-US" altLang="zh-CN" sz="1800" dirty="0">
                <a:solidFill>
                  <a:srgbClr val="FF0000"/>
                </a:solidFill>
              </a:rPr>
              <a:t>= Max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user-item</a:t>
            </a:r>
            <a:r>
              <a:rPr lang="zh-CN" altLang="en-US" sz="1800" dirty="0" smtClean="0">
                <a:solidFill>
                  <a:srgbClr val="FF0000"/>
                </a:solidFill>
              </a:rPr>
              <a:t>相关性 </a:t>
            </a:r>
            <a:r>
              <a:rPr lang="en-US" altLang="zh-CN" sz="1800" dirty="0">
                <a:solidFill>
                  <a:srgbClr val="FF0000"/>
                </a:solidFill>
              </a:rPr>
              <a:t>+ </a:t>
            </a:r>
            <a:r>
              <a:rPr lang="en-US" altLang="zh-CN" sz="1800" dirty="0" smtClean="0">
                <a:solidFill>
                  <a:srgbClr val="FF0000"/>
                </a:solidFill>
              </a:rPr>
              <a:t>item-item</a:t>
            </a:r>
            <a:r>
              <a:rPr lang="zh-CN" altLang="en-US" sz="1800" dirty="0" smtClean="0">
                <a:solidFill>
                  <a:srgbClr val="FF0000"/>
                </a:solidFill>
              </a:rPr>
              <a:t>多样性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800" dirty="0"/>
              <a:t>转化</a:t>
            </a:r>
            <a:r>
              <a:rPr lang="en-US" altLang="zh-CN" sz="1800" dirty="0"/>
              <a:t>: </a:t>
            </a:r>
            <a:r>
              <a:rPr lang="zh-CN" altLang="en-US" sz="1800" dirty="0"/>
              <a:t>多样性的定义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preparation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816424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多样性？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t</a:t>
            </a:r>
            <a:r>
              <a:rPr lang="en-US" altLang="zh-CN" sz="1800" dirty="0" smtClean="0"/>
              <a:t>he diversity in the </a:t>
            </a:r>
            <a:r>
              <a:rPr lang="en-US" altLang="zh-CN" sz="1800" dirty="0" err="1" smtClean="0"/>
              <a:t>topK</a:t>
            </a:r>
            <a:r>
              <a:rPr lang="en-US" altLang="zh-CN" sz="1800" dirty="0" smtClean="0"/>
              <a:t> relevance</a:t>
            </a:r>
            <a:r>
              <a:rPr lang="zh-CN" altLang="en-US" sz="1800" dirty="0" smtClean="0"/>
              <a:t>， </a:t>
            </a:r>
            <a:r>
              <a:rPr lang="en-US" altLang="zh-CN" sz="1800" dirty="0" smtClean="0"/>
              <a:t>not long tail terms</a:t>
            </a:r>
          </a:p>
          <a:p>
            <a:pPr>
              <a:buNone/>
            </a:pPr>
            <a:endParaRPr lang="en-US" altLang="zh-CN" sz="1800" dirty="0" smtClean="0"/>
          </a:p>
          <a:p>
            <a:r>
              <a:rPr lang="zh-CN" altLang="en-US" sz="1800" dirty="0"/>
              <a:t>问题抽象？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从一个离散集合中，选择 </a:t>
            </a:r>
            <a:r>
              <a:rPr lang="en-US" altLang="zh-CN" sz="1800" dirty="0"/>
              <a:t>‵‵</a:t>
            </a:r>
            <a:r>
              <a:rPr lang="zh-CN" altLang="en-US" sz="1800" dirty="0"/>
              <a:t>最优</a:t>
            </a:r>
            <a:r>
              <a:rPr lang="en-US" altLang="zh-CN" sz="1800" dirty="0"/>
              <a:t>‵‵ </a:t>
            </a:r>
            <a:r>
              <a:rPr lang="zh-CN" altLang="en-US" sz="1800" dirty="0"/>
              <a:t>的子集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问题本质</a:t>
            </a:r>
            <a:r>
              <a:rPr lang="en-US" altLang="zh-CN" sz="1800" dirty="0">
                <a:solidFill>
                  <a:srgbClr val="FF0000"/>
                </a:solidFill>
              </a:rPr>
              <a:t>: </a:t>
            </a:r>
            <a:r>
              <a:rPr lang="zh-CN" altLang="en-US" sz="1800" dirty="0">
                <a:solidFill>
                  <a:srgbClr val="FF0000"/>
                </a:solidFill>
              </a:rPr>
              <a:t>子集 </a:t>
            </a:r>
            <a:r>
              <a:rPr lang="en-US" altLang="zh-CN" sz="1800" dirty="0">
                <a:solidFill>
                  <a:srgbClr val="FF0000"/>
                </a:solidFill>
              </a:rPr>
              <a:t>= Max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user-item</a:t>
            </a:r>
            <a:r>
              <a:rPr lang="zh-CN" altLang="en-US" sz="1800" dirty="0">
                <a:solidFill>
                  <a:srgbClr val="FF0000"/>
                </a:solidFill>
              </a:rPr>
              <a:t>相关性 </a:t>
            </a:r>
            <a:r>
              <a:rPr lang="en-US" altLang="zh-CN" sz="1800" dirty="0">
                <a:solidFill>
                  <a:srgbClr val="FF0000"/>
                </a:solidFill>
              </a:rPr>
              <a:t>+ item-item</a:t>
            </a:r>
            <a:r>
              <a:rPr lang="zh-CN" altLang="en-US" sz="1800" dirty="0">
                <a:solidFill>
                  <a:srgbClr val="FF0000"/>
                </a:solidFill>
              </a:rPr>
              <a:t>多样性）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800" dirty="0"/>
              <a:t>转化</a:t>
            </a:r>
            <a:r>
              <a:rPr lang="en-US" altLang="zh-CN" sz="1800" dirty="0"/>
              <a:t>: </a:t>
            </a:r>
            <a:r>
              <a:rPr lang="zh-CN" altLang="en-US" sz="1800" dirty="0"/>
              <a:t>多样性的定义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如何引入多样性？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直接选择最相关的</a:t>
            </a:r>
            <a:r>
              <a:rPr lang="en-US" altLang="zh-CN" sz="1800" dirty="0" smtClean="0"/>
              <a:t>K</a:t>
            </a:r>
            <a:r>
              <a:rPr lang="zh-CN" altLang="en-US" sz="1800" dirty="0" smtClean="0"/>
              <a:t>个元素 </a:t>
            </a:r>
            <a:r>
              <a:rPr lang="en-US" altLang="zh-CN" sz="1800" dirty="0" smtClean="0"/>
              <a:t>(diversity=0)</a:t>
            </a:r>
          </a:p>
          <a:p>
            <a:pPr>
              <a:buNone/>
            </a:pPr>
            <a:r>
              <a:rPr lang="en-US" altLang="zh-CN" sz="1800" dirty="0" smtClean="0"/>
              <a:t>2.MMR(trade-off by parameter, </a:t>
            </a:r>
            <a:r>
              <a:rPr lang="en-US" altLang="zh-CN" sz="1800" dirty="0" err="1" smtClean="0"/>
              <a:t>diveristy</a:t>
            </a:r>
            <a:r>
              <a:rPr lang="zh-CN" altLang="en-US" sz="1800" dirty="0" smtClean="0"/>
              <a:t>定义  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maxSim</a:t>
            </a:r>
            <a:r>
              <a:rPr lang="en-US" altLang="zh-CN" sz="1800" dirty="0" smtClean="0"/>
              <a:t>)</a:t>
            </a:r>
          </a:p>
          <a:p>
            <a:pPr>
              <a:buNone/>
            </a:pPr>
            <a:r>
              <a:rPr lang="en-US" altLang="zh-CN" sz="1800" dirty="0" smtClean="0"/>
              <a:t>3.DPP(trade-off by matrix)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preparation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What we have?</a:t>
            </a:r>
          </a:p>
          <a:p>
            <a:pPr>
              <a:buNone/>
            </a:pPr>
            <a:r>
              <a:rPr lang="zh-CN" altLang="en-US" sz="1800" dirty="0" smtClean="0"/>
              <a:t>用户对于视频的喜好程度 </a:t>
            </a:r>
            <a:r>
              <a:rPr lang="en-US" altLang="zh-CN" sz="1800" dirty="0" smtClean="0"/>
              <a:t>- score    </a:t>
            </a:r>
          </a:p>
          <a:p>
            <a:pPr>
              <a:buNone/>
            </a:pPr>
            <a:r>
              <a:rPr lang="zh-CN" altLang="en-US" sz="1800" dirty="0" smtClean="0"/>
              <a:t>视频自身的特征  </a:t>
            </a:r>
            <a:r>
              <a:rPr lang="en-US" altLang="zh-CN" sz="1800" dirty="0" smtClean="0"/>
              <a:t>-  </a:t>
            </a:r>
            <a:r>
              <a:rPr lang="en-US" altLang="zh-CN" sz="1800" dirty="0" err="1" smtClean="0"/>
              <a:t>embeding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/>
          </a:p>
          <a:p>
            <a:r>
              <a:rPr lang="en-US" altLang="zh-CN" sz="1800" dirty="0" smtClean="0"/>
              <a:t>What we do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推荐列表的物品和用户相关性高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socre</a:t>
            </a:r>
            <a:r>
              <a:rPr lang="en-US" altLang="zh-CN" sz="1800" dirty="0" smtClean="0"/>
              <a:t>)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  物品之间相似度低</a:t>
            </a:r>
            <a:r>
              <a:rPr lang="en-US" altLang="zh-CN" sz="1800" dirty="0" smtClean="0"/>
              <a:t>(similarity)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How is DPP done</a:t>
            </a:r>
            <a:r>
              <a:rPr lang="zh-CN" altLang="en-US" sz="1800" dirty="0" smtClean="0"/>
              <a:t>？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 smtClean="0"/>
              <a:t>从</a:t>
            </a:r>
            <a:r>
              <a:rPr lang="en-US" altLang="zh-CN" sz="1800" dirty="0" err="1" smtClean="0"/>
              <a:t>determinantal</a:t>
            </a:r>
            <a:r>
              <a:rPr lang="en-US" altLang="zh-CN" sz="1800" dirty="0" smtClean="0"/>
              <a:t> point process</a:t>
            </a:r>
            <a:r>
              <a:rPr lang="zh-CN" altLang="en-US" sz="1800" dirty="0" smtClean="0"/>
              <a:t>开始介绍</a:t>
            </a:r>
            <a:endParaRPr lang="en-US" altLang="zh-CN" sz="1800" dirty="0"/>
          </a:p>
        </p:txBody>
      </p:sp>
      <p:sp>
        <p:nvSpPr>
          <p:cNvPr id="5" name="上箭头 4"/>
          <p:cNvSpPr/>
          <p:nvPr/>
        </p:nvSpPr>
        <p:spPr>
          <a:xfrm>
            <a:off x="4283968" y="2355726"/>
            <a:ext cx="144016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524328" y="2355726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3600" dirty="0" smtClean="0"/>
              <a:t>Q&amp;A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DPP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/>
              <a:t>Point process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空间上点来描述概率分布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200" dirty="0" smtClean="0"/>
              <a:t>e.g. π</a:t>
            </a:r>
            <a:r>
              <a:rPr lang="zh-CN" altLang="en-US" sz="1200" dirty="0" smtClean="0"/>
              <a:t>的计算</a:t>
            </a:r>
            <a:endParaRPr lang="en-US" altLang="zh-CN" sz="12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dirty="0" err="1"/>
              <a:t>determinantal</a:t>
            </a:r>
            <a:r>
              <a:rPr lang="en-US" altLang="zh-CN" sz="1800" dirty="0"/>
              <a:t> point </a:t>
            </a:r>
            <a:r>
              <a:rPr lang="en-US" altLang="zh-CN" sz="1800" dirty="0" smtClean="0"/>
              <a:t>process</a:t>
            </a:r>
          </a:p>
          <a:p>
            <a:pPr>
              <a:buNone/>
            </a:pPr>
            <a:r>
              <a:rPr lang="zh-CN" altLang="en-US" sz="1200" dirty="0" smtClean="0"/>
              <a:t>存在一个行列式能够刻画子集被抽取的概率，</a:t>
            </a:r>
            <a:r>
              <a:rPr lang="en-US" altLang="zh-CN" sz="1200" dirty="0" smtClean="0"/>
              <a:t>P(subset)=</a:t>
            </a:r>
            <a:r>
              <a:rPr lang="zh-CN" altLang="en-US" sz="1200" dirty="0" smtClean="0"/>
              <a:t>子集元素</a:t>
            </a:r>
            <a:r>
              <a:rPr lang="zh-CN" altLang="en-US" sz="1200" dirty="0" smtClean="0">
                <a:solidFill>
                  <a:srgbClr val="FF0000"/>
                </a:solidFill>
              </a:rPr>
              <a:t>对应的行列主子式</a:t>
            </a:r>
            <a:r>
              <a:rPr lang="zh-CN" altLang="en-US" sz="1200" dirty="0" smtClean="0"/>
              <a:t>被抽取的概率</a:t>
            </a:r>
            <a:endParaRPr lang="en-US" altLang="zh-CN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491630"/>
            <a:ext cx="20138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3422645"/>
            <a:ext cx="4680520" cy="172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363838"/>
            <a:ext cx="3867953" cy="142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DPP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问题转化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400" dirty="0" smtClean="0"/>
              <a:t>“最优”的子集                        </a:t>
            </a:r>
            <a:r>
              <a:rPr lang="en-US" altLang="zh-CN" sz="1400" dirty="0" smtClean="0"/>
              <a:t>=&gt;        </a:t>
            </a:r>
            <a:r>
              <a:rPr lang="zh-CN" altLang="en-US" sz="1400" dirty="0" smtClean="0"/>
              <a:t>构造行列式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找到</a:t>
            </a:r>
            <a:r>
              <a:rPr lang="en-US" altLang="zh-CN" sz="1400" dirty="0" err="1" smtClean="0"/>
              <a:t>det</a:t>
            </a:r>
            <a:r>
              <a:rPr lang="en-US" altLang="zh-CN" sz="1400" dirty="0" smtClean="0"/>
              <a:t>(subset)</a:t>
            </a:r>
            <a:r>
              <a:rPr lang="zh-CN" altLang="en-US" sz="1400" dirty="0" smtClean="0"/>
              <a:t>最大的子集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Max(relevance </a:t>
            </a:r>
            <a:r>
              <a:rPr lang="en-US" altLang="zh-CN" sz="1400" dirty="0"/>
              <a:t>+ diversity) 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？</a:t>
            </a:r>
            <a:r>
              <a:rPr lang="en-US" altLang="zh-CN" sz="1400" dirty="0" smtClean="0"/>
              <a:t>           </a:t>
            </a:r>
            <a:r>
              <a:rPr lang="en-US" altLang="zh-CN" sz="1400" dirty="0" err="1" smtClean="0"/>
              <a:t>det</a:t>
            </a:r>
            <a:r>
              <a:rPr lang="en-US" altLang="zh-CN" sz="1400" dirty="0" smtClean="0"/>
              <a:t>(subset</a:t>
            </a:r>
            <a:r>
              <a:rPr lang="en-US" altLang="zh-CN" sz="1400" dirty="0"/>
              <a:t>)</a:t>
            </a:r>
            <a:r>
              <a:rPr lang="zh-CN" altLang="en-US" sz="1400" dirty="0"/>
              <a:t>最大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200" dirty="0" smtClean="0"/>
              <a:t>		                                </a:t>
            </a:r>
            <a:r>
              <a:rPr lang="zh-CN" altLang="en-US" sz="1200" dirty="0" smtClean="0">
                <a:solidFill>
                  <a:srgbClr val="FF0000"/>
                </a:solidFill>
              </a:rPr>
              <a:t>如何关联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DPP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问题转化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400" dirty="0"/>
              <a:t>“最优”的子集                        </a:t>
            </a:r>
            <a:r>
              <a:rPr lang="en-US" altLang="zh-CN" sz="1400" dirty="0"/>
              <a:t>=&gt;        </a:t>
            </a:r>
            <a:r>
              <a:rPr lang="zh-CN" altLang="en-US" sz="1400" dirty="0"/>
              <a:t>构造行列式</a:t>
            </a:r>
            <a:r>
              <a:rPr lang="en-US" altLang="zh-CN" sz="1400" dirty="0"/>
              <a:t>,</a:t>
            </a:r>
            <a:r>
              <a:rPr lang="zh-CN" altLang="en-US" sz="1400" dirty="0"/>
              <a:t>找到</a:t>
            </a:r>
            <a:r>
              <a:rPr lang="en-US" altLang="zh-CN" sz="1400" dirty="0" err="1"/>
              <a:t>det</a:t>
            </a:r>
            <a:r>
              <a:rPr lang="en-US" altLang="zh-CN" sz="1400" dirty="0"/>
              <a:t>(subset)</a:t>
            </a:r>
            <a:r>
              <a:rPr lang="zh-CN" altLang="en-US" sz="1400" dirty="0"/>
              <a:t>最大的子集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  Max(relevance + diversity)   </a:t>
            </a:r>
            <a:r>
              <a:rPr lang="zh-CN" altLang="en-US" sz="1400" dirty="0"/>
              <a:t>？</a:t>
            </a:r>
            <a:r>
              <a:rPr lang="en-US" altLang="zh-CN" sz="1400" dirty="0"/>
              <a:t>           </a:t>
            </a:r>
            <a:r>
              <a:rPr lang="en-US" altLang="zh-CN" sz="1400" dirty="0" err="1"/>
              <a:t>det</a:t>
            </a:r>
            <a:r>
              <a:rPr lang="en-US" altLang="zh-CN" sz="1400" dirty="0"/>
              <a:t>(subset)</a:t>
            </a:r>
            <a:r>
              <a:rPr lang="zh-CN" altLang="en-US" sz="1400" dirty="0"/>
              <a:t>最大 </a:t>
            </a:r>
            <a:endParaRPr lang="en-US" altLang="zh-CN" sz="1400" dirty="0"/>
          </a:p>
          <a:p>
            <a:pPr>
              <a:buNone/>
            </a:pPr>
            <a:r>
              <a:rPr lang="en-US" altLang="zh-CN" sz="1200" dirty="0"/>
              <a:t>		                                </a:t>
            </a:r>
            <a:r>
              <a:rPr lang="zh-CN" altLang="en-US" sz="1200" dirty="0">
                <a:solidFill>
                  <a:srgbClr val="FF0000"/>
                </a:solidFill>
              </a:rPr>
              <a:t>如何关联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行列式需要的性质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31790"/>
            <a:ext cx="28670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779912" y="2931790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i.e. </a:t>
            </a:r>
          </a:p>
          <a:p>
            <a:r>
              <a:rPr lang="en-US" altLang="zh-CN" sz="1200" dirty="0" err="1" smtClean="0"/>
              <a:t>det</a:t>
            </a:r>
            <a:r>
              <a:rPr lang="en-US" altLang="zh-CN" sz="1200" dirty="0" smtClean="0"/>
              <a:t>(subset)  =   item</a:t>
            </a:r>
            <a:r>
              <a:rPr lang="zh-CN" altLang="en-US" sz="1200" dirty="0" smtClean="0"/>
              <a:t>被选择的概率  </a:t>
            </a:r>
            <a:r>
              <a:rPr lang="en-US" altLang="zh-CN" sz="1200" dirty="0" smtClean="0"/>
              <a:t>-  item</a:t>
            </a:r>
            <a:r>
              <a:rPr lang="zh-CN" altLang="en-US" sz="1200" dirty="0" smtClean="0"/>
              <a:t>之间的相似性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            =   </a:t>
            </a:r>
            <a:r>
              <a:rPr lang="zh-CN" altLang="en-US" sz="1200" dirty="0" smtClean="0"/>
              <a:t>用户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物品相关性  </a:t>
            </a:r>
            <a:r>
              <a:rPr lang="en-US" altLang="zh-CN" sz="1200" dirty="0" smtClean="0"/>
              <a:t>- </a:t>
            </a:r>
            <a:r>
              <a:rPr lang="zh-CN" altLang="en-US" sz="1200" dirty="0" smtClean="0"/>
              <a:t>物品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物品相似性</a:t>
            </a:r>
            <a:r>
              <a:rPr lang="en-US" altLang="zh-CN" sz="1200" dirty="0" smtClean="0"/>
              <a:t>(not  pair-wise)</a:t>
            </a:r>
          </a:p>
          <a:p>
            <a:r>
              <a:rPr lang="en-US" altLang="zh-CN" sz="1200" dirty="0" smtClean="0"/>
              <a:t>i.e.</a:t>
            </a:r>
          </a:p>
          <a:p>
            <a:r>
              <a:rPr lang="zh-CN" altLang="en-US" sz="1200" dirty="0" smtClean="0"/>
              <a:t>高阶行列式  </a:t>
            </a:r>
            <a:r>
              <a:rPr lang="en-US" altLang="zh-CN" sz="1200" dirty="0" smtClean="0"/>
              <a:t>=&gt;  </a:t>
            </a:r>
            <a:r>
              <a:rPr lang="zh-CN" altLang="en-US" sz="1200" dirty="0" smtClean="0"/>
              <a:t>二阶行列式</a:t>
            </a:r>
            <a:endParaRPr lang="en-US" altLang="zh-CN" sz="1200" dirty="0" smtClean="0"/>
          </a:p>
          <a:p>
            <a:endParaRPr lang="zh-CN" altLang="en-US" sz="1200" dirty="0" smtClean="0"/>
          </a:p>
          <a:p>
            <a:r>
              <a:rPr lang="en-US" altLang="zh-CN" sz="1200" dirty="0" smtClean="0"/>
              <a:t>i.e. 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max(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relevance+diversity</a:t>
            </a:r>
            <a:r>
              <a:rPr lang="en-US" altLang="zh-CN" sz="1200" dirty="0" smtClean="0">
                <a:solidFill>
                  <a:srgbClr val="FF0000"/>
                </a:solidFill>
              </a:rPr>
              <a:t>) 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== 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Max(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det</a:t>
            </a:r>
            <a:r>
              <a:rPr lang="en-US" altLang="zh-CN" sz="1200" dirty="0" smtClean="0">
                <a:solidFill>
                  <a:srgbClr val="FF0000"/>
                </a:solidFill>
              </a:rPr>
              <a:t>(subset))  </a:t>
            </a:r>
            <a:r>
              <a:rPr lang="zh-CN" altLang="en-US" sz="1200" dirty="0" smtClean="0">
                <a:solidFill>
                  <a:srgbClr val="FF0000"/>
                </a:solidFill>
              </a:rPr>
              <a:t>成功关联！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/>
              <a:t>候选集</a:t>
            </a:r>
            <a:r>
              <a:rPr lang="en-US" altLang="zh-CN" sz="1200" dirty="0" smtClean="0"/>
              <a:t>items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=&gt; </a:t>
            </a:r>
            <a:r>
              <a:rPr lang="zh-CN" altLang="en-US" sz="1200" dirty="0" smtClean="0"/>
              <a:t>构造行列式 </a:t>
            </a:r>
            <a:r>
              <a:rPr lang="en-US" altLang="zh-CN" sz="1200" dirty="0" smtClean="0"/>
              <a:t>=&gt; </a:t>
            </a:r>
            <a:r>
              <a:rPr lang="zh-CN" altLang="en-US" sz="1200" dirty="0" smtClean="0"/>
              <a:t>行列式值最大的子集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DPP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672408"/>
          </a:xfrm>
        </p:spPr>
        <p:txBody>
          <a:bodyPr>
            <a:normAutofit/>
          </a:bodyPr>
          <a:lstStyle/>
          <a:p>
            <a:r>
              <a:rPr lang="en-US" altLang="zh-CN" sz="1600" dirty="0" err="1" smtClean="0">
                <a:solidFill>
                  <a:schemeClr val="tx1"/>
                </a:solidFill>
              </a:rPr>
              <a:t>Coinstruction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det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03597"/>
            <a:ext cx="4613625" cy="86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139702"/>
            <a:ext cx="5400600" cy="8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5536" y="3147814"/>
            <a:ext cx="6840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流程梳理</a:t>
            </a:r>
            <a:r>
              <a:rPr lang="en-US" altLang="zh-CN" sz="1400" b="1" dirty="0" smtClean="0"/>
              <a:t>:</a:t>
            </a:r>
          </a:p>
          <a:p>
            <a:r>
              <a:rPr lang="en-US" altLang="zh-CN" sz="1600" dirty="0" err="1" smtClean="0"/>
              <a:t>det</a:t>
            </a:r>
            <a:r>
              <a:rPr lang="en-US" altLang="zh-CN" sz="1600" dirty="0" smtClean="0"/>
              <a:t> L  =&gt; </a:t>
            </a:r>
            <a:r>
              <a:rPr lang="en-US" altLang="zh-CN" sz="1600" dirty="0" err="1" smtClean="0"/>
              <a:t>det</a:t>
            </a:r>
            <a:r>
              <a:rPr lang="en-US" altLang="zh-CN" sz="1600" dirty="0" smtClean="0"/>
              <a:t> B  =&gt; Bi=</a:t>
            </a:r>
            <a:r>
              <a:rPr lang="en-US" altLang="zh-CN" sz="1600" dirty="0" err="1" smtClean="0"/>
              <a:t>rifi</a:t>
            </a:r>
            <a:r>
              <a:rPr lang="en-US" altLang="zh-CN" sz="1600" dirty="0" smtClean="0"/>
              <a:t>  =&gt; </a:t>
            </a:r>
            <a:r>
              <a:rPr lang="en-US" altLang="zh-CN" sz="1600" dirty="0" err="1" smtClean="0"/>
              <a:t>Lij</a:t>
            </a:r>
            <a:r>
              <a:rPr lang="en-US" altLang="zh-CN" sz="1600" dirty="0" smtClean="0"/>
              <a:t> = </a:t>
            </a:r>
            <a:r>
              <a:rPr lang="en-US" altLang="zh-CN" sz="1600" dirty="0" err="1" smtClean="0"/>
              <a:t>rirj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fi,fj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ri</a:t>
            </a:r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en-US" altLang="zh-CN" sz="1600" dirty="0" err="1" smtClean="0"/>
              <a:t>ith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item_embeding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rj</a:t>
            </a:r>
            <a:r>
              <a:rPr lang="en-US" altLang="zh-CN" sz="1600" dirty="0" smtClean="0">
                <a:solidFill>
                  <a:srgbClr val="FF0000"/>
                </a:solidFill>
              </a:rPr>
              <a:t>: </a:t>
            </a:r>
            <a:r>
              <a:rPr lang="en-US" altLang="zh-CN" sz="1600" dirty="0" err="1" smtClean="0"/>
              <a:t>jth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item_embeding</a:t>
            </a:r>
            <a:endParaRPr lang="en-US" altLang="zh-CN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&lt;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fi,fj</a:t>
            </a:r>
            <a:r>
              <a:rPr lang="en-US" altLang="zh-CN" sz="1600" dirty="0" smtClean="0">
                <a:solidFill>
                  <a:srgbClr val="FF0000"/>
                </a:solidFill>
              </a:rPr>
              <a:t>&gt;: </a:t>
            </a:r>
            <a:r>
              <a:rPr lang="en-US" altLang="zh-CN" sz="1600" dirty="0" smtClean="0"/>
              <a:t>item-item similarity, </a:t>
            </a:r>
            <a:r>
              <a:rPr lang="en-US" altLang="zh-CN" sz="1600" dirty="0" err="1" smtClean="0"/>
              <a:t>cosθ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∈ </a:t>
            </a:r>
            <a:r>
              <a:rPr lang="en-US" altLang="zh-CN" sz="1600" dirty="0" smtClean="0"/>
              <a:t>(-1,1)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DPP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771550"/>
            <a:ext cx="6120680" cy="415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DPP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355726"/>
            <a:ext cx="32670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971600" y="1203598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ri^2  = Items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socre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的连乘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6016" y="1203598"/>
            <a:ext cx="295232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det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Sim</a:t>
            </a:r>
            <a:r>
              <a:rPr lang="en-US" altLang="zh-CN" sz="1400" dirty="0" smtClean="0">
                <a:solidFill>
                  <a:schemeClr val="tx1"/>
                </a:solidFill>
              </a:rPr>
              <a:t>)  =  item-item</a:t>
            </a:r>
            <a:r>
              <a:rPr lang="zh-CN" altLang="en-US" sz="1400" dirty="0" smtClean="0">
                <a:solidFill>
                  <a:schemeClr val="tx1"/>
                </a:solidFill>
              </a:rPr>
              <a:t>相似度矩阵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行列式的值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11760" y="1779662"/>
            <a:ext cx="18722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</p:cNvCxnSpPr>
          <p:nvPr/>
        </p:nvCxnSpPr>
        <p:spPr>
          <a:xfrm flipH="1">
            <a:off x="5292080" y="1779662"/>
            <a:ext cx="9001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15"/>
          <p:cNvSpPr/>
          <p:nvPr/>
        </p:nvSpPr>
        <p:spPr>
          <a:xfrm>
            <a:off x="3995936" y="2787774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31640" y="3363838"/>
            <a:ext cx="612068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Max(</a:t>
            </a:r>
            <a:r>
              <a:rPr lang="zh-CN" altLang="en-US" sz="1600" dirty="0" smtClean="0">
                <a:solidFill>
                  <a:schemeClr val="tx1"/>
                </a:solidFill>
              </a:rPr>
              <a:t>子集的被抽取的概率</a:t>
            </a:r>
            <a:r>
              <a:rPr lang="en-US" altLang="zh-CN" sz="1600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CN" sz="1200" dirty="0" smtClean="0">
                <a:solidFill>
                  <a:schemeClr val="tx1"/>
                </a:solidFill>
              </a:rPr>
              <a:t>e.g. 16</a:t>
            </a:r>
            <a:r>
              <a:rPr lang="zh-CN" altLang="en-US" sz="1200" dirty="0" smtClean="0">
                <a:solidFill>
                  <a:schemeClr val="tx1"/>
                </a:solidFill>
              </a:rPr>
              <a:t>个元素组成的集合</a:t>
            </a:r>
            <a:r>
              <a:rPr lang="en-US" altLang="zh-CN" sz="1200" dirty="0" smtClean="0">
                <a:solidFill>
                  <a:schemeClr val="tx1"/>
                </a:solidFill>
              </a:rPr>
              <a:t>,10</a:t>
            </a:r>
            <a:r>
              <a:rPr lang="zh-CN" altLang="en-US" sz="1200" dirty="0" smtClean="0">
                <a:solidFill>
                  <a:schemeClr val="tx1"/>
                </a:solidFill>
              </a:rPr>
              <a:t>个元素作为子集。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200" dirty="0" smtClean="0">
                <a:solidFill>
                  <a:schemeClr val="tx1"/>
                </a:solidFill>
              </a:rPr>
              <a:t>抽取概率</a:t>
            </a:r>
            <a:r>
              <a:rPr lang="en-US" altLang="zh-CN" sz="1200" dirty="0" smtClean="0">
                <a:solidFill>
                  <a:schemeClr val="tx1"/>
                </a:solidFill>
              </a:rPr>
              <a:t>P = </a:t>
            </a:r>
            <a:r>
              <a:rPr lang="zh-CN" altLang="en-US" sz="1200" dirty="0" smtClean="0">
                <a:solidFill>
                  <a:schemeClr val="tx1"/>
                </a:solidFill>
              </a:rPr>
              <a:t>把用户对于这</a:t>
            </a:r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r>
              <a:rPr lang="zh-CN" altLang="en-US" sz="1200" dirty="0" smtClean="0">
                <a:solidFill>
                  <a:schemeClr val="tx1"/>
                </a:solidFill>
              </a:rPr>
              <a:t>个元素的评分相乘，再乘以这</a:t>
            </a:r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r>
              <a:rPr lang="zh-CN" altLang="en-US" sz="1200" dirty="0" smtClean="0">
                <a:solidFill>
                  <a:schemeClr val="tx1"/>
                </a:solidFill>
              </a:rPr>
              <a:t>个元素之间的相似度构成的行列式的值。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1200" b="1" dirty="0" smtClean="0">
                <a:solidFill>
                  <a:schemeClr val="tx1"/>
                </a:solidFill>
              </a:rPr>
              <a:t>一共有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C1610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≈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8000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种可能性，从这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8000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个子集中选择概率最大的一个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MMR</a:t>
            </a:r>
            <a:br>
              <a:rPr lang="en-US" altLang="zh-CN" dirty="0" smtClean="0"/>
            </a:b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NLP  (1998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sz="1400" dirty="0" smtClean="0"/>
              <a:t>目的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从候选集中选择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降低冗余度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的子集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/>
              <a:t>待选择文档</a:t>
            </a:r>
            <a:r>
              <a:rPr lang="en-US" altLang="zh-CN" sz="1400" dirty="0"/>
              <a:t>Di</a:t>
            </a:r>
            <a:r>
              <a:rPr lang="zh-CN" altLang="en-US" sz="1400" dirty="0"/>
              <a:t>和</a:t>
            </a:r>
            <a:r>
              <a:rPr lang="en-US" altLang="zh-CN" sz="1400" dirty="0"/>
              <a:t>Query</a:t>
            </a:r>
            <a:r>
              <a:rPr lang="zh-CN" altLang="en-US" sz="1400" dirty="0"/>
              <a:t>的相似性 </a:t>
            </a:r>
            <a:r>
              <a:rPr lang="zh-CN" altLang="en-US" sz="1400" dirty="0" smtClean="0"/>
              <a:t>  </a:t>
            </a:r>
            <a:r>
              <a:rPr lang="en-US" altLang="zh-CN" sz="1400" dirty="0" smtClean="0"/>
              <a:t>–  </a:t>
            </a:r>
            <a:r>
              <a:rPr lang="en-US" altLang="zh-CN" sz="1400" dirty="0"/>
              <a:t>Max(Di</a:t>
            </a:r>
            <a:r>
              <a:rPr lang="zh-CN" altLang="en-US" sz="1400" dirty="0"/>
              <a:t>和已选择的文档</a:t>
            </a:r>
            <a:r>
              <a:rPr lang="en-US" altLang="zh-CN" sz="1400" dirty="0" err="1"/>
              <a:t>Dj</a:t>
            </a:r>
            <a:r>
              <a:rPr lang="zh-CN" altLang="en-US" sz="1400" dirty="0"/>
              <a:t>相似性</a:t>
            </a:r>
            <a:r>
              <a:rPr lang="en-US" altLang="zh-CN" sz="1400" dirty="0" smtClean="0"/>
              <a:t>)</a:t>
            </a:r>
          </a:p>
        </p:txBody>
      </p:sp>
      <p:pic>
        <p:nvPicPr>
          <p:cNvPr id="9" name="内容占位符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626069"/>
            <a:ext cx="6942857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75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3600" dirty="0" smtClean="0"/>
              <a:t>Q&amp;A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2.Fast-Greedy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67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1.Greedy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chemeClr val="tx1"/>
                </a:solidFill>
              </a:rPr>
              <a:t>按照</a:t>
            </a:r>
            <a:r>
              <a:rPr lang="en-US" altLang="zh-CN" sz="1600" dirty="0" smtClean="0">
                <a:solidFill>
                  <a:schemeClr val="tx1"/>
                </a:solidFill>
              </a:rPr>
              <a:t>log</a:t>
            </a:r>
            <a:r>
              <a:rPr lang="zh-CN" altLang="en-US" sz="1600" dirty="0" smtClean="0">
                <a:solidFill>
                  <a:schemeClr val="tx1"/>
                </a:solidFill>
              </a:rPr>
              <a:t>满足边界递减效应，每次迭代选择使得当前集合信息增益最大的物品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</a:rPr>
              <a:t>因式分解</a:t>
            </a:r>
            <a:r>
              <a:rPr lang="en-US" altLang="zh-CN" sz="1600" dirty="0" smtClean="0">
                <a:solidFill>
                  <a:schemeClr val="tx1"/>
                </a:solidFill>
              </a:rPr>
              <a:t>+</a:t>
            </a:r>
            <a:r>
              <a:rPr lang="zh-CN" altLang="en-US" sz="1600" dirty="0" smtClean="0">
                <a:solidFill>
                  <a:schemeClr val="tx1"/>
                </a:solidFill>
              </a:rPr>
              <a:t>中间变量增量迭代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Math verification (skip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Log function =&gt;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di</a:t>
            </a:r>
            <a:r>
              <a:rPr lang="zh-CN" altLang="en-US" sz="1600" dirty="0" smtClean="0">
                <a:solidFill>
                  <a:schemeClr val="tx1"/>
                </a:solidFill>
              </a:rPr>
              <a:t>线性方程组 </a:t>
            </a:r>
            <a:r>
              <a:rPr lang="en-US" altLang="zh-CN" sz="1600" dirty="0" smtClean="0">
                <a:solidFill>
                  <a:schemeClr val="tx1"/>
                </a:solidFill>
              </a:rPr>
              <a:t>=&gt;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ei,ci</a:t>
            </a:r>
            <a:r>
              <a:rPr lang="zh-CN" altLang="en-US" sz="1600" dirty="0" smtClean="0">
                <a:solidFill>
                  <a:schemeClr val="tx1"/>
                </a:solidFill>
              </a:rPr>
              <a:t>增量计算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63638"/>
            <a:ext cx="387667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95686"/>
            <a:ext cx="72088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2.Fast-Greedy</a:t>
            </a:r>
            <a:endParaRPr lang="zh-CN" alt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43558"/>
            <a:ext cx="4533334" cy="19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0"/>
            <a:ext cx="4283968" cy="51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2.Fast-Greedy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6724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Input: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socre_list</a:t>
            </a:r>
            <a:r>
              <a:rPr lang="en-US" altLang="zh-CN" sz="1600" dirty="0" smtClean="0">
                <a:solidFill>
                  <a:schemeClr val="tx1"/>
                </a:solidFill>
              </a:rPr>
              <a:t> +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item_embedding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1.Construction  kernel matrix</a:t>
            </a: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1.1 scores as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ri</a:t>
            </a:r>
            <a:r>
              <a:rPr lang="en-US" altLang="zh-CN" sz="1600" dirty="0" smtClean="0">
                <a:solidFill>
                  <a:schemeClr val="tx1"/>
                </a:solidFill>
              </a:rPr>
              <a:t>  (relevance)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1.2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i-i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余弦</a:t>
            </a:r>
            <a:r>
              <a:rPr lang="zh-CN" altLang="en-US" sz="1600" dirty="0">
                <a:solidFill>
                  <a:schemeClr val="tx1"/>
                </a:solidFill>
              </a:rPr>
              <a:t>相似度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1.3 </a:t>
            </a:r>
            <a:r>
              <a:rPr lang="zh-CN" altLang="en-US" sz="1600" dirty="0" smtClean="0">
                <a:solidFill>
                  <a:schemeClr val="tx1"/>
                </a:solidFill>
              </a:rPr>
              <a:t>构造成核矩阵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35646"/>
            <a:ext cx="22764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843558"/>
            <a:ext cx="630019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3600" dirty="0" smtClean="0"/>
              <a:t>Q&amp;A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MMR</a:t>
            </a:r>
            <a:br>
              <a:rPr lang="en-US" altLang="zh-CN" dirty="0" smtClean="0"/>
            </a:b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Recommend</a:t>
            </a:r>
          </a:p>
          <a:p>
            <a:pPr marL="0" indent="0">
              <a:buNone/>
            </a:pPr>
            <a:r>
              <a:rPr lang="en-US" altLang="zh-CN" sz="1800" dirty="0"/>
              <a:t>1.Item_i </a:t>
            </a:r>
            <a:r>
              <a:rPr lang="zh-CN" altLang="en-US" sz="1800" dirty="0"/>
              <a:t>和 用户</a:t>
            </a:r>
            <a:r>
              <a:rPr lang="en-US" altLang="zh-CN" sz="1800" dirty="0"/>
              <a:t>Q</a:t>
            </a:r>
            <a:r>
              <a:rPr lang="zh-CN" altLang="en-US" sz="1800" dirty="0"/>
              <a:t>的相关性</a:t>
            </a: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FF0000"/>
                </a:solidFill>
              </a:rPr>
              <a:t>=  relevance</a:t>
            </a:r>
          </a:p>
          <a:p>
            <a:pPr marL="0" indent="0">
              <a:buNone/>
            </a:pPr>
            <a:r>
              <a:rPr lang="en-US" altLang="zh-CN" sz="1800" dirty="0"/>
              <a:t>2. -Max(</a:t>
            </a:r>
            <a:r>
              <a:rPr lang="en-US" altLang="zh-CN" sz="1800" dirty="0" err="1"/>
              <a:t>Item_i</a:t>
            </a:r>
            <a:r>
              <a:rPr lang="en-US" altLang="zh-CN" sz="1800" dirty="0"/>
              <a:t> </a:t>
            </a:r>
            <a:r>
              <a:rPr lang="zh-CN" altLang="en-US" sz="1800" dirty="0"/>
              <a:t>和 已推荐列表之间</a:t>
            </a:r>
            <a:r>
              <a:rPr lang="en-US" altLang="zh-CN" sz="1800" dirty="0" err="1"/>
              <a:t>item_j</a:t>
            </a:r>
            <a:r>
              <a:rPr lang="zh-CN" altLang="en-US" sz="1800" dirty="0"/>
              <a:t>相似性</a:t>
            </a:r>
            <a:r>
              <a:rPr lang="en-US" altLang="zh-CN" sz="1800" dirty="0"/>
              <a:t>)   </a:t>
            </a:r>
            <a:r>
              <a:rPr lang="en-US" altLang="zh-CN" sz="1800" dirty="0">
                <a:solidFill>
                  <a:srgbClr val="FF0000"/>
                </a:solidFill>
              </a:rPr>
              <a:t>=  diversity</a:t>
            </a:r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en-US" altLang="zh-CN" sz="1800" dirty="0" err="1"/>
              <a:t>Lamda</a:t>
            </a:r>
            <a:r>
              <a:rPr lang="en-US" altLang="zh-CN" sz="1800" dirty="0"/>
              <a:t> = trade </a:t>
            </a:r>
            <a:r>
              <a:rPr lang="en-US" altLang="zh-CN" sz="1800" dirty="0" smtClean="0"/>
              <a:t>off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λ=1 or λ = 0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6" name="内容占位符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740396"/>
            <a:ext cx="6942857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80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MMR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974766"/>
            <a:ext cx="3212178" cy="2374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702" y="1028566"/>
            <a:ext cx="6028571" cy="638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3968" y="1974766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λ </a:t>
            </a:r>
            <a:r>
              <a:rPr lang="en-US" altLang="zh-CN" dirty="0" smtClean="0"/>
              <a:t>= </a:t>
            </a:r>
            <a:r>
              <a:rPr lang="en-US" altLang="zh-CN" dirty="0" smtClean="0"/>
              <a:t>0.5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en-US" altLang="zh-CN" baseline="30000" dirty="0" smtClean="0"/>
              <a:t>th   </a:t>
            </a:r>
            <a:endParaRPr lang="en-US" altLang="zh-CN" baseline="30000" dirty="0" smtClean="0"/>
          </a:p>
          <a:p>
            <a:endParaRPr lang="en-US" altLang="zh-CN" baseline="30000" dirty="0" smtClean="0"/>
          </a:p>
          <a:p>
            <a:r>
              <a:rPr lang="en-US" altLang="zh-CN" dirty="0" smtClean="0"/>
              <a:t>Selected=[],R=[i1,i2,i3]</a:t>
            </a:r>
          </a:p>
          <a:p>
            <a:r>
              <a:rPr lang="zh-CN" altLang="en-US" dirty="0" smtClean="0"/>
              <a:t>第二</a:t>
            </a:r>
            <a:r>
              <a:rPr lang="zh-CN" altLang="en-US" dirty="0" smtClean="0"/>
              <a:t>项为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max score  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i1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64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MMR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974766"/>
            <a:ext cx="3212178" cy="2374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702" y="1028566"/>
            <a:ext cx="6028571" cy="638095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4283968" y="1974766"/>
            <a:ext cx="38884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λ </a:t>
            </a:r>
            <a:r>
              <a:rPr lang="en-US" altLang="zh-CN" dirty="0" smtClean="0"/>
              <a:t>= </a:t>
            </a:r>
            <a:r>
              <a:rPr lang="en-US" altLang="zh-CN" dirty="0" smtClean="0"/>
              <a:t>0.5</a:t>
            </a:r>
            <a:endParaRPr lang="en-US" altLang="zh-CN" dirty="0" smtClean="0"/>
          </a:p>
          <a:p>
            <a:r>
              <a:rPr lang="en-US" altLang="zh-CN" dirty="0" err="1" smtClean="0"/>
              <a:t>1</a:t>
            </a:r>
            <a:r>
              <a:rPr lang="en-US" altLang="zh-CN" baseline="30000" dirty="0" err="1" smtClean="0"/>
              <a:t>th</a:t>
            </a:r>
            <a:r>
              <a:rPr lang="en-US" altLang="zh-CN" baseline="30000" dirty="0" smtClean="0"/>
              <a:t>   </a:t>
            </a:r>
          </a:p>
          <a:p>
            <a:endParaRPr lang="en-US" altLang="zh-CN" baseline="30000" dirty="0" smtClean="0"/>
          </a:p>
          <a:p>
            <a:r>
              <a:rPr lang="en-US" altLang="zh-CN" dirty="0" smtClean="0"/>
              <a:t>Selected=[i1],  R=[i2,i3]</a:t>
            </a:r>
          </a:p>
          <a:p>
            <a:r>
              <a:rPr lang="en-US" altLang="zh-CN" dirty="0" smtClean="0"/>
              <a:t>If i2:</a:t>
            </a:r>
          </a:p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mr</a:t>
            </a:r>
            <a:r>
              <a:rPr lang="en-US" altLang="zh-CN" dirty="0" smtClean="0"/>
              <a:t> = 0.5*0.2 – 0.5*Max(0.8) = -0.3</a:t>
            </a:r>
          </a:p>
          <a:p>
            <a:r>
              <a:rPr lang="en-US" altLang="zh-CN" dirty="0" smtClean="0"/>
              <a:t>If i3:</a:t>
            </a:r>
          </a:p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mr</a:t>
            </a:r>
            <a:r>
              <a:rPr lang="en-US" altLang="zh-CN" dirty="0" smtClean="0"/>
              <a:t> = 0.5*0.1 – 0.5*Max(0.4)=-0.15</a:t>
            </a:r>
          </a:p>
          <a:p>
            <a:r>
              <a:rPr lang="zh-CN" altLang="en-US" dirty="0" smtClean="0"/>
              <a:t>选择</a:t>
            </a:r>
            <a:r>
              <a:rPr lang="en-US" altLang="zh-CN" dirty="0" smtClean="0"/>
              <a:t>max score  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i3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66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MMR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974766"/>
            <a:ext cx="3212178" cy="2374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702" y="1028566"/>
            <a:ext cx="6028571" cy="638095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4283968" y="1974766"/>
            <a:ext cx="38884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λ </a:t>
            </a:r>
            <a:r>
              <a:rPr lang="en-US" altLang="zh-CN" dirty="0" smtClean="0"/>
              <a:t>= </a:t>
            </a:r>
            <a:r>
              <a:rPr lang="en-US" altLang="zh-CN" dirty="0" smtClean="0"/>
              <a:t>0.5</a:t>
            </a:r>
            <a:endParaRPr lang="en-US" altLang="zh-CN" dirty="0" smtClean="0"/>
          </a:p>
          <a:p>
            <a:r>
              <a:rPr lang="en-US" altLang="zh-CN" dirty="0" err="1" smtClean="0"/>
              <a:t>2</a:t>
            </a:r>
            <a:r>
              <a:rPr lang="en-US" altLang="zh-CN" baseline="30000" dirty="0" err="1" smtClean="0"/>
              <a:t>th</a:t>
            </a:r>
            <a:r>
              <a:rPr lang="en-US" altLang="zh-CN" baseline="30000" dirty="0" smtClean="0"/>
              <a:t>   </a:t>
            </a:r>
          </a:p>
          <a:p>
            <a:endParaRPr lang="en-US" altLang="zh-CN" baseline="30000" dirty="0" smtClean="0"/>
          </a:p>
          <a:p>
            <a:r>
              <a:rPr lang="en-US" altLang="zh-CN" dirty="0" smtClean="0"/>
              <a:t>Selected=[i1,i3],  R=[i2]</a:t>
            </a:r>
          </a:p>
          <a:p>
            <a:r>
              <a:rPr lang="en-US" altLang="zh-CN" dirty="0" smtClean="0"/>
              <a:t>If i2:</a:t>
            </a:r>
          </a:p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mr</a:t>
            </a:r>
            <a:r>
              <a:rPr lang="en-US" altLang="zh-CN" dirty="0" smtClean="0"/>
              <a:t> = 0.5*0.2 – 0.5*Max(0.8,0.2)</a:t>
            </a:r>
          </a:p>
          <a:p>
            <a:r>
              <a:rPr lang="en-US" altLang="zh-CN" dirty="0" smtClean="0"/>
              <a:t>          = -0.3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Selected = [i1,i3,i2]</a:t>
            </a:r>
          </a:p>
          <a:p>
            <a:r>
              <a:rPr lang="en-US" altLang="zh-CN" dirty="0" smtClean="0"/>
              <a:t>Note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λ=0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selected =[i1,i2,i3]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29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MMR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9" name="内容占位符 3"/>
          <p:cNvSpPr>
            <a:spLocks noGrp="1"/>
          </p:cNvSpPr>
          <p:nvPr>
            <p:ph idx="1"/>
          </p:nvPr>
        </p:nvSpPr>
        <p:spPr>
          <a:xfrm>
            <a:off x="251520" y="915566"/>
            <a:ext cx="8640960" cy="367240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Code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400" dirty="0" smtClean="0"/>
              <a:t>Selected = []</a:t>
            </a:r>
          </a:p>
          <a:p>
            <a:pPr>
              <a:buNone/>
            </a:pPr>
            <a:r>
              <a:rPr lang="en-US" altLang="zh-CN" sz="1400" dirty="0" smtClean="0"/>
              <a:t>Recommend = [</a:t>
            </a:r>
            <a:r>
              <a:rPr lang="zh-CN" altLang="en-US" sz="1400" dirty="0" smtClean="0"/>
              <a:t>候选集</a:t>
            </a:r>
            <a:r>
              <a:rPr lang="en-US" altLang="zh-CN" sz="1400" dirty="0" smtClean="0"/>
              <a:t>]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topK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= selected List</a:t>
            </a:r>
          </a:p>
          <a:p>
            <a:pPr>
              <a:buNone/>
            </a:pPr>
            <a:r>
              <a:rPr lang="en-US" altLang="zh-CN" sz="1400" dirty="0" smtClean="0"/>
              <a:t>Input: </a:t>
            </a:r>
            <a:r>
              <a:rPr lang="en-US" altLang="zh-CN" sz="1400" dirty="0" smtClean="0"/>
              <a:t>user-item</a:t>
            </a:r>
            <a:r>
              <a:rPr lang="zh-CN" altLang="en-US" sz="1400" dirty="0" smtClean="0"/>
              <a:t>的评分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+ </a:t>
            </a:r>
            <a:r>
              <a:rPr lang="en-US" altLang="zh-CN" sz="1400" dirty="0" smtClean="0"/>
              <a:t>item-item</a:t>
            </a:r>
            <a:r>
              <a:rPr lang="zh-CN" altLang="en-US" sz="1400" dirty="0" smtClean="0"/>
              <a:t>的相似度矩阵</a:t>
            </a: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做</a:t>
            </a:r>
            <a:r>
              <a:rPr lang="en-US" altLang="zh-CN" sz="1400" dirty="0" smtClean="0"/>
              <a:t>N+N*1+N*2+…+N*K</a:t>
            </a:r>
            <a:r>
              <a:rPr lang="zh-CN" altLang="en-US" sz="1400" smtClean="0"/>
              <a:t>次比较运算，</a:t>
            </a:r>
            <a:r>
              <a:rPr lang="en-US" altLang="zh-CN" sz="1400" dirty="0" smtClean="0"/>
              <a:t>O(N)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29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3600" dirty="0" smtClean="0"/>
              <a:t>Q&amp;A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preparation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1512" y="1995686"/>
            <a:ext cx="114104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300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多样性？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the diversity in the </a:t>
            </a:r>
            <a:r>
              <a:rPr lang="en-US" altLang="zh-CN" sz="1800" dirty="0" err="1"/>
              <a:t>topK</a:t>
            </a:r>
            <a:r>
              <a:rPr lang="en-US" altLang="zh-CN" sz="1800" dirty="0"/>
              <a:t> relevance</a:t>
            </a:r>
            <a:r>
              <a:rPr lang="zh-CN" altLang="en-US" sz="1800" dirty="0"/>
              <a:t>， </a:t>
            </a:r>
            <a:r>
              <a:rPr lang="en-US" altLang="zh-CN" sz="1800" dirty="0"/>
              <a:t>not long tail terms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739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771</Words>
  <Application>Microsoft Office PowerPoint</Application>
  <PresentationFormat>全屏显示(16:9)</PresentationFormat>
  <Paragraphs>182</Paragraphs>
  <Slides>25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MMR  &amp;  Fast-Greedy DPP           分享</vt:lpstr>
      <vt:lpstr>0. MMR </vt:lpstr>
      <vt:lpstr>0. MMR </vt:lpstr>
      <vt:lpstr>0. MMR</vt:lpstr>
      <vt:lpstr>0. MMR</vt:lpstr>
      <vt:lpstr>0. MMR</vt:lpstr>
      <vt:lpstr>0. MMR</vt:lpstr>
      <vt:lpstr>幻灯片 8</vt:lpstr>
      <vt:lpstr>0. preparation</vt:lpstr>
      <vt:lpstr>0. preparation</vt:lpstr>
      <vt:lpstr>0. preparation</vt:lpstr>
      <vt:lpstr>0. preparation</vt:lpstr>
      <vt:lpstr>幻灯片 13</vt:lpstr>
      <vt:lpstr>1. DPP</vt:lpstr>
      <vt:lpstr>1. DPP</vt:lpstr>
      <vt:lpstr>1. DPP</vt:lpstr>
      <vt:lpstr>1. DPP</vt:lpstr>
      <vt:lpstr>1. DPP</vt:lpstr>
      <vt:lpstr>1. DPP</vt:lpstr>
      <vt:lpstr>幻灯片 20</vt:lpstr>
      <vt:lpstr>2.Fast-Greedy</vt:lpstr>
      <vt:lpstr>2.Fast-Greedy</vt:lpstr>
      <vt:lpstr>2.Fast-Greedy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cuixuange</cp:lastModifiedBy>
  <cp:revision>211</cp:revision>
  <dcterms:created xsi:type="dcterms:W3CDTF">2015-09-21T02:13:28Z</dcterms:created>
  <dcterms:modified xsi:type="dcterms:W3CDTF">2019-04-24T13:44:10Z</dcterms:modified>
</cp:coreProperties>
</file>