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09" r:id="rId4"/>
    <p:sldMasterId id="2147483918" r:id="rId5"/>
  </p:sldMasterIdLst>
  <p:notesMasterIdLst>
    <p:notesMasterId r:id="rId14"/>
  </p:notesMasterIdLst>
  <p:handoutMasterIdLst>
    <p:handoutMasterId r:id="rId15"/>
  </p:handoutMasterIdLst>
  <p:sldIdLst>
    <p:sldId id="489" r:id="rId6"/>
    <p:sldId id="2147376652" r:id="rId7"/>
    <p:sldId id="2147376653" r:id="rId8"/>
    <p:sldId id="2147376669" r:id="rId9"/>
    <p:sldId id="2147376661" r:id="rId10"/>
    <p:sldId id="2147376662" r:id="rId11"/>
    <p:sldId id="2147376663" r:id="rId12"/>
    <p:sldId id="281" r:id="rId13"/>
  </p:sldIdLst>
  <p:sldSz cx="9144000" cy="5143500" type="screen16x9"/>
  <p:notesSz cx="6858000" cy="9144000"/>
  <p:embeddedFontLst>
    <p:embeddedFont>
      <p:font typeface="Helvetica 45 Light" panose="020B0404020002020204" pitchFamily="34" charset="0"/>
      <p:regular r:id="rId16"/>
      <p:italic r:id="rId17"/>
    </p:embeddedFont>
    <p:embeddedFont>
      <p:font typeface="Helvetica 55 Roman" panose="02000503040000020004" pitchFamily="2" charset="0"/>
      <p:regular r:id="rId18"/>
      <p:bold r:id="rId19"/>
      <p:italic r:id="rId20"/>
    </p:embeddedFont>
    <p:embeddedFont>
      <p:font typeface="Trebuchet MS" panose="020B0603020202020204" pitchFamily="34" charset="0"/>
      <p:regular r:id="rId21"/>
      <p:bold r:id="rId22"/>
      <p:italic r:id="rId23"/>
      <p:boldItalic r:id="rId24"/>
    </p:embeddedFont>
  </p:embeddedFontLst>
  <p:custDataLst>
    <p:tags r:id="rId25"/>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489"/>
          </p14:sldIdLst>
        </p14:section>
        <p14:section name="Introduction" id="{37D7A26F-E840-4F13-9043-9265C8BE778D}">
          <p14:sldIdLst>
            <p14:sldId id="2147376652"/>
            <p14:sldId id="2147376653"/>
            <p14:sldId id="2147376669"/>
            <p14:sldId id="2147376661"/>
            <p14:sldId id="2147376662"/>
            <p14:sldId id="2147376663"/>
            <p14:sldId id="281"/>
          </p14:sldIdLst>
        </p14:section>
        <p14:section name="Lot de base 80MHZ" id="{CBFCD3B2-9DBC-404B-AEAF-CC1128F4F73F}">
          <p14:sldIdLst/>
        </p14:section>
        <p14:section name="Quantités incrémentales" id="{5E613321-B759-4576-A891-5E5068789FA8}">
          <p14:sldIdLst/>
        </p14:section>
        <p14:section name="Dossier et déroulement des enchères" id="{FAED837A-96CB-4787-89BB-65BB09903786}">
          <p14:sldIdLst/>
        </p14:section>
        <p14:section name="Annexe Responsabilités" id="{F8AE42B9-B137-43BC-93ED-CA550B54361F}">
          <p14:sldIdLst/>
        </p14:section>
      </p14:sectionLst>
    </p:ext>
    <p:ext uri="{EFAFB233-063F-42B5-8137-9DF3F51BA10A}">
      <p15:sldGuideLst xmlns:p15="http://schemas.microsoft.com/office/powerpoint/2012/main">
        <p15:guide id="3" orient="horz" pos="2822" userDrawn="1">
          <p15:clr>
            <a:srgbClr val="A4A3A4"/>
          </p15:clr>
        </p15:guide>
        <p15:guide id="5" orient="horz" pos="1044" userDrawn="1">
          <p15:clr>
            <a:srgbClr val="A4A3A4"/>
          </p15:clr>
        </p15:guide>
        <p15:guide id="8" orient="horz" pos="1938">
          <p15:clr>
            <a:srgbClr val="A4A3A4"/>
          </p15:clr>
        </p15:guide>
        <p15:guide id="10" pos="5556">
          <p15:clr>
            <a:srgbClr val="A4A3A4"/>
          </p15:clr>
        </p15:guide>
        <p15:guide id="11" pos="214">
          <p15:clr>
            <a:srgbClr val="A4A3A4"/>
          </p15:clr>
        </p15:guide>
        <p15:guide id="12" pos="2767" userDrawn="1">
          <p15:clr>
            <a:srgbClr val="A4A3A4"/>
          </p15:clr>
        </p15:guide>
        <p15:guide id="13" pos="2971">
          <p15:clr>
            <a:srgbClr val="A4A3A4"/>
          </p15:clr>
        </p15:guide>
        <p15:guide id="14" pos="3888">
          <p15:clr>
            <a:srgbClr val="A4A3A4"/>
          </p15:clr>
        </p15:guide>
        <p15:guide id="15" pos="4105" userDrawn="1">
          <p15:clr>
            <a:srgbClr val="A4A3A4"/>
          </p15:clr>
        </p15:guide>
        <p15:guide id="16" pos="1882">
          <p15:clr>
            <a:srgbClr val="A4A3A4"/>
          </p15:clr>
        </p15:guide>
        <p15:guide id="17" pos="1632" userDrawn="1">
          <p15:clr>
            <a:srgbClr val="A4A3A4"/>
          </p15:clr>
        </p15:guide>
        <p15:guide id="18" orient="horz" pos="2993">
          <p15:clr>
            <a:srgbClr val="A4A3A4"/>
          </p15:clr>
        </p15:guide>
        <p15:guide id="21" orient="horz" pos="2532" userDrawn="1">
          <p15:clr>
            <a:srgbClr val="A4A3A4"/>
          </p15:clr>
        </p15:guide>
        <p15:guide id="22" orient="horz" pos="2255" userDrawn="1">
          <p15:clr>
            <a:srgbClr val="A4A3A4"/>
          </p15:clr>
        </p15:guide>
        <p15:guide id="23" orient="horz" pos="373" userDrawn="1">
          <p15:clr>
            <a:srgbClr val="A4A3A4"/>
          </p15:clr>
        </p15:guide>
        <p15:guide id="24" pos="176">
          <p15:clr>
            <a:srgbClr val="A4A3A4"/>
          </p15:clr>
        </p15:guide>
        <p15:guide id="25" pos="2957">
          <p15:clr>
            <a:srgbClr val="A4A3A4"/>
          </p15:clr>
        </p15:guide>
        <p15:guide id="26" pos="56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CARD Jean Marc DTRS/DAES" initials="JMP" lastIdx="17" clrIdx="0"/>
  <p:cmAuthor id="1" name="FADY-BONNET, Dorian" initials="F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99"/>
    <a:srgbClr val="FFC299"/>
    <a:srgbClr val="B9E5CF"/>
    <a:srgbClr val="FF9B9B"/>
    <a:srgbClr val="FFF0E7"/>
    <a:srgbClr val="D2D2D2"/>
    <a:srgbClr val="E9E0F5"/>
    <a:srgbClr val="FFF8CC"/>
    <a:srgbClr val="DBF0FA"/>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A3E40-5C19-4603-93CB-16D603B77DA0}" v="1" dt="2025-05-27T14:49:22.9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2822"/>
        <p:guide orient="horz" pos="1044"/>
        <p:guide orient="horz" pos="1938"/>
        <p:guide pos="5556"/>
        <p:guide pos="214"/>
        <p:guide pos="2767"/>
        <p:guide pos="2971"/>
        <p:guide pos="3888"/>
        <p:guide pos="4105"/>
        <p:guide pos="1882"/>
        <p:guide pos="1632"/>
        <p:guide orient="horz" pos="2993"/>
        <p:guide orient="horz" pos="2532"/>
        <p:guide orient="horz" pos="2255"/>
        <p:guide orient="horz" pos="373"/>
        <p:guide pos="176"/>
        <p:guide pos="2957"/>
        <p:guide pos="563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oulaye KEBE [SNT DRPS/DEP/INT]" userId="b9a1580f-c1da-41a2-ac77-cc6a624092e0" providerId="ADAL" clId="{42FA3E40-5C19-4603-93CB-16D603B77DA0}"/>
    <pc:docChg chg="addSld modSld">
      <pc:chgData name="Abdoulaye KEBE [SNT DRPS/DEP/INT]" userId="b9a1580f-c1da-41a2-ac77-cc6a624092e0" providerId="ADAL" clId="{42FA3E40-5C19-4603-93CB-16D603B77DA0}" dt="2025-05-27T14:49:22.928" v="0"/>
      <pc:docMkLst>
        <pc:docMk/>
      </pc:docMkLst>
      <pc:sldChg chg="add">
        <pc:chgData name="Abdoulaye KEBE [SNT DRPS/DEP/INT]" userId="b9a1580f-c1da-41a2-ac77-cc6a624092e0" providerId="ADAL" clId="{42FA3E40-5C19-4603-93CB-16D603B77DA0}" dt="2025-05-27T14:49:22.928" v="0"/>
        <pc:sldMkLst>
          <pc:docMk/>
          <pc:sldMk cId="3240600900"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CC824B-B566-4F9E-8E0B-192AC83AB3F4}" type="datetimeFigureOut">
              <a:rPr lang="en-GB" smtClean="0">
                <a:latin typeface="Calibri" panose="020F0502020204030204" pitchFamily="34" charset="0"/>
              </a:rPr>
              <a:pPr/>
              <a:t>27/05/2025</a:t>
            </a:fld>
            <a:endParaRPr lang="en-GB">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736DA5-BA0A-4CEF-99A9-08EBC7154664}" type="slidenum">
              <a:rPr lang="en-GB" smtClean="0">
                <a:latin typeface="Calibri" panose="020F0502020204030204" pitchFamily="34" charset="0"/>
              </a:rPr>
              <a:pPr/>
              <a:t>‹N°›</a:t>
            </a:fld>
            <a:endParaRPr lang="en-GB">
              <a:latin typeface="Calibri" panose="020F0502020204030204" pitchFamily="34" charset="0"/>
            </a:endParaRPr>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Calibri" panose="020F050202020403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Calibri" panose="020F050202020403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Calibri" panose="020F050202020403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Calibri" panose="020F050202020403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Calibri" panose="020F050202020403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25% de tous les sites </a:t>
            </a:r>
          </a:p>
        </p:txBody>
      </p:sp>
    </p:spTree>
    <p:extLst>
      <p:ext uri="{BB962C8B-B14F-4D97-AF65-F5344CB8AC3E}">
        <p14:creationId xmlns:p14="http://schemas.microsoft.com/office/powerpoint/2010/main" val="407382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25% de tous les sites </a:t>
            </a:r>
          </a:p>
        </p:txBody>
      </p:sp>
    </p:spTree>
    <p:extLst>
      <p:ext uri="{BB962C8B-B14F-4D97-AF65-F5344CB8AC3E}">
        <p14:creationId xmlns:p14="http://schemas.microsoft.com/office/powerpoint/2010/main" val="197272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25% de tous les sites </a:t>
            </a:r>
          </a:p>
        </p:txBody>
      </p:sp>
    </p:spTree>
    <p:extLst>
      <p:ext uri="{BB962C8B-B14F-4D97-AF65-F5344CB8AC3E}">
        <p14:creationId xmlns:p14="http://schemas.microsoft.com/office/powerpoint/2010/main" val="237271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25% de tous les sites </a:t>
            </a:r>
          </a:p>
        </p:txBody>
      </p:sp>
    </p:spTree>
    <p:extLst>
      <p:ext uri="{BB962C8B-B14F-4D97-AF65-F5344CB8AC3E}">
        <p14:creationId xmlns:p14="http://schemas.microsoft.com/office/powerpoint/2010/main" val="330248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25% de tous les sites </a:t>
            </a:r>
          </a:p>
        </p:txBody>
      </p:sp>
    </p:spTree>
    <p:extLst>
      <p:ext uri="{BB962C8B-B14F-4D97-AF65-F5344CB8AC3E}">
        <p14:creationId xmlns:p14="http://schemas.microsoft.com/office/powerpoint/2010/main" val="106168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B20362C-3390-47D8-9B1C-A66E09EAEF8D}" type="slidenum">
              <a:rPr lang="fr-FR" smtClean="0"/>
              <a:t>8</a:t>
            </a:fld>
            <a:endParaRPr lang="fr-FR"/>
          </a:p>
        </p:txBody>
      </p:sp>
    </p:spTree>
    <p:extLst>
      <p:ext uri="{BB962C8B-B14F-4D97-AF65-F5344CB8AC3E}">
        <p14:creationId xmlns:p14="http://schemas.microsoft.com/office/powerpoint/2010/main" val="1013215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grpSp>
        <p:nvGrpSpPr>
          <p:cNvPr id="6" name="Group 5"/>
          <p:cNvGrpSpPr/>
          <p:nvPr/>
        </p:nvGrpSpPr>
        <p:grpSpPr>
          <a:xfrm>
            <a:off x="533400" y="3586217"/>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rgbClr val="FF6600"/>
                </a:solidFill>
                <a:effectLst/>
                <a:uLnTx/>
                <a:uFillTx/>
                <a:latin typeface="Calibri" panose="020F050202020403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grpSp>
      <p:pic>
        <p:nvPicPr>
          <p:cNvPr id="2050" name="Picture 2" descr="Sokone — Wikipédia">
            <a:extLst>
              <a:ext uri="{FF2B5EF4-FFF2-40B4-BE49-F238E27FC236}">
                <a16:creationId xmlns:a16="http://schemas.microsoft.com/office/drawing/2014/main" id="{BB8EB747-EEE7-49DF-B11A-2699965381D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214" b="8410"/>
          <a:stretch/>
        </p:blipFill>
        <p:spPr bwMode="auto">
          <a:xfrm>
            <a:off x="-131618" y="-74035"/>
            <a:ext cx="9275618" cy="52175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8357E4C-7B7C-B335-2E7A-3FFC3512F9E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96200" y="4557461"/>
            <a:ext cx="1184567" cy="45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4BA82775-5CEE-0AAE-6408-EB5B5591217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86600" y="4557461"/>
            <a:ext cx="452688" cy="45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grpSp>
        <p:nvGrpSpPr>
          <p:cNvPr id="6" name="Group 5"/>
          <p:cNvGrpSpPr/>
          <p:nvPr/>
        </p:nvGrpSpPr>
        <p:grpSpPr>
          <a:xfrm>
            <a:off x="533401" y="3586217"/>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rgbClr val="FF6600"/>
                </a:solidFill>
                <a:effectLst/>
                <a:uLnTx/>
                <a:uFillTx/>
                <a:latin typeface="Calibri" panose="020F050202020403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378"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grpSp>
      <p:pic>
        <p:nvPicPr>
          <p:cNvPr id="2050" name="Picture 2" descr="Sokone — Wikipédia">
            <a:extLst>
              <a:ext uri="{FF2B5EF4-FFF2-40B4-BE49-F238E27FC236}">
                <a16:creationId xmlns:a16="http://schemas.microsoft.com/office/drawing/2014/main" id="{BB8EB747-EEE7-49DF-B11A-2699965381D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214" b="8410"/>
          <a:stretch/>
        </p:blipFill>
        <p:spPr bwMode="auto">
          <a:xfrm>
            <a:off x="-131618" y="-74035"/>
            <a:ext cx="9275618" cy="52175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8357E4C-7B7C-B335-2E7A-3FFC3512F9E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96201" y="4557461"/>
            <a:ext cx="1184567" cy="45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4BA82775-5CEE-0AAE-6408-EB5B5591217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86600" y="4557461"/>
            <a:ext cx="452688" cy="45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44185"/>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7" y="339726"/>
            <a:ext cx="8470899" cy="4130675"/>
          </a:xfrm>
        </p:spPr>
        <p:txBody>
          <a:bodyPr/>
          <a:lstStyle>
            <a:lvl1pPr>
              <a:lnSpc>
                <a:spcPct val="85000"/>
              </a:lnSpc>
              <a:spcAft>
                <a:spcPts val="0"/>
              </a:spcAft>
              <a:defRPr sz="3000">
                <a:solidFill>
                  <a:srgbClr val="FF6600"/>
                </a:solidFill>
                <a:latin typeface="Calibri" panose="020F0502020204030204" pitchFamily="34" charset="0"/>
              </a:defRPr>
            </a:lvl1pPr>
            <a:lvl2pPr marL="401628" marR="0" indent="-401628" algn="l" defTabSz="514337"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Calibri" panose="020F0502020204030204" pitchFamily="34" charset="0"/>
                <a:ea typeface="ＭＳ Ｐゴシック" pitchFamily="34" charset="-128"/>
                <a:cs typeface="+mn-cs"/>
              </a:defRPr>
            </a:lvl2pPr>
            <a:lvl3pPr marL="401628" indent="-401628">
              <a:lnSpc>
                <a:spcPct val="85000"/>
              </a:lnSpc>
              <a:spcAft>
                <a:spcPts val="800"/>
              </a:spcAft>
              <a:buFont typeface="+mj-lt"/>
              <a:buNone/>
              <a:defRPr sz="3000"/>
            </a:lvl3pPr>
            <a:lvl4pPr marL="401628" indent="-40162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 texte du masque</a:t>
            </a:r>
          </a:p>
          <a:p>
            <a:pPr lvl="1"/>
            <a:r>
              <a:rPr lang="fr-FR"/>
              <a:t>Deuxième niveau</a:t>
            </a:r>
          </a:p>
          <a:p>
            <a:pPr lvl="1"/>
            <a:r>
              <a:rPr lang="fr-FR"/>
              <a:t>Troisième niveau</a:t>
            </a:r>
          </a:p>
          <a:p>
            <a:pPr marL="401628" lvl="1" indent="-401628" algn="l" defTabSz="514337" rtl="0" eaLnBrk="1" fontAlgn="base" hangingPunct="1">
              <a:lnSpc>
                <a:spcPct val="90000"/>
              </a:lnSpc>
              <a:spcBef>
                <a:spcPct val="0"/>
              </a:spcBef>
              <a:spcAft>
                <a:spcPts val="400"/>
              </a:spcAft>
              <a:buFont typeface="+mj-lt"/>
              <a:buAutoNum type="arabicPeriod"/>
            </a:pPr>
            <a:r>
              <a:rPr lang="fr-FR"/>
              <a:t>Quatrième niveau</a:t>
            </a:r>
          </a:p>
          <a:p>
            <a:pPr marL="401628" marR="0" lvl="1" indent="-401628" algn="l" defTabSz="514337" rtl="0" eaLnBrk="1" fontAlgn="base" latinLnBrk="0" hangingPunct="1">
              <a:lnSpc>
                <a:spcPct val="90000"/>
              </a:lnSpc>
              <a:spcBef>
                <a:spcPct val="0"/>
              </a:spcBef>
              <a:spcAft>
                <a:spcPts val="400"/>
              </a:spcAft>
              <a:buClrTx/>
              <a:buSzTx/>
              <a:buFont typeface="+mj-lt"/>
              <a:buAutoNum type="arabicPeriod"/>
              <a:tabLst/>
              <a:defRPr/>
            </a:pPr>
            <a:r>
              <a:rPr lang="fr-FR"/>
              <a:t>Cinquième niveau</a:t>
            </a:r>
          </a:p>
          <a:p>
            <a:pPr marL="401628" lvl="1" indent="-401628" algn="l" defTabSz="514337" rtl="0" eaLnBrk="1" fontAlgn="base" hangingPunct="1">
              <a:lnSpc>
                <a:spcPct val="90000"/>
              </a:lnSpc>
              <a:spcBef>
                <a:spcPct val="0"/>
              </a:spcBef>
              <a:spcAft>
                <a:spcPts val="400"/>
              </a:spcAft>
              <a:buFont typeface="+mj-lt"/>
              <a:buAutoNum type="arabicPeriod"/>
            </a:pPr>
            <a:endParaRPr lang="fr-FR"/>
          </a:p>
        </p:txBody>
      </p:sp>
    </p:spTree>
    <p:extLst>
      <p:ext uri="{BB962C8B-B14F-4D97-AF65-F5344CB8AC3E}">
        <p14:creationId xmlns:p14="http://schemas.microsoft.com/office/powerpoint/2010/main" val="218547000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7" y="339726"/>
            <a:ext cx="8470899" cy="4130675"/>
          </a:xfrm>
        </p:spPr>
        <p:txBody>
          <a:bodyPr/>
          <a:lstStyle>
            <a:lvl1pPr>
              <a:lnSpc>
                <a:spcPct val="85000"/>
              </a:lnSpc>
              <a:spcAft>
                <a:spcPts val="3200"/>
              </a:spcAft>
              <a:defRPr sz="5500">
                <a:solidFill>
                  <a:schemeClr val="tx1"/>
                </a:solidFill>
                <a:latin typeface="Calibri" panose="020F0502020204030204" pitchFamily="34" charset="0"/>
              </a:defRPr>
            </a:lvl1pPr>
            <a:lvl2pPr>
              <a:lnSpc>
                <a:spcPct val="90000"/>
              </a:lnSpc>
              <a:spcAft>
                <a:spcPts val="2400"/>
              </a:spcAft>
              <a:defRPr sz="1400">
                <a:latin typeface="Calibri" panose="020F050202020403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a:t>Modifiez le texte du masque</a:t>
            </a:r>
          </a:p>
          <a:p>
            <a:pPr lvl="1"/>
            <a:r>
              <a:rPr lang="fr-FR"/>
              <a:t>Deuxième niveau</a:t>
            </a:r>
          </a:p>
        </p:txBody>
      </p:sp>
    </p:spTree>
    <p:extLst>
      <p:ext uri="{BB962C8B-B14F-4D97-AF65-F5344CB8AC3E}">
        <p14:creationId xmlns:p14="http://schemas.microsoft.com/office/powerpoint/2010/main" val="136834928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6" y="195487"/>
            <a:ext cx="8470900" cy="623888"/>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7" y="1304925"/>
            <a:ext cx="8470899" cy="3165475"/>
          </a:xfrm>
        </p:spPr>
        <p:txBody>
          <a:bodyPr/>
          <a:lstStyle>
            <a:lvl1pPr>
              <a:lnSpc>
                <a:spcPct val="90000"/>
              </a:lnSpc>
              <a:spcAft>
                <a:spcPts val="800"/>
              </a:spcAft>
              <a:defRPr sz="1400" baseline="0">
                <a:solidFill>
                  <a:srgbClr val="FF6600"/>
                </a:solidFill>
                <a:latin typeface="Calibri" panose="020F0502020204030204" pitchFamily="34" charset="0"/>
              </a:defRPr>
            </a:lvl1pPr>
            <a:lvl2pPr>
              <a:lnSpc>
                <a:spcPct val="90000"/>
              </a:lnSpc>
              <a:spcAft>
                <a:spcPts val="800"/>
              </a:spcAft>
              <a:defRPr sz="1200">
                <a:latin typeface="Calibri" panose="020F0502020204030204" pitchFamily="34" charset="0"/>
              </a:defRPr>
            </a:lvl2pPr>
            <a:lvl3pPr marL="133347" indent="-133347">
              <a:lnSpc>
                <a:spcPct val="90000"/>
              </a:lnSpc>
              <a:spcAft>
                <a:spcPts val="800"/>
              </a:spcAft>
              <a:buFont typeface="Wingdings" panose="05000000000000000000" pitchFamily="2" charset="2"/>
              <a:buChar char="§"/>
              <a:defRPr sz="1200">
                <a:latin typeface="Calibri" panose="020F0502020204030204" pitchFamily="34" charset="0"/>
              </a:defRPr>
            </a:lvl3pPr>
            <a:lvl4pPr>
              <a:lnSpc>
                <a:spcPct val="90000"/>
              </a:lnSpc>
              <a:spcAft>
                <a:spcPts val="800"/>
              </a:spcAft>
              <a:defRPr sz="1200">
                <a:latin typeface="Calibri" panose="020F0502020204030204" pitchFamily="34" charset="0"/>
              </a:defRPr>
            </a:lvl4pPr>
            <a:lvl5pPr>
              <a:lnSpc>
                <a:spcPct val="90000"/>
              </a:lnSpc>
              <a:spcAft>
                <a:spcPts val="800"/>
              </a:spcAft>
              <a:defRPr sz="1200">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234119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avec puc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6" y="195487"/>
            <a:ext cx="8470900" cy="623888"/>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7" y="1304925"/>
            <a:ext cx="8470899" cy="3165475"/>
          </a:xfrm>
        </p:spPr>
        <p:txBody>
          <a:bodyPr/>
          <a:lstStyle>
            <a:lvl1pPr marL="180971" indent="-180971">
              <a:lnSpc>
                <a:spcPct val="90000"/>
              </a:lnSpc>
              <a:spcAft>
                <a:spcPts val="800"/>
              </a:spcAft>
              <a:buFont typeface="Wingdings" panose="05000000000000000000" pitchFamily="2" charset="2"/>
              <a:buChar char="§"/>
              <a:defRPr sz="1400" baseline="0">
                <a:solidFill>
                  <a:srgbClr val="FF6600"/>
                </a:solidFill>
                <a:latin typeface="Calibri" panose="020F0502020204030204" pitchFamily="34" charset="0"/>
              </a:defRPr>
            </a:lvl1pPr>
            <a:lvl2pPr marL="358766" indent="-171446">
              <a:lnSpc>
                <a:spcPct val="90000"/>
              </a:lnSpc>
              <a:spcAft>
                <a:spcPts val="800"/>
              </a:spcAft>
              <a:buFont typeface="Helvetica 55 Roman" panose="020B0604020202020204" pitchFamily="2" charset="0"/>
              <a:buChar char="-"/>
              <a:tabLst/>
              <a:defRPr sz="1200">
                <a:latin typeface="Calibri" panose="020F0502020204030204" pitchFamily="34" charset="0"/>
              </a:defRPr>
            </a:lvl2pPr>
            <a:lvl3pPr marL="539737" indent="-133347">
              <a:lnSpc>
                <a:spcPct val="90000"/>
              </a:lnSpc>
              <a:spcAft>
                <a:spcPts val="800"/>
              </a:spcAft>
              <a:buFont typeface="Helvetica 55 Roman" panose="020B0604020202020204" pitchFamily="2" charset="0"/>
              <a:buChar char="-"/>
              <a:defRPr sz="1200">
                <a:latin typeface="Calibri" panose="020F0502020204030204" pitchFamily="34" charset="0"/>
              </a:defRPr>
            </a:lvl3pPr>
            <a:lvl4pPr>
              <a:lnSpc>
                <a:spcPct val="90000"/>
              </a:lnSpc>
              <a:spcAft>
                <a:spcPts val="800"/>
              </a:spcAft>
              <a:defRPr sz="1200">
                <a:latin typeface="Helvetica 55 Roman" panose="020B0604020202020204" pitchFamily="2" charset="0"/>
              </a:defRPr>
            </a:lvl4pPr>
            <a:lvl5pPr>
              <a:lnSpc>
                <a:spcPct val="90000"/>
              </a:lnSpc>
              <a:spcAft>
                <a:spcPts val="800"/>
              </a:spcAft>
              <a:defRPr sz="1200">
                <a:latin typeface="Helvetica 55 Roman" panose="020B0604020202020204" pitchFamily="2" charset="0"/>
              </a:defRPr>
            </a:lvl5pPr>
          </a:lstStyle>
          <a:p>
            <a:pPr lvl="0"/>
            <a:r>
              <a:rPr lang="fr-FR"/>
              <a:t>Modifiez le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72124746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6" y="195487"/>
            <a:ext cx="8470900" cy="623889"/>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5" y="1304925"/>
            <a:ext cx="4065589" cy="3165474"/>
          </a:xfrm>
        </p:spPr>
        <p:txBody>
          <a:bodyPr/>
          <a:lstStyle>
            <a:lvl1pPr>
              <a:lnSpc>
                <a:spcPct val="90000"/>
              </a:lnSpc>
              <a:spcAft>
                <a:spcPts val="800"/>
              </a:spcAft>
              <a:defRPr baseline="0">
                <a:solidFill>
                  <a:srgbClr val="FF6600"/>
                </a:solidFill>
                <a:latin typeface="Calibri" panose="020F0502020204030204" pitchFamily="34" charset="0"/>
              </a:defRPr>
            </a:lvl1pPr>
            <a:lvl2pPr>
              <a:lnSpc>
                <a:spcPct val="90000"/>
              </a:lnSpc>
              <a:spcAft>
                <a:spcPts val="800"/>
              </a:spcAft>
              <a:defRPr>
                <a:latin typeface="Calibri" panose="020F0502020204030204" pitchFamily="34" charset="0"/>
              </a:defRPr>
            </a:lvl2pPr>
            <a:lvl3pPr>
              <a:lnSpc>
                <a:spcPct val="90000"/>
              </a:lnSpc>
              <a:spcAft>
                <a:spcPts val="800"/>
              </a:spcAft>
              <a:defRPr>
                <a:latin typeface="Calibri" panose="020F0502020204030204" pitchFamily="34" charset="0"/>
              </a:defRPr>
            </a:lvl3pPr>
            <a:lvl4pPr>
              <a:lnSpc>
                <a:spcPct val="90000"/>
              </a:lnSpc>
              <a:spcAft>
                <a:spcPts val="800"/>
              </a:spcAft>
              <a:defRPr>
                <a:latin typeface="Calibri" panose="020F0502020204030204" pitchFamily="34" charset="0"/>
              </a:defRPr>
            </a:lvl4pPr>
            <a:lvl5pPr>
              <a:lnSpc>
                <a:spcPct val="90000"/>
              </a:lnSpc>
              <a:spcAft>
                <a:spcPts val="800"/>
              </a:spcAft>
              <a:defRPr>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2"/>
          <p:cNvSpPr>
            <a:spLocks noGrp="1"/>
          </p:cNvSpPr>
          <p:nvPr>
            <p:ph idx="10" hasCustomPrompt="1"/>
          </p:nvPr>
        </p:nvSpPr>
        <p:spPr>
          <a:xfrm>
            <a:off x="4738689" y="1304925"/>
            <a:ext cx="4065589" cy="3165474"/>
          </a:xfrm>
        </p:spPr>
        <p:txBody>
          <a:bodyPr/>
          <a:lstStyle>
            <a:lvl1pPr>
              <a:lnSpc>
                <a:spcPct val="90000"/>
              </a:lnSpc>
              <a:spcAft>
                <a:spcPts val="800"/>
              </a:spcAft>
              <a:defRPr baseline="0">
                <a:solidFill>
                  <a:srgbClr val="FF6600"/>
                </a:solidFill>
                <a:latin typeface="Calibri" panose="020F0502020204030204" pitchFamily="34" charset="0"/>
              </a:defRPr>
            </a:lvl1pPr>
            <a:lvl2pPr>
              <a:lnSpc>
                <a:spcPct val="90000"/>
              </a:lnSpc>
              <a:spcAft>
                <a:spcPts val="800"/>
              </a:spcAft>
              <a:defRPr>
                <a:latin typeface="Calibri" panose="020F0502020204030204" pitchFamily="34" charset="0"/>
              </a:defRPr>
            </a:lvl2pPr>
            <a:lvl3pPr>
              <a:lnSpc>
                <a:spcPct val="90000"/>
              </a:lnSpc>
              <a:spcAft>
                <a:spcPts val="800"/>
              </a:spcAft>
              <a:defRPr>
                <a:latin typeface="Calibri" panose="020F0502020204030204" pitchFamily="34" charset="0"/>
              </a:defRPr>
            </a:lvl3pPr>
            <a:lvl4pPr>
              <a:lnSpc>
                <a:spcPct val="90000"/>
              </a:lnSpc>
              <a:spcAft>
                <a:spcPts val="800"/>
              </a:spcAft>
              <a:defRPr>
                <a:latin typeface="Calibri" panose="020F0502020204030204" pitchFamily="34" charset="0"/>
              </a:defRPr>
            </a:lvl4pPr>
            <a:lvl5pPr>
              <a:lnSpc>
                <a:spcPct val="90000"/>
              </a:lnSpc>
              <a:spcAft>
                <a:spcPts val="800"/>
              </a:spcAft>
              <a:defRPr>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146619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CA19ED-2F96-4478-AE11-20ED428D70C9}"/>
              </a:ext>
            </a:extLst>
          </p:cNvPr>
          <p:cNvGraphicFramePr>
            <a:graphicFrameLocks noChangeAspect="1"/>
          </p:cNvGraphicFramePr>
          <p:nvPr userDrawn="1">
            <p:custDataLst>
              <p:tags r:id="rId1"/>
            </p:custDataLst>
            <p:extLst>
              <p:ext uri="{D42A27DB-BD31-4B8C-83A1-F6EECF244321}">
                <p14:modId xmlns:p14="http://schemas.microsoft.com/office/powerpoint/2010/main" val="3010980535"/>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395" imgH="392" progId="TCLayout.ActiveDocument.1">
                  <p:embed/>
                </p:oleObj>
              </mc:Choice>
              <mc:Fallback>
                <p:oleObj name="think-cell Slide" r:id="rId3" imgW="395" imgH="392" progId="TCLayout.ActiveDocument.1">
                  <p:embed/>
                  <p:pic>
                    <p:nvPicPr>
                      <p:cNvPr id="3" name="Object 2" hidden="1">
                        <a:extLst>
                          <a:ext uri="{FF2B5EF4-FFF2-40B4-BE49-F238E27FC236}">
                            <a16:creationId xmlns:a16="http://schemas.microsoft.com/office/drawing/2014/main" id="{46CA19ED-2F96-4478-AE11-20ED428D70C9}"/>
                          </a:ext>
                        </a:extLst>
                      </p:cNvPr>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hasCustomPrompt="1"/>
          </p:nvPr>
        </p:nvSpPr>
        <p:spPr/>
        <p:txBody>
          <a:bodyPr/>
          <a:lstStyle>
            <a:lvl1pPr>
              <a:spcAft>
                <a:spcPts val="0"/>
              </a:spcAft>
              <a:defRPr>
                <a:solidFill>
                  <a:srgbClr val="FF6600"/>
                </a:solidFill>
                <a:latin typeface="Calibri" panose="020F0502020204030204" pitchFamily="34" charset="0"/>
              </a:defRPr>
            </a:lvl1pPr>
          </a:lstStyle>
          <a:p>
            <a:r>
              <a:rPr lang="fr-FR"/>
              <a:t>Modifiez le titre</a:t>
            </a:r>
            <a:endParaRPr lang="en-US"/>
          </a:p>
        </p:txBody>
      </p:sp>
    </p:spTree>
    <p:extLst>
      <p:ext uri="{BB962C8B-B14F-4D97-AF65-F5344CB8AC3E}">
        <p14:creationId xmlns:p14="http://schemas.microsoft.com/office/powerpoint/2010/main" val="47696366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2432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Calibri" panose="020F050202020403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Calibri" panose="020F050202020403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 texte du masque</a:t>
            </a:r>
          </a:p>
          <a:p>
            <a:pPr lvl="1"/>
            <a:r>
              <a:rPr lang="fr-FR"/>
              <a:t>Deuxième niveau</a:t>
            </a:r>
          </a:p>
          <a:p>
            <a:pPr lvl="1"/>
            <a:r>
              <a:rPr lang="fr-FR"/>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Calibri" panose="020F0502020204030204" pitchFamily="34" charset="0"/>
              </a:defRPr>
            </a:lvl1pPr>
            <a:lvl2pPr>
              <a:lnSpc>
                <a:spcPct val="90000"/>
              </a:lnSpc>
              <a:spcAft>
                <a:spcPts val="2400"/>
              </a:spcAft>
              <a:defRPr sz="1400">
                <a:latin typeface="Calibri" panose="020F050202020403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a:t>Modifiez le texte du masque</a:t>
            </a:r>
          </a:p>
          <a:p>
            <a:pPr lvl="1"/>
            <a:r>
              <a:rPr lang="fr-FR"/>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195486"/>
            <a:ext cx="8470900" cy="623888"/>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Calibri" panose="020F0502020204030204" pitchFamily="34" charset="0"/>
              </a:defRPr>
            </a:lvl1pPr>
            <a:lvl2pPr>
              <a:lnSpc>
                <a:spcPct val="90000"/>
              </a:lnSpc>
              <a:spcAft>
                <a:spcPts val="800"/>
              </a:spcAft>
              <a:defRPr sz="1200">
                <a:latin typeface="Calibri" panose="020F0502020204030204" pitchFamily="34" charset="0"/>
              </a:defRPr>
            </a:lvl2pPr>
            <a:lvl3pPr marL="133350" indent="-133350">
              <a:lnSpc>
                <a:spcPct val="90000"/>
              </a:lnSpc>
              <a:spcAft>
                <a:spcPts val="800"/>
              </a:spcAft>
              <a:buFont typeface="Wingdings" panose="05000000000000000000" pitchFamily="2" charset="2"/>
              <a:buChar char="§"/>
              <a:defRPr sz="1200">
                <a:latin typeface="Calibri" panose="020F0502020204030204" pitchFamily="34" charset="0"/>
              </a:defRPr>
            </a:lvl3pPr>
            <a:lvl4pPr>
              <a:lnSpc>
                <a:spcPct val="90000"/>
              </a:lnSpc>
              <a:spcAft>
                <a:spcPts val="800"/>
              </a:spcAft>
              <a:defRPr sz="1200">
                <a:latin typeface="Calibri" panose="020F0502020204030204" pitchFamily="34" charset="0"/>
              </a:defRPr>
            </a:lvl4pPr>
            <a:lvl5pPr>
              <a:lnSpc>
                <a:spcPct val="90000"/>
              </a:lnSpc>
              <a:spcAft>
                <a:spcPts val="800"/>
              </a:spcAft>
              <a:defRPr sz="1200">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avec puc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195486"/>
            <a:ext cx="8470900" cy="623888"/>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marL="180975" indent="-180975">
              <a:lnSpc>
                <a:spcPct val="90000"/>
              </a:lnSpc>
              <a:spcAft>
                <a:spcPts val="800"/>
              </a:spcAft>
              <a:buFont typeface="Wingdings" panose="05000000000000000000" pitchFamily="2" charset="2"/>
              <a:buChar char="§"/>
              <a:defRPr sz="1400" baseline="0">
                <a:solidFill>
                  <a:srgbClr val="FF6600"/>
                </a:solidFill>
                <a:latin typeface="Calibri" panose="020F0502020204030204" pitchFamily="34" charset="0"/>
              </a:defRPr>
            </a:lvl1pPr>
            <a:lvl2pPr marL="358775" indent="-171450">
              <a:lnSpc>
                <a:spcPct val="90000"/>
              </a:lnSpc>
              <a:spcAft>
                <a:spcPts val="800"/>
              </a:spcAft>
              <a:buFont typeface="Helvetica 55 Roman" panose="020B0604020202020204" pitchFamily="2" charset="0"/>
              <a:buChar char="-"/>
              <a:tabLst/>
              <a:defRPr sz="1200">
                <a:latin typeface="Calibri" panose="020F0502020204030204" pitchFamily="34" charset="0"/>
              </a:defRPr>
            </a:lvl2pPr>
            <a:lvl3pPr marL="539750" indent="-133350">
              <a:lnSpc>
                <a:spcPct val="90000"/>
              </a:lnSpc>
              <a:spcAft>
                <a:spcPts val="800"/>
              </a:spcAft>
              <a:buFont typeface="Helvetica 55 Roman" panose="020B0604020202020204" pitchFamily="2" charset="0"/>
              <a:buChar char="-"/>
              <a:defRPr sz="1200">
                <a:latin typeface="Calibri" panose="020F0502020204030204" pitchFamily="34" charset="0"/>
              </a:defRPr>
            </a:lvl3pPr>
            <a:lvl4pPr>
              <a:lnSpc>
                <a:spcPct val="90000"/>
              </a:lnSpc>
              <a:spcAft>
                <a:spcPts val="800"/>
              </a:spcAft>
              <a:defRPr sz="1200">
                <a:latin typeface="Helvetica 55 Roman" panose="020B0604020202020204" pitchFamily="2" charset="0"/>
              </a:defRPr>
            </a:lvl4pPr>
            <a:lvl5pPr>
              <a:lnSpc>
                <a:spcPct val="90000"/>
              </a:lnSpc>
              <a:spcAft>
                <a:spcPts val="800"/>
              </a:spcAft>
              <a:defRPr sz="1200">
                <a:latin typeface="Helvetica 55 Roman" panose="020B0604020202020204" pitchFamily="2" charset="0"/>
              </a:defRPr>
            </a:lvl5pPr>
          </a:lstStyle>
          <a:p>
            <a:pPr lvl="0"/>
            <a:r>
              <a:rPr lang="fr-FR"/>
              <a:t>Modifiez le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91411969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195486"/>
            <a:ext cx="8470900" cy="623889"/>
          </a:xfrm>
        </p:spPr>
        <p:txBody>
          <a:bodyPr/>
          <a:lstStyle>
            <a:lvl1pPr>
              <a:lnSpc>
                <a:spcPct val="90000"/>
              </a:lnSpc>
              <a:spcAft>
                <a:spcPts val="0"/>
              </a:spcAft>
              <a:defRPr sz="2000">
                <a:solidFill>
                  <a:srgbClr val="FF6600"/>
                </a:solidFill>
                <a:latin typeface="Calibri" panose="020F050202020403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Calibri" panose="020F0502020204030204" pitchFamily="34" charset="0"/>
              </a:defRPr>
            </a:lvl1pPr>
            <a:lvl2pPr>
              <a:lnSpc>
                <a:spcPct val="90000"/>
              </a:lnSpc>
              <a:spcAft>
                <a:spcPts val="800"/>
              </a:spcAft>
              <a:defRPr>
                <a:latin typeface="Calibri" panose="020F0502020204030204" pitchFamily="34" charset="0"/>
              </a:defRPr>
            </a:lvl2pPr>
            <a:lvl3pPr>
              <a:lnSpc>
                <a:spcPct val="90000"/>
              </a:lnSpc>
              <a:spcAft>
                <a:spcPts val="800"/>
              </a:spcAft>
              <a:defRPr>
                <a:latin typeface="Calibri" panose="020F0502020204030204" pitchFamily="34" charset="0"/>
              </a:defRPr>
            </a:lvl3pPr>
            <a:lvl4pPr>
              <a:lnSpc>
                <a:spcPct val="90000"/>
              </a:lnSpc>
              <a:spcAft>
                <a:spcPts val="800"/>
              </a:spcAft>
              <a:defRPr>
                <a:latin typeface="Calibri" panose="020F0502020204030204" pitchFamily="34" charset="0"/>
              </a:defRPr>
            </a:lvl4pPr>
            <a:lvl5pPr>
              <a:lnSpc>
                <a:spcPct val="90000"/>
              </a:lnSpc>
              <a:spcAft>
                <a:spcPts val="800"/>
              </a:spcAft>
              <a:defRPr>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Calibri" panose="020F0502020204030204" pitchFamily="34" charset="0"/>
              </a:defRPr>
            </a:lvl1pPr>
            <a:lvl2pPr>
              <a:lnSpc>
                <a:spcPct val="90000"/>
              </a:lnSpc>
              <a:spcAft>
                <a:spcPts val="800"/>
              </a:spcAft>
              <a:defRPr>
                <a:latin typeface="Calibri" panose="020F0502020204030204" pitchFamily="34" charset="0"/>
              </a:defRPr>
            </a:lvl2pPr>
            <a:lvl3pPr>
              <a:lnSpc>
                <a:spcPct val="90000"/>
              </a:lnSpc>
              <a:spcAft>
                <a:spcPts val="800"/>
              </a:spcAft>
              <a:defRPr>
                <a:latin typeface="Calibri" panose="020F0502020204030204" pitchFamily="34" charset="0"/>
              </a:defRPr>
            </a:lvl3pPr>
            <a:lvl4pPr>
              <a:lnSpc>
                <a:spcPct val="90000"/>
              </a:lnSpc>
              <a:spcAft>
                <a:spcPts val="800"/>
              </a:spcAft>
              <a:defRPr>
                <a:latin typeface="Calibri" panose="020F0502020204030204" pitchFamily="34" charset="0"/>
              </a:defRPr>
            </a:lvl4pPr>
            <a:lvl5pPr>
              <a:lnSpc>
                <a:spcPct val="90000"/>
              </a:lnSpc>
              <a:spcAft>
                <a:spcPts val="800"/>
              </a:spcAft>
              <a:defRPr>
                <a:latin typeface="Calibri" panose="020F050202020403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CA19ED-2F96-4478-AE11-20ED428D70C9}"/>
              </a:ext>
            </a:extLst>
          </p:cNvPr>
          <p:cNvGraphicFramePr>
            <a:graphicFrameLocks noChangeAspect="1"/>
          </p:cNvGraphicFramePr>
          <p:nvPr userDrawn="1">
            <p:custDataLst>
              <p:tags r:id="rId1"/>
            </p:custDataLst>
            <p:extLst>
              <p:ext uri="{D42A27DB-BD31-4B8C-83A1-F6EECF244321}">
                <p14:modId xmlns:p14="http://schemas.microsoft.com/office/powerpoint/2010/main" val="30109805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95" imgH="392" progId="TCLayout.ActiveDocument.1">
                  <p:embed/>
                </p:oleObj>
              </mc:Choice>
              <mc:Fallback>
                <p:oleObj name="think-cell Slide" r:id="rId3" imgW="395" imgH="392" progId="TCLayout.ActiveDocument.1">
                  <p:embed/>
                  <p:pic>
                    <p:nvPicPr>
                      <p:cNvPr id="3" name="Object 2" hidden="1">
                        <a:extLst>
                          <a:ext uri="{FF2B5EF4-FFF2-40B4-BE49-F238E27FC236}">
                            <a16:creationId xmlns:a16="http://schemas.microsoft.com/office/drawing/2014/main" id="{46CA19ED-2F96-4478-AE11-20ED428D70C9}"/>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p:txBody>
          <a:bodyPr/>
          <a:lstStyle>
            <a:lvl1pPr>
              <a:spcAft>
                <a:spcPts val="0"/>
              </a:spcAft>
              <a:defRPr>
                <a:solidFill>
                  <a:srgbClr val="FF6600"/>
                </a:solidFill>
                <a:latin typeface="Calibri" panose="020F0502020204030204" pitchFamily="34" charset="0"/>
              </a:defRPr>
            </a:lvl1pPr>
          </a:lstStyle>
          <a:p>
            <a:r>
              <a:rPr lang="fr-FR"/>
              <a:t>Modifiez le titre</a:t>
            </a:r>
            <a:endParaRPr lang="en-US"/>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6600"/>
                </a:solidFill>
                <a:latin typeface="Trebuchet MS"/>
                <a:cs typeface="Trebuchet MS"/>
              </a:defRPr>
            </a:lvl1pPr>
          </a:lstStyle>
          <a:p>
            <a:endParaRPr/>
          </a:p>
        </p:txBody>
      </p:sp>
      <p:sp>
        <p:nvSpPr>
          <p:cNvPr id="3" name="Holder 3"/>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AAC30D9E-1F6D-4967-A9B3-EF554583C13B}" type="datetime1">
              <a:rPr lang="fr-FR" smtClean="0"/>
              <a:t>27/05/2025</a:t>
            </a:fld>
            <a:endParaRPr lang="en-US"/>
          </a:p>
        </p:txBody>
      </p:sp>
      <p:sp>
        <p:nvSpPr>
          <p:cNvPr id="5" name="Holder 5"/>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73107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oleObject" Target="../embeddings/oleObject1.bin"/><Relationship Id="rId5" Type="http://schemas.openxmlformats.org/officeDocument/2006/relationships/slideLayout" Target="../slideLayouts/slideLayout14.xml"/><Relationship Id="rId10" Type="http://schemas.openxmlformats.org/officeDocument/2006/relationships/tags" Target="../tags/tag4.xml"/><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A0685BC-4474-4C5F-90FF-8B0E4D04802E}"/>
              </a:ext>
            </a:extLst>
          </p:cNvPr>
          <p:cNvGraphicFramePr>
            <a:graphicFrameLocks noChangeAspect="1"/>
          </p:cNvGraphicFramePr>
          <p:nvPr userDrawn="1">
            <p:custDataLst>
              <p:tags r:id="rId11"/>
            </p:custDataLst>
            <p:extLst>
              <p:ext uri="{D42A27DB-BD31-4B8C-83A1-F6EECF244321}">
                <p14:modId xmlns:p14="http://schemas.microsoft.com/office/powerpoint/2010/main" val="39584248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395" imgH="392" progId="TCLayout.ActiveDocument.1">
                  <p:embed/>
                </p:oleObj>
              </mc:Choice>
              <mc:Fallback>
                <p:oleObj name="think-cell Slide" r:id="rId12" imgW="395" imgH="392" progId="TCLayout.ActiveDocument.1">
                  <p:embed/>
                  <p:pic>
                    <p:nvPicPr>
                      <p:cNvPr id="2" name="Object 1" hidden="1">
                        <a:extLst>
                          <a:ext uri="{FF2B5EF4-FFF2-40B4-BE49-F238E27FC236}">
                            <a16:creationId xmlns:a16="http://schemas.microsoft.com/office/drawing/2014/main" id="{AA0685BC-4474-4C5F-90FF-8B0E4D04802E}"/>
                          </a:ext>
                        </a:extLst>
                      </p:cNvPr>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050" name="Title Placeholder 1"/>
          <p:cNvSpPr>
            <a:spLocks noGrp="1"/>
          </p:cNvSpPr>
          <p:nvPr>
            <p:ph type="title"/>
          </p:nvPr>
        </p:nvSpPr>
        <p:spPr bwMode="auto">
          <a:xfrm>
            <a:off x="339725" y="195486"/>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a:t>Modifiez le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endParaRPr lang="en-GB" altLang="en-US"/>
          </a:p>
        </p:txBody>
      </p:sp>
      <p:sp>
        <p:nvSpPr>
          <p:cNvPr id="4" name="Text Placeholder 10"/>
          <p:cNvSpPr txBox="1">
            <a:spLocks/>
          </p:cNvSpPr>
          <p:nvPr/>
        </p:nvSpPr>
        <p:spPr>
          <a:xfrm>
            <a:off x="8878983" y="4743210"/>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grpSp>
        <p:nvGrpSpPr>
          <p:cNvPr id="10" name="Group 9">
            <a:extLst>
              <a:ext uri="{FF2B5EF4-FFF2-40B4-BE49-F238E27FC236}">
                <a16:creationId xmlns:a16="http://schemas.microsoft.com/office/drawing/2014/main" id="{23292969-DCD6-82D5-5F06-0D59E349DCBF}"/>
              </a:ext>
            </a:extLst>
          </p:cNvPr>
          <p:cNvGrpSpPr/>
          <p:nvPr userDrawn="1"/>
        </p:nvGrpSpPr>
        <p:grpSpPr>
          <a:xfrm>
            <a:off x="3616299" y="4857750"/>
            <a:ext cx="1911403" cy="190499"/>
            <a:chOff x="3616299" y="4857750"/>
            <a:chExt cx="1911403" cy="190499"/>
          </a:xfrm>
        </p:grpSpPr>
        <p:sp>
          <p:nvSpPr>
            <p:cNvPr id="6" name="Text Box 838">
              <a:extLst>
                <a:ext uri="{FF2B5EF4-FFF2-40B4-BE49-F238E27FC236}">
                  <a16:creationId xmlns:a16="http://schemas.microsoft.com/office/drawing/2014/main" id="{2AF968A3-0B57-5FA3-F8F8-DA0F6FFDE671}"/>
                </a:ext>
              </a:extLst>
            </p:cNvPr>
            <p:cNvSpPr txBox="1">
              <a:spLocks noChangeArrowheads="1"/>
            </p:cNvSpPr>
            <p:nvPr userDrawn="1"/>
          </p:nvSpPr>
          <p:spPr bwMode="auto">
            <a:xfrm>
              <a:off x="3616300" y="4857750"/>
              <a:ext cx="1911402" cy="190499"/>
            </a:xfrm>
            <a:prstGeom prst="rect">
              <a:avLst/>
            </a:prstGeom>
            <a:noFill/>
            <a:ln w="9525" algn="ctr">
              <a:noFill/>
              <a:miter lim="800000"/>
              <a:headEnd/>
              <a:tailEnd/>
            </a:ln>
          </p:spPr>
          <p:txBody>
            <a:bodyPr wrap="square" lIns="0" tIns="18000" rIns="0" bIns="18000" anchor="ctr">
              <a:spAutoFit/>
            </a:bodyPr>
            <a:lstStyle/>
            <a:p>
              <a:pPr marL="98425" indent="-98425" algn="ctr">
                <a:defRPr/>
              </a:pPr>
              <a:r>
                <a:rPr lang="fr-FR" sz="1000" b="1" u="none">
                  <a:solidFill>
                    <a:schemeClr val="accent1"/>
                  </a:solidFill>
                  <a:latin typeface="Arial" charset="0"/>
                </a:rPr>
                <a:t>STRICTEMENT CONFIDENTIEL</a:t>
              </a:r>
            </a:p>
          </p:txBody>
        </p:sp>
        <p:sp>
          <p:nvSpPr>
            <p:cNvPr id="7" name="Line 840">
              <a:extLst>
                <a:ext uri="{FF2B5EF4-FFF2-40B4-BE49-F238E27FC236}">
                  <a16:creationId xmlns:a16="http://schemas.microsoft.com/office/drawing/2014/main" id="{DCFB8E76-9575-B896-9891-223A6882E3D7}"/>
                </a:ext>
              </a:extLst>
            </p:cNvPr>
            <p:cNvSpPr>
              <a:spLocks noChangeShapeType="1"/>
            </p:cNvSpPr>
            <p:nvPr userDrawn="1"/>
          </p:nvSpPr>
          <p:spPr bwMode="auto">
            <a:xfrm>
              <a:off x="3616299" y="4857750"/>
              <a:ext cx="1911403" cy="0"/>
            </a:xfrm>
            <a:prstGeom prst="line">
              <a:avLst/>
            </a:prstGeom>
            <a:noFill/>
            <a:ln w="9525">
              <a:solidFill>
                <a:schemeClr val="accent1"/>
              </a:solidFill>
              <a:round/>
              <a:headEnd/>
              <a:tailEnd/>
            </a:ln>
          </p:spPr>
          <p:txBody>
            <a:bodyPr lIns="0" tIns="18000" rIns="0" bIns="18000" anchor="ctr"/>
            <a:lstStyle/>
            <a:p>
              <a:endParaRPr lang="fr-FR"/>
            </a:p>
          </p:txBody>
        </p:sp>
        <p:sp>
          <p:nvSpPr>
            <p:cNvPr id="8" name="Line 840">
              <a:extLst>
                <a:ext uri="{FF2B5EF4-FFF2-40B4-BE49-F238E27FC236}">
                  <a16:creationId xmlns:a16="http://schemas.microsoft.com/office/drawing/2014/main" id="{2C86839E-902E-78A2-1254-2946AFF499A2}"/>
                </a:ext>
              </a:extLst>
            </p:cNvPr>
            <p:cNvSpPr>
              <a:spLocks noChangeShapeType="1"/>
            </p:cNvSpPr>
            <p:nvPr userDrawn="1"/>
          </p:nvSpPr>
          <p:spPr bwMode="auto">
            <a:xfrm>
              <a:off x="3616299" y="5048249"/>
              <a:ext cx="1911403" cy="0"/>
            </a:xfrm>
            <a:prstGeom prst="line">
              <a:avLst/>
            </a:prstGeom>
            <a:noFill/>
            <a:ln w="9525">
              <a:solidFill>
                <a:schemeClr val="accent1"/>
              </a:solidFill>
              <a:round/>
              <a:headEnd/>
              <a:tailEnd/>
            </a:ln>
          </p:spPr>
          <p:txBody>
            <a:bodyPr lIns="0" tIns="18000" rIns="0" bIns="18000" anchor="ctr"/>
            <a:lstStyle/>
            <a:p>
              <a:endParaRPr lang="fr-FR"/>
            </a:p>
          </p:txBody>
        </p:sp>
      </p:grpSp>
      <p:pic>
        <p:nvPicPr>
          <p:cNvPr id="9" name="Picture 2">
            <a:extLst>
              <a:ext uri="{FF2B5EF4-FFF2-40B4-BE49-F238E27FC236}">
                <a16:creationId xmlns:a16="http://schemas.microsoft.com/office/drawing/2014/main" id="{8C8BFE9E-C011-1011-1E1B-710CB07FD8BE}"/>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85800" y="4771218"/>
            <a:ext cx="732371" cy="27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ECE75FEB-CE4A-93C4-30F5-052D8E016263}"/>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51539" y="4773187"/>
            <a:ext cx="275009" cy="27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27"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Calibri" panose="020F050202020403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Calibri" panose="020F050202020403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200" b="0" kern="1200">
          <a:solidFill>
            <a:schemeClr val="tx1"/>
          </a:solidFill>
          <a:latin typeface="Calibri" panose="020F050202020403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Wingdings" panose="05000000000000000000" pitchFamily="2" charset="2"/>
        <a:buChar char="§"/>
        <a:defRPr sz="1200" b="0" kern="1200">
          <a:solidFill>
            <a:schemeClr val="tx1"/>
          </a:solidFill>
          <a:latin typeface="Calibri" panose="020F050202020403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200" b="0" kern="1200">
          <a:solidFill>
            <a:schemeClr val="tx1"/>
          </a:solidFill>
          <a:latin typeface="Calibri" panose="020F050202020403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200" b="0" kern="1200">
          <a:solidFill>
            <a:schemeClr val="tx1"/>
          </a:solidFill>
          <a:latin typeface="Calibri" panose="020F050202020403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A0685BC-4474-4C5F-90FF-8B0E4D04802E}"/>
              </a:ext>
            </a:extLst>
          </p:cNvPr>
          <p:cNvGraphicFramePr>
            <a:graphicFrameLocks noChangeAspect="1"/>
          </p:cNvGraphicFramePr>
          <p:nvPr userDrawn="1">
            <p:custDataLst>
              <p:tags r:id="rId10"/>
            </p:custDataLst>
            <p:extLst>
              <p:ext uri="{D42A27DB-BD31-4B8C-83A1-F6EECF244321}">
                <p14:modId xmlns:p14="http://schemas.microsoft.com/office/powerpoint/2010/main" val="3958424883"/>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11" imgW="395" imgH="392" progId="TCLayout.ActiveDocument.1">
                  <p:embed/>
                </p:oleObj>
              </mc:Choice>
              <mc:Fallback>
                <p:oleObj name="think-cell Slide" r:id="rId11" imgW="395" imgH="392" progId="TCLayout.ActiveDocument.1">
                  <p:embed/>
                  <p:pic>
                    <p:nvPicPr>
                      <p:cNvPr id="2" name="Object 1" hidden="1">
                        <a:extLst>
                          <a:ext uri="{FF2B5EF4-FFF2-40B4-BE49-F238E27FC236}">
                            <a16:creationId xmlns:a16="http://schemas.microsoft.com/office/drawing/2014/main" id="{AA0685BC-4474-4C5F-90FF-8B0E4D04802E}"/>
                          </a:ext>
                        </a:extLst>
                      </p:cNvPr>
                      <p:cNvPicPr/>
                      <p:nvPr/>
                    </p:nvPicPr>
                    <p:blipFill>
                      <a:blip r:embed="rId12"/>
                      <a:stretch>
                        <a:fillRect/>
                      </a:stretch>
                    </p:blipFill>
                    <p:spPr>
                      <a:xfrm>
                        <a:off x="1589" y="1589"/>
                        <a:ext cx="1587" cy="1587"/>
                      </a:xfrm>
                      <a:prstGeom prst="rect">
                        <a:avLst/>
                      </a:prstGeom>
                    </p:spPr>
                  </p:pic>
                </p:oleObj>
              </mc:Fallback>
            </mc:AlternateContent>
          </a:graphicData>
        </a:graphic>
      </p:graphicFrame>
      <p:sp>
        <p:nvSpPr>
          <p:cNvPr id="2050" name="Title Placeholder 1"/>
          <p:cNvSpPr>
            <a:spLocks noGrp="1"/>
          </p:cNvSpPr>
          <p:nvPr>
            <p:ph type="title"/>
          </p:nvPr>
        </p:nvSpPr>
        <p:spPr bwMode="auto">
          <a:xfrm>
            <a:off x="339726" y="195487"/>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a:t>Cliquez ici pour saisir le titre principal</a:t>
            </a:r>
          </a:p>
        </p:txBody>
      </p:sp>
      <p:sp>
        <p:nvSpPr>
          <p:cNvPr id="2051" name="Text Placeholder 2"/>
          <p:cNvSpPr>
            <a:spLocks noGrp="1"/>
          </p:cNvSpPr>
          <p:nvPr>
            <p:ph type="body" idx="1"/>
          </p:nvPr>
        </p:nvSpPr>
        <p:spPr bwMode="auto">
          <a:xfrm>
            <a:off x="336551"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a:t>Modifiez le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endParaRPr lang="en-GB" altLang="en-US"/>
          </a:p>
        </p:txBody>
      </p:sp>
      <p:sp>
        <p:nvSpPr>
          <p:cNvPr id="4" name="Text Placeholder 10"/>
          <p:cNvSpPr txBox="1">
            <a:spLocks/>
          </p:cNvSpPr>
          <p:nvPr/>
        </p:nvSpPr>
        <p:spPr>
          <a:xfrm>
            <a:off x="8878983" y="4743211"/>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78"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pPr marL="0" marR="0" lvl="0" indent="0" algn="l" defTabSz="914378"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grpSp>
        <p:nvGrpSpPr>
          <p:cNvPr id="10" name="Group 9">
            <a:extLst>
              <a:ext uri="{FF2B5EF4-FFF2-40B4-BE49-F238E27FC236}">
                <a16:creationId xmlns:a16="http://schemas.microsoft.com/office/drawing/2014/main" id="{23292969-DCD6-82D5-5F06-0D59E349DCBF}"/>
              </a:ext>
            </a:extLst>
          </p:cNvPr>
          <p:cNvGrpSpPr/>
          <p:nvPr userDrawn="1"/>
        </p:nvGrpSpPr>
        <p:grpSpPr>
          <a:xfrm>
            <a:off x="3616300" y="4857757"/>
            <a:ext cx="1911403" cy="190499"/>
            <a:chOff x="3616299" y="4857750"/>
            <a:chExt cx="1911403" cy="190499"/>
          </a:xfrm>
        </p:grpSpPr>
        <p:sp>
          <p:nvSpPr>
            <p:cNvPr id="6" name="Text Box 838">
              <a:extLst>
                <a:ext uri="{FF2B5EF4-FFF2-40B4-BE49-F238E27FC236}">
                  <a16:creationId xmlns:a16="http://schemas.microsoft.com/office/drawing/2014/main" id="{2AF968A3-0B57-5FA3-F8F8-DA0F6FFDE671}"/>
                </a:ext>
              </a:extLst>
            </p:cNvPr>
            <p:cNvSpPr txBox="1">
              <a:spLocks noChangeArrowheads="1"/>
            </p:cNvSpPr>
            <p:nvPr userDrawn="1"/>
          </p:nvSpPr>
          <p:spPr bwMode="auto">
            <a:xfrm>
              <a:off x="3616300" y="4857880"/>
              <a:ext cx="1911402" cy="190240"/>
            </a:xfrm>
            <a:prstGeom prst="rect">
              <a:avLst/>
            </a:prstGeom>
            <a:noFill/>
            <a:ln w="9525" algn="ctr">
              <a:noFill/>
              <a:miter lim="800000"/>
              <a:headEnd/>
              <a:tailEnd/>
            </a:ln>
          </p:spPr>
          <p:txBody>
            <a:bodyPr wrap="square" lIns="0" tIns="18000" rIns="0" bIns="18000" anchor="ctr">
              <a:spAutoFit/>
            </a:bodyPr>
            <a:lstStyle/>
            <a:p>
              <a:pPr marL="98423" indent="-98423" algn="ctr">
                <a:defRPr/>
              </a:pPr>
              <a:r>
                <a:rPr lang="fr-FR" sz="1000" b="1" u="none">
                  <a:solidFill>
                    <a:schemeClr val="accent1"/>
                  </a:solidFill>
                  <a:latin typeface="Arial" charset="0"/>
                </a:rPr>
                <a:t>STRICTEMENT CONFIDENTIEL</a:t>
              </a:r>
            </a:p>
          </p:txBody>
        </p:sp>
        <p:sp>
          <p:nvSpPr>
            <p:cNvPr id="7" name="Line 840">
              <a:extLst>
                <a:ext uri="{FF2B5EF4-FFF2-40B4-BE49-F238E27FC236}">
                  <a16:creationId xmlns:a16="http://schemas.microsoft.com/office/drawing/2014/main" id="{DCFB8E76-9575-B896-9891-223A6882E3D7}"/>
                </a:ext>
              </a:extLst>
            </p:cNvPr>
            <p:cNvSpPr>
              <a:spLocks noChangeShapeType="1"/>
            </p:cNvSpPr>
            <p:nvPr userDrawn="1"/>
          </p:nvSpPr>
          <p:spPr bwMode="auto">
            <a:xfrm>
              <a:off x="3616299" y="4857750"/>
              <a:ext cx="1911403" cy="0"/>
            </a:xfrm>
            <a:prstGeom prst="line">
              <a:avLst/>
            </a:prstGeom>
            <a:noFill/>
            <a:ln w="9525">
              <a:solidFill>
                <a:schemeClr val="accent1"/>
              </a:solidFill>
              <a:round/>
              <a:headEnd/>
              <a:tailEnd/>
            </a:ln>
          </p:spPr>
          <p:txBody>
            <a:bodyPr lIns="0" tIns="18000" rIns="0" bIns="18000" anchor="ctr"/>
            <a:lstStyle/>
            <a:p>
              <a:endParaRPr lang="fr-FR" sz="1800"/>
            </a:p>
          </p:txBody>
        </p:sp>
        <p:sp>
          <p:nvSpPr>
            <p:cNvPr id="8" name="Line 840">
              <a:extLst>
                <a:ext uri="{FF2B5EF4-FFF2-40B4-BE49-F238E27FC236}">
                  <a16:creationId xmlns:a16="http://schemas.microsoft.com/office/drawing/2014/main" id="{2C86839E-902E-78A2-1254-2946AFF499A2}"/>
                </a:ext>
              </a:extLst>
            </p:cNvPr>
            <p:cNvSpPr>
              <a:spLocks noChangeShapeType="1"/>
            </p:cNvSpPr>
            <p:nvPr userDrawn="1"/>
          </p:nvSpPr>
          <p:spPr bwMode="auto">
            <a:xfrm>
              <a:off x="3616299" y="5048249"/>
              <a:ext cx="1911403" cy="0"/>
            </a:xfrm>
            <a:prstGeom prst="line">
              <a:avLst/>
            </a:prstGeom>
            <a:noFill/>
            <a:ln w="9525">
              <a:solidFill>
                <a:schemeClr val="accent1"/>
              </a:solidFill>
              <a:round/>
              <a:headEnd/>
              <a:tailEnd/>
            </a:ln>
          </p:spPr>
          <p:txBody>
            <a:bodyPr lIns="0" tIns="18000" rIns="0" bIns="18000" anchor="ctr"/>
            <a:lstStyle/>
            <a:p>
              <a:endParaRPr lang="fr-FR" sz="1800"/>
            </a:p>
          </p:txBody>
        </p:sp>
      </p:grpSp>
      <p:pic>
        <p:nvPicPr>
          <p:cNvPr id="9" name="Picture 2">
            <a:extLst>
              <a:ext uri="{FF2B5EF4-FFF2-40B4-BE49-F238E27FC236}">
                <a16:creationId xmlns:a16="http://schemas.microsoft.com/office/drawing/2014/main" id="{8C8BFE9E-C011-1011-1E1B-710CB07FD8BE}"/>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5801" y="4771218"/>
            <a:ext cx="732371" cy="27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ECE75FEB-CE4A-93C4-30F5-052D8E016263}"/>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51540" y="4773188"/>
            <a:ext cx="275009" cy="27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38797"/>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Lst>
  <p:transition spd="med">
    <p:fade/>
  </p:transition>
  <p:hf hdr="0"/>
  <p:txStyles>
    <p:titleStyle>
      <a:lvl1pPr algn="l" defTabSz="514337" rtl="0" eaLnBrk="1" fontAlgn="base" hangingPunct="1">
        <a:lnSpc>
          <a:spcPct val="90000"/>
        </a:lnSpc>
        <a:spcBef>
          <a:spcPct val="0"/>
        </a:spcBef>
        <a:spcAft>
          <a:spcPts val="0"/>
        </a:spcAft>
        <a:defRPr sz="2000" kern="1200">
          <a:solidFill>
            <a:srgbClr val="FF6600"/>
          </a:solidFill>
          <a:latin typeface="Calibri" panose="020F0502020204030204" pitchFamily="34" charset="0"/>
          <a:ea typeface="ＭＳ Ｐゴシック" pitchFamily="34" charset="-128"/>
          <a:cs typeface="+mj-cs"/>
        </a:defRPr>
      </a:lvl1pPr>
      <a:lvl2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189"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378"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566"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754"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37" rtl="0" eaLnBrk="1" fontAlgn="base" hangingPunct="1">
        <a:lnSpc>
          <a:spcPct val="90000"/>
        </a:lnSpc>
        <a:spcBef>
          <a:spcPct val="0"/>
        </a:spcBef>
        <a:spcAft>
          <a:spcPts val="800"/>
        </a:spcAft>
        <a:buFont typeface="Arial" pitchFamily="34" charset="0"/>
        <a:defRPr sz="1400" kern="1200" baseline="0">
          <a:solidFill>
            <a:srgbClr val="FF6600"/>
          </a:solidFill>
          <a:latin typeface="Calibri" panose="020F0502020204030204" pitchFamily="34" charset="0"/>
          <a:ea typeface="ＭＳ Ｐゴシック" pitchFamily="34" charset="-128"/>
          <a:cs typeface="+mn-cs"/>
        </a:defRPr>
      </a:lvl1pPr>
      <a:lvl2pPr algn="l" defTabSz="514337" rtl="0" eaLnBrk="1" fontAlgn="base" hangingPunct="1">
        <a:lnSpc>
          <a:spcPct val="90000"/>
        </a:lnSpc>
        <a:spcBef>
          <a:spcPct val="0"/>
        </a:spcBef>
        <a:spcAft>
          <a:spcPts val="800"/>
        </a:spcAft>
        <a:buFont typeface="Arial" pitchFamily="34" charset="0"/>
        <a:defRPr sz="1200" b="0" kern="1200">
          <a:solidFill>
            <a:schemeClr val="tx1"/>
          </a:solidFill>
          <a:latin typeface="Calibri" panose="020F0502020204030204" pitchFamily="34" charset="0"/>
          <a:ea typeface="ＭＳ Ｐゴシック" pitchFamily="34" charset="-128"/>
          <a:cs typeface="+mn-cs"/>
        </a:defRPr>
      </a:lvl2pPr>
      <a:lvl3pPr marL="133347" indent="-133347" algn="l" defTabSz="514337" rtl="0" eaLnBrk="1" fontAlgn="base" hangingPunct="1">
        <a:lnSpc>
          <a:spcPct val="90000"/>
        </a:lnSpc>
        <a:spcBef>
          <a:spcPct val="0"/>
        </a:spcBef>
        <a:spcAft>
          <a:spcPts val="800"/>
        </a:spcAft>
        <a:buClr>
          <a:schemeClr val="tx1"/>
        </a:buClr>
        <a:buFont typeface="Wingdings" panose="05000000000000000000" pitchFamily="2" charset="2"/>
        <a:buChar char="§"/>
        <a:defRPr sz="1200" b="0" kern="1200">
          <a:solidFill>
            <a:schemeClr val="tx1"/>
          </a:solidFill>
          <a:latin typeface="Calibri" panose="020F0502020204030204" pitchFamily="34" charset="0"/>
          <a:ea typeface="ＭＳ Ｐゴシック" pitchFamily="34" charset="-128"/>
          <a:cs typeface="+mn-cs"/>
        </a:defRPr>
      </a:lvl3pPr>
      <a:lvl4pPr marL="271457" indent="-134935" algn="l" defTabSz="514337" rtl="0" eaLnBrk="1" fontAlgn="base" hangingPunct="1">
        <a:lnSpc>
          <a:spcPct val="90000"/>
        </a:lnSpc>
        <a:spcBef>
          <a:spcPct val="0"/>
        </a:spcBef>
        <a:spcAft>
          <a:spcPts val="800"/>
        </a:spcAft>
        <a:buClr>
          <a:schemeClr val="tx1"/>
        </a:buClr>
        <a:buFont typeface="Helvetica 75" panose="020B0804020202020204" pitchFamily="34" charset="0"/>
        <a:buChar char="−"/>
        <a:defRPr sz="1200" b="0" kern="1200">
          <a:solidFill>
            <a:schemeClr val="tx1"/>
          </a:solidFill>
          <a:latin typeface="Calibri" panose="020F0502020204030204" pitchFamily="34" charset="0"/>
          <a:ea typeface="ＭＳ Ｐゴシック" pitchFamily="34" charset="-128"/>
          <a:cs typeface="+mn-cs"/>
        </a:defRPr>
      </a:lvl4pPr>
      <a:lvl5pPr marL="406390" indent="-134935" algn="l" defTabSz="514337" rtl="0" eaLnBrk="1" fontAlgn="base" hangingPunct="1">
        <a:lnSpc>
          <a:spcPct val="90000"/>
        </a:lnSpc>
        <a:spcBef>
          <a:spcPct val="0"/>
        </a:spcBef>
        <a:spcAft>
          <a:spcPts val="800"/>
        </a:spcAft>
        <a:buClr>
          <a:schemeClr val="tx1"/>
        </a:buClr>
        <a:buFont typeface="Helvetica 75" panose="020B0804020202020204" pitchFamily="34" charset="0"/>
        <a:buChar char="−"/>
        <a:defRPr sz="1200" b="0" kern="1200">
          <a:solidFill>
            <a:schemeClr val="tx1"/>
          </a:solidFill>
          <a:latin typeface="Calibri" panose="020F0502020204030204" pitchFamily="34" charset="0"/>
          <a:ea typeface="ＭＳ Ｐゴシック" pitchFamily="34" charset="-128"/>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services.kineis.com/"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5">
            <a:extLst>
              <a:ext uri="{FF2B5EF4-FFF2-40B4-BE49-F238E27FC236}">
                <a16:creationId xmlns:a16="http://schemas.microsoft.com/office/drawing/2014/main" id="{278A0A36-E86E-491F-BC03-6858FD9239A7}"/>
              </a:ext>
            </a:extLst>
          </p:cNvPr>
          <p:cNvSpPr txBox="1"/>
          <p:nvPr/>
        </p:nvSpPr>
        <p:spPr>
          <a:xfrm>
            <a:off x="2536031" y="1050131"/>
            <a:ext cx="6943725" cy="783771"/>
          </a:xfrm>
          <a:prstGeom prst="rect">
            <a:avLst/>
          </a:prstGeom>
          <a:noFill/>
        </p:spPr>
        <p:txBody>
          <a:bodyPr wrap="square" lIns="0" tIns="45497" rIns="0" bIns="45497" rtlCol="0">
            <a:noAutofit/>
          </a:bodyPr>
          <a:lstStyle/>
          <a:p>
            <a:pPr defTabSz="709300"/>
            <a:r>
              <a:rPr lang="fr-FR" altLang="fr-FR" sz="2800" b="1" kern="0" dirty="0">
                <a:solidFill>
                  <a:schemeClr val="accent1"/>
                </a:solidFill>
                <a:latin typeface="Calibri" panose="020F0502020204030204" pitchFamily="34" charset="0"/>
                <a:cs typeface="Arial" charset="0"/>
              </a:rPr>
              <a:t>Projet Géolocalisation pirogues par satellite </a:t>
            </a:r>
            <a:endParaRPr lang="fr-FR" altLang="fr-FR" sz="1800" b="1" kern="0" dirty="0">
              <a:solidFill>
                <a:schemeClr val="bg1"/>
              </a:solidFill>
              <a:latin typeface="Calibri" panose="020F0502020204030204" pitchFamily="34" charset="0"/>
              <a:cs typeface="Arial" charset="0"/>
            </a:endParaRPr>
          </a:p>
          <a:p>
            <a:pPr defTabSz="709300"/>
            <a:endParaRPr lang="fr-FR" sz="2000" dirty="0">
              <a:solidFill>
                <a:schemeClr val="bg1"/>
              </a:solidFill>
              <a:latin typeface="Calibri" panose="020F0502020204030204" pitchFamily="34" charset="0"/>
              <a:cs typeface="Helvetica 75 Bold"/>
            </a:endParaRPr>
          </a:p>
        </p:txBody>
      </p:sp>
      <p:sp>
        <p:nvSpPr>
          <p:cNvPr id="7" name="ZoneTexte 5">
            <a:extLst>
              <a:ext uri="{FF2B5EF4-FFF2-40B4-BE49-F238E27FC236}">
                <a16:creationId xmlns:a16="http://schemas.microsoft.com/office/drawing/2014/main" id="{2549CD4A-4FC3-44A4-9DC4-4A5B5007AD9B}"/>
              </a:ext>
            </a:extLst>
          </p:cNvPr>
          <p:cNvSpPr txBox="1"/>
          <p:nvPr/>
        </p:nvSpPr>
        <p:spPr>
          <a:xfrm>
            <a:off x="4021931" y="2419350"/>
            <a:ext cx="4803842" cy="783771"/>
          </a:xfrm>
          <a:prstGeom prst="rect">
            <a:avLst/>
          </a:prstGeom>
          <a:noFill/>
        </p:spPr>
        <p:txBody>
          <a:bodyPr wrap="square" lIns="0" tIns="45497" rIns="0" bIns="45497" rtlCol="0">
            <a:noAutofit/>
          </a:bodyPr>
          <a:lstStyle/>
          <a:p>
            <a:pPr defTabSz="709300"/>
            <a:r>
              <a:rPr lang="fr-FR" altLang="fr-FR" sz="2400" b="1" kern="0" dirty="0">
                <a:solidFill>
                  <a:schemeClr val="bg1"/>
                </a:solidFill>
                <a:latin typeface="Calibri" panose="020F0502020204030204" pitchFamily="34" charset="0"/>
                <a:cs typeface="Arial" charset="0"/>
              </a:rPr>
              <a:t>Description de la solution technique </a:t>
            </a:r>
          </a:p>
          <a:p>
            <a:pPr defTabSz="709300"/>
            <a:r>
              <a:rPr lang="fr-FR" altLang="fr-FR" sz="2400" b="1" kern="0" dirty="0">
                <a:solidFill>
                  <a:schemeClr val="bg1"/>
                </a:solidFill>
                <a:latin typeface="Calibri" panose="020F0502020204030204" pitchFamily="34" charset="0"/>
                <a:cs typeface="Arial" charset="0"/>
              </a:rPr>
              <a:t>09 Aout  2023</a:t>
            </a:r>
          </a:p>
          <a:p>
            <a:pPr defTabSz="709300"/>
            <a:endParaRPr lang="fr-FR" altLang="fr-FR" sz="2400" b="1" kern="0" dirty="0">
              <a:solidFill>
                <a:schemeClr val="bg1"/>
              </a:solidFill>
              <a:latin typeface="Calibri" panose="020F0502020204030204" pitchFamily="34" charset="0"/>
              <a:cs typeface="Arial" charset="0"/>
            </a:endParaRPr>
          </a:p>
          <a:p>
            <a:pPr defTabSz="709300"/>
            <a:endParaRPr lang="fr-FR" sz="2400" dirty="0">
              <a:solidFill>
                <a:schemeClr val="bg1"/>
              </a:solidFill>
              <a:latin typeface="Calibri" panose="020F0502020204030204" pitchFamily="34" charset="0"/>
              <a:cs typeface="Helvetica 75 Bold"/>
            </a:endParaRPr>
          </a:p>
        </p:txBody>
      </p:sp>
    </p:spTree>
    <p:extLst>
      <p:ext uri="{BB962C8B-B14F-4D97-AF65-F5344CB8AC3E}">
        <p14:creationId xmlns:p14="http://schemas.microsoft.com/office/powerpoint/2010/main" val="1100115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Nuage 16">
            <a:extLst>
              <a:ext uri="{FF2B5EF4-FFF2-40B4-BE49-F238E27FC236}">
                <a16:creationId xmlns:a16="http://schemas.microsoft.com/office/drawing/2014/main" id="{53766D71-28CE-0871-BEBB-BEEC0E4E44A6}"/>
              </a:ext>
            </a:extLst>
          </p:cNvPr>
          <p:cNvSpPr/>
          <p:nvPr/>
        </p:nvSpPr>
        <p:spPr>
          <a:xfrm>
            <a:off x="2259539" y="408526"/>
            <a:ext cx="2084187" cy="884010"/>
          </a:xfrm>
          <a:prstGeom prst="cloud">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2">
            <a:extLst>
              <a:ext uri="{FF2B5EF4-FFF2-40B4-BE49-F238E27FC236}">
                <a16:creationId xmlns:a16="http://schemas.microsoft.com/office/drawing/2014/main" id="{07531565-E29F-F59B-B8B6-F7A81E5AC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1" y="2745241"/>
            <a:ext cx="1383627" cy="8617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6AFEC5F3-EE5C-6FA6-5C3C-2933D18060EA}"/>
              </a:ext>
            </a:extLst>
          </p:cNvPr>
          <p:cNvPicPr>
            <a:picLocks noChangeAspect="1"/>
          </p:cNvPicPr>
          <p:nvPr/>
        </p:nvPicPr>
        <p:blipFill>
          <a:blip r:embed="rId4"/>
          <a:stretch>
            <a:fillRect/>
          </a:stretch>
        </p:blipFill>
        <p:spPr>
          <a:xfrm>
            <a:off x="1461570" y="2918421"/>
            <a:ext cx="185737" cy="266225"/>
          </a:xfrm>
          <a:prstGeom prst="rect">
            <a:avLst/>
          </a:prstGeom>
        </p:spPr>
      </p:pic>
      <p:sp>
        <p:nvSpPr>
          <p:cNvPr id="8" name="ZoneTexte 7">
            <a:extLst>
              <a:ext uri="{FF2B5EF4-FFF2-40B4-BE49-F238E27FC236}">
                <a16:creationId xmlns:a16="http://schemas.microsoft.com/office/drawing/2014/main" id="{90AF2C78-DAB9-7277-AF87-CFDA5B29FB68}"/>
              </a:ext>
            </a:extLst>
          </p:cNvPr>
          <p:cNvSpPr txBox="1"/>
          <p:nvPr/>
        </p:nvSpPr>
        <p:spPr>
          <a:xfrm>
            <a:off x="92970" y="3894492"/>
            <a:ext cx="1628673" cy="861774"/>
          </a:xfrm>
          <a:prstGeom prst="rect">
            <a:avLst/>
          </a:prstGeom>
          <a:noFill/>
        </p:spPr>
        <p:txBody>
          <a:bodyPr wrap="square" rtlCol="0">
            <a:spAutoFit/>
          </a:bodyPr>
          <a:lstStyle/>
          <a:p>
            <a:pPr algn="just"/>
            <a:r>
              <a:rPr lang="fr-FR" sz="1000" dirty="0"/>
              <a:t>Pirogue avec le tracker disposant de module GPS et deux modules de communications ( Satellite et LTE-M </a:t>
            </a:r>
          </a:p>
        </p:txBody>
      </p:sp>
      <p:pic>
        <p:nvPicPr>
          <p:cNvPr id="16" name="Picture 4">
            <a:extLst>
              <a:ext uri="{FF2B5EF4-FFF2-40B4-BE49-F238E27FC236}">
                <a16:creationId xmlns:a16="http://schemas.microsoft.com/office/drawing/2014/main" id="{D864EE54-D9CA-CEF5-FCB1-73B11D7B29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6392" y="634971"/>
            <a:ext cx="696215" cy="39162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necteur droit avec flèche 32">
            <a:extLst>
              <a:ext uri="{FF2B5EF4-FFF2-40B4-BE49-F238E27FC236}">
                <a16:creationId xmlns:a16="http://schemas.microsoft.com/office/drawing/2014/main" id="{C0823E9D-E2A4-78ED-79F5-728FF1263CC5}"/>
              </a:ext>
            </a:extLst>
          </p:cNvPr>
          <p:cNvCxnSpPr/>
          <p:nvPr/>
        </p:nvCxnSpPr>
        <p:spPr>
          <a:xfrm>
            <a:off x="1414463" y="282178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0B94D6A8-29FE-5083-2B2A-75ACFE6FAA8C}"/>
              </a:ext>
            </a:extLst>
          </p:cNvPr>
          <p:cNvCxnSpPr>
            <a:cxnSpLocks/>
          </p:cNvCxnSpPr>
          <p:nvPr/>
        </p:nvCxnSpPr>
        <p:spPr>
          <a:xfrm flipV="1">
            <a:off x="1355937" y="1216112"/>
            <a:ext cx="1037219" cy="96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1B8FD2AD-B372-F184-F780-A294F2E5BD00}"/>
              </a:ext>
            </a:extLst>
          </p:cNvPr>
          <p:cNvCxnSpPr>
            <a:cxnSpLocks/>
          </p:cNvCxnSpPr>
          <p:nvPr/>
        </p:nvCxnSpPr>
        <p:spPr>
          <a:xfrm flipH="1">
            <a:off x="1721643" y="1430818"/>
            <a:ext cx="892970" cy="87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1E5594C2-1218-5587-649E-3BEEEA459B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8163" y="3176128"/>
            <a:ext cx="554319" cy="396142"/>
          </a:xfrm>
          <a:prstGeom prst="rect">
            <a:avLst/>
          </a:prstGeom>
          <a:noFill/>
          <a:extLst>
            <a:ext uri="{909E8E84-426E-40DD-AFC4-6F175D3DCCD1}">
              <a14:hiddenFill xmlns:a14="http://schemas.microsoft.com/office/drawing/2010/main">
                <a:solidFill>
                  <a:srgbClr val="FFFFFF"/>
                </a:solidFill>
              </a14:hiddenFill>
            </a:ext>
          </a:extLst>
        </p:spPr>
      </p:pic>
      <p:sp>
        <p:nvSpPr>
          <p:cNvPr id="40" name="ZoneTexte 39">
            <a:extLst>
              <a:ext uri="{FF2B5EF4-FFF2-40B4-BE49-F238E27FC236}">
                <a16:creationId xmlns:a16="http://schemas.microsoft.com/office/drawing/2014/main" id="{521C690F-D1B7-8EF3-25BE-98222D95CE95}"/>
              </a:ext>
            </a:extLst>
          </p:cNvPr>
          <p:cNvSpPr txBox="1"/>
          <p:nvPr/>
        </p:nvSpPr>
        <p:spPr>
          <a:xfrm>
            <a:off x="3754464" y="3771768"/>
            <a:ext cx="1635071" cy="276999"/>
          </a:xfrm>
          <a:prstGeom prst="rect">
            <a:avLst/>
          </a:prstGeom>
          <a:noFill/>
        </p:spPr>
        <p:txBody>
          <a:bodyPr wrap="square" rtlCol="0">
            <a:spAutoFit/>
          </a:bodyPr>
          <a:lstStyle/>
          <a:p>
            <a:r>
              <a:rPr lang="fr-FR" sz="1200" dirty="0">
                <a:latin typeface="Söhne Mono"/>
              </a:rPr>
              <a:t>Station terrienne </a:t>
            </a:r>
          </a:p>
        </p:txBody>
      </p:sp>
      <p:pic>
        <p:nvPicPr>
          <p:cNvPr id="41" name="Picture 6">
            <a:extLst>
              <a:ext uri="{FF2B5EF4-FFF2-40B4-BE49-F238E27FC236}">
                <a16:creationId xmlns:a16="http://schemas.microsoft.com/office/drawing/2014/main" id="{4976A6C4-9778-DFAA-E0E9-226D48AC56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2483" y="2717223"/>
            <a:ext cx="447576" cy="41314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a:extLst>
              <a:ext uri="{FF2B5EF4-FFF2-40B4-BE49-F238E27FC236}">
                <a16:creationId xmlns:a16="http://schemas.microsoft.com/office/drawing/2014/main" id="{E3EA88C7-9CBA-1419-6989-9EC371BDB88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3181" y="3226749"/>
            <a:ext cx="447576" cy="41314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Connecteur droit avec flèche 42">
            <a:extLst>
              <a:ext uri="{FF2B5EF4-FFF2-40B4-BE49-F238E27FC236}">
                <a16:creationId xmlns:a16="http://schemas.microsoft.com/office/drawing/2014/main" id="{7347F38F-6767-5438-CA1C-4536B3C1B941}"/>
              </a:ext>
            </a:extLst>
          </p:cNvPr>
          <p:cNvCxnSpPr>
            <a:cxnSpLocks/>
          </p:cNvCxnSpPr>
          <p:nvPr/>
        </p:nvCxnSpPr>
        <p:spPr>
          <a:xfrm>
            <a:off x="3901336" y="1266707"/>
            <a:ext cx="437263" cy="89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94727FC5-EA93-2117-08EF-B10282066C9D}"/>
              </a:ext>
            </a:extLst>
          </p:cNvPr>
          <p:cNvSpPr txBox="1"/>
          <p:nvPr/>
        </p:nvSpPr>
        <p:spPr>
          <a:xfrm>
            <a:off x="2753209" y="67381"/>
            <a:ext cx="1366758" cy="276999"/>
          </a:xfrm>
          <a:prstGeom prst="rect">
            <a:avLst/>
          </a:prstGeom>
          <a:noFill/>
        </p:spPr>
        <p:txBody>
          <a:bodyPr wrap="square">
            <a:spAutoFit/>
          </a:bodyPr>
          <a:lstStyle/>
          <a:p>
            <a:r>
              <a:rPr lang="fr-FR" sz="1200" b="0" i="0" dirty="0">
                <a:effectLst/>
                <a:latin typeface="Söhne Mono"/>
              </a:rPr>
              <a:t>Nano Satellite</a:t>
            </a:r>
            <a:endParaRPr lang="fr-FR" sz="1200" dirty="0"/>
          </a:p>
        </p:txBody>
      </p:sp>
      <p:sp>
        <p:nvSpPr>
          <p:cNvPr id="51" name="ZoneTexte 50">
            <a:extLst>
              <a:ext uri="{FF2B5EF4-FFF2-40B4-BE49-F238E27FC236}">
                <a16:creationId xmlns:a16="http://schemas.microsoft.com/office/drawing/2014/main" id="{10070999-5D09-EBDE-75C5-038DEFEDBB88}"/>
              </a:ext>
            </a:extLst>
          </p:cNvPr>
          <p:cNvSpPr txBox="1"/>
          <p:nvPr/>
        </p:nvSpPr>
        <p:spPr>
          <a:xfrm>
            <a:off x="3737025" y="2717194"/>
            <a:ext cx="1635070" cy="1019077"/>
          </a:xfrm>
          <a:prstGeom prst="rect">
            <a:avLst/>
          </a:prstGeom>
          <a:noFill/>
          <a:ln>
            <a:solidFill>
              <a:schemeClr val="tx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endParaRPr lang="fr-FR" dirty="0"/>
          </a:p>
        </p:txBody>
      </p:sp>
      <p:cxnSp>
        <p:nvCxnSpPr>
          <p:cNvPr id="53" name="Connecteur droit avec flèche 52">
            <a:extLst>
              <a:ext uri="{FF2B5EF4-FFF2-40B4-BE49-F238E27FC236}">
                <a16:creationId xmlns:a16="http://schemas.microsoft.com/office/drawing/2014/main" id="{9C64EBFD-A043-E843-8790-C99D983E70E0}"/>
              </a:ext>
            </a:extLst>
          </p:cNvPr>
          <p:cNvCxnSpPr/>
          <p:nvPr/>
        </p:nvCxnSpPr>
        <p:spPr>
          <a:xfrm>
            <a:off x="5386382" y="3226749"/>
            <a:ext cx="535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8" name="Image 57">
            <a:extLst>
              <a:ext uri="{FF2B5EF4-FFF2-40B4-BE49-F238E27FC236}">
                <a16:creationId xmlns:a16="http://schemas.microsoft.com/office/drawing/2014/main" id="{607E88F3-AF45-F7A2-FB25-17DC17E941B7}"/>
              </a:ext>
            </a:extLst>
          </p:cNvPr>
          <p:cNvPicPr>
            <a:picLocks noChangeAspect="1"/>
          </p:cNvPicPr>
          <p:nvPr/>
        </p:nvPicPr>
        <p:blipFill>
          <a:blip r:embed="rId8"/>
          <a:stretch>
            <a:fillRect/>
          </a:stretch>
        </p:blipFill>
        <p:spPr>
          <a:xfrm>
            <a:off x="5993600" y="2785466"/>
            <a:ext cx="1333223" cy="826294"/>
          </a:xfrm>
          <a:prstGeom prst="rect">
            <a:avLst/>
          </a:prstGeom>
        </p:spPr>
      </p:pic>
      <p:cxnSp>
        <p:nvCxnSpPr>
          <p:cNvPr id="60" name="Connecteur droit avec flèche 59">
            <a:extLst>
              <a:ext uri="{FF2B5EF4-FFF2-40B4-BE49-F238E27FC236}">
                <a16:creationId xmlns:a16="http://schemas.microsoft.com/office/drawing/2014/main" id="{BA5FEC9C-C8C7-5BAB-F0CA-5538DBBF73F0}"/>
              </a:ext>
            </a:extLst>
          </p:cNvPr>
          <p:cNvCxnSpPr/>
          <p:nvPr/>
        </p:nvCxnSpPr>
        <p:spPr>
          <a:xfrm>
            <a:off x="7418106" y="3226732"/>
            <a:ext cx="535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3BC3D166-8278-3E5B-DB21-D63ED983FFD0}"/>
              </a:ext>
            </a:extLst>
          </p:cNvPr>
          <p:cNvSpPr txBox="1"/>
          <p:nvPr/>
        </p:nvSpPr>
        <p:spPr>
          <a:xfrm>
            <a:off x="112563" y="3657084"/>
            <a:ext cx="1733423" cy="261610"/>
          </a:xfrm>
          <a:prstGeom prst="rect">
            <a:avLst/>
          </a:prstGeom>
          <a:noFill/>
        </p:spPr>
        <p:txBody>
          <a:bodyPr wrap="square" rtlCol="0">
            <a:spAutoFit/>
          </a:bodyPr>
          <a:lstStyle/>
          <a:p>
            <a:r>
              <a:rPr lang="fr-FR" sz="1100" dirty="0">
                <a:latin typeface="Söhne Mono"/>
              </a:rPr>
              <a:t>Pirogue + device satellite </a:t>
            </a:r>
          </a:p>
        </p:txBody>
      </p:sp>
      <p:sp>
        <p:nvSpPr>
          <p:cNvPr id="62" name="ZoneTexte 61">
            <a:extLst>
              <a:ext uri="{FF2B5EF4-FFF2-40B4-BE49-F238E27FC236}">
                <a16:creationId xmlns:a16="http://schemas.microsoft.com/office/drawing/2014/main" id="{51038348-3FE8-8BF0-4BD8-24907B61C63B}"/>
              </a:ext>
            </a:extLst>
          </p:cNvPr>
          <p:cNvSpPr txBox="1"/>
          <p:nvPr/>
        </p:nvSpPr>
        <p:spPr>
          <a:xfrm>
            <a:off x="3725361" y="4183253"/>
            <a:ext cx="1628673" cy="553998"/>
          </a:xfrm>
          <a:prstGeom prst="rect">
            <a:avLst/>
          </a:prstGeom>
          <a:noFill/>
        </p:spPr>
        <p:txBody>
          <a:bodyPr wrap="square" rtlCol="0">
            <a:spAutoFit/>
          </a:bodyPr>
          <a:lstStyle/>
          <a:p>
            <a:r>
              <a:rPr lang="fr-FR" sz="1000" dirty="0"/>
              <a:t>Réseau de station terrienne interconnecté via des tunnels </a:t>
            </a:r>
            <a:r>
              <a:rPr lang="fr-FR" sz="1000" dirty="0" err="1"/>
              <a:t>ipsec</a:t>
            </a:r>
            <a:r>
              <a:rPr lang="fr-FR" sz="1000" dirty="0"/>
              <a:t> </a:t>
            </a:r>
          </a:p>
        </p:txBody>
      </p:sp>
      <p:sp>
        <p:nvSpPr>
          <p:cNvPr id="63" name="ZoneTexte 62">
            <a:extLst>
              <a:ext uri="{FF2B5EF4-FFF2-40B4-BE49-F238E27FC236}">
                <a16:creationId xmlns:a16="http://schemas.microsoft.com/office/drawing/2014/main" id="{5FCB86F2-DDC3-BA67-622B-BD11853C89F5}"/>
              </a:ext>
            </a:extLst>
          </p:cNvPr>
          <p:cNvSpPr txBox="1"/>
          <p:nvPr/>
        </p:nvSpPr>
        <p:spPr>
          <a:xfrm>
            <a:off x="5993601" y="3755992"/>
            <a:ext cx="1500194" cy="276999"/>
          </a:xfrm>
          <a:prstGeom prst="rect">
            <a:avLst/>
          </a:prstGeom>
          <a:noFill/>
        </p:spPr>
        <p:txBody>
          <a:bodyPr wrap="square" rtlCol="0">
            <a:spAutoFit/>
          </a:bodyPr>
          <a:lstStyle/>
          <a:p>
            <a:r>
              <a:rPr lang="fr-FR" sz="1200" dirty="0">
                <a:latin typeface="Söhne Mono"/>
              </a:rPr>
              <a:t>Cloud du fournisseur  </a:t>
            </a:r>
          </a:p>
        </p:txBody>
      </p:sp>
      <p:sp>
        <p:nvSpPr>
          <p:cNvPr id="1024" name="ZoneTexte 1023">
            <a:extLst>
              <a:ext uri="{FF2B5EF4-FFF2-40B4-BE49-F238E27FC236}">
                <a16:creationId xmlns:a16="http://schemas.microsoft.com/office/drawing/2014/main" id="{B0E42102-427A-DAE3-0ED6-679E2847967B}"/>
              </a:ext>
            </a:extLst>
          </p:cNvPr>
          <p:cNvSpPr txBox="1"/>
          <p:nvPr/>
        </p:nvSpPr>
        <p:spPr>
          <a:xfrm>
            <a:off x="7326823" y="2969202"/>
            <a:ext cx="1035844" cy="215444"/>
          </a:xfrm>
          <a:prstGeom prst="rect">
            <a:avLst/>
          </a:prstGeom>
          <a:noFill/>
        </p:spPr>
        <p:txBody>
          <a:bodyPr wrap="square" rtlCol="0">
            <a:spAutoFit/>
          </a:bodyPr>
          <a:lstStyle/>
          <a:p>
            <a:r>
              <a:rPr lang="fr-FR" sz="800" dirty="0"/>
              <a:t>Push MQTT</a:t>
            </a:r>
          </a:p>
        </p:txBody>
      </p:sp>
      <p:pic>
        <p:nvPicPr>
          <p:cNvPr id="1042" name="Image 1041">
            <a:extLst>
              <a:ext uri="{FF2B5EF4-FFF2-40B4-BE49-F238E27FC236}">
                <a16:creationId xmlns:a16="http://schemas.microsoft.com/office/drawing/2014/main" id="{6FB0A53A-85AF-F161-6232-ED39471B0C73}"/>
              </a:ext>
            </a:extLst>
          </p:cNvPr>
          <p:cNvPicPr>
            <a:picLocks noChangeAspect="1"/>
          </p:cNvPicPr>
          <p:nvPr/>
        </p:nvPicPr>
        <p:blipFill>
          <a:blip r:embed="rId9"/>
          <a:stretch>
            <a:fillRect/>
          </a:stretch>
        </p:blipFill>
        <p:spPr>
          <a:xfrm>
            <a:off x="8045170" y="2537219"/>
            <a:ext cx="904532" cy="1142999"/>
          </a:xfrm>
          <a:prstGeom prst="rect">
            <a:avLst/>
          </a:prstGeom>
        </p:spPr>
      </p:pic>
      <p:sp>
        <p:nvSpPr>
          <p:cNvPr id="1063" name="ZoneTexte 1062">
            <a:extLst>
              <a:ext uri="{FF2B5EF4-FFF2-40B4-BE49-F238E27FC236}">
                <a16:creationId xmlns:a16="http://schemas.microsoft.com/office/drawing/2014/main" id="{B5BA0284-1D83-F699-82EC-F1FD481B2EF1}"/>
              </a:ext>
            </a:extLst>
          </p:cNvPr>
          <p:cNvSpPr txBox="1"/>
          <p:nvPr/>
        </p:nvSpPr>
        <p:spPr>
          <a:xfrm>
            <a:off x="8045170" y="3717178"/>
            <a:ext cx="904532" cy="276999"/>
          </a:xfrm>
          <a:prstGeom prst="rect">
            <a:avLst/>
          </a:prstGeom>
          <a:noFill/>
        </p:spPr>
        <p:txBody>
          <a:bodyPr wrap="square" rtlCol="0">
            <a:spAutoFit/>
          </a:bodyPr>
          <a:lstStyle/>
          <a:p>
            <a:pPr algn="just"/>
            <a:r>
              <a:rPr lang="fr-FR" sz="1200" dirty="0" err="1">
                <a:latin typeface="Söhne Mono"/>
              </a:rPr>
              <a:t>LiveObjec</a:t>
            </a:r>
            <a:r>
              <a:rPr lang="fr-FR" sz="1000" dirty="0" err="1"/>
              <a:t>t</a:t>
            </a:r>
            <a:endParaRPr lang="fr-FR" sz="1000" dirty="0"/>
          </a:p>
        </p:txBody>
      </p:sp>
      <p:cxnSp>
        <p:nvCxnSpPr>
          <p:cNvPr id="1064" name="Connecteur droit avec flèche 1063">
            <a:extLst>
              <a:ext uri="{FF2B5EF4-FFF2-40B4-BE49-F238E27FC236}">
                <a16:creationId xmlns:a16="http://schemas.microsoft.com/office/drawing/2014/main" id="{4001E126-F0AA-CE7F-CAF1-7746FEFBA2DC}"/>
              </a:ext>
            </a:extLst>
          </p:cNvPr>
          <p:cNvCxnSpPr>
            <a:cxnSpLocks/>
          </p:cNvCxnSpPr>
          <p:nvPr/>
        </p:nvCxnSpPr>
        <p:spPr>
          <a:xfrm flipV="1">
            <a:off x="8426961" y="1867233"/>
            <a:ext cx="0" cy="62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8" name="ZoneTexte 1067">
            <a:extLst>
              <a:ext uri="{FF2B5EF4-FFF2-40B4-BE49-F238E27FC236}">
                <a16:creationId xmlns:a16="http://schemas.microsoft.com/office/drawing/2014/main" id="{6C02D772-6282-1526-46C1-B6BCF6DE42B7}"/>
              </a:ext>
            </a:extLst>
          </p:cNvPr>
          <p:cNvSpPr txBox="1"/>
          <p:nvPr/>
        </p:nvSpPr>
        <p:spPr>
          <a:xfrm>
            <a:off x="7697959" y="4125324"/>
            <a:ext cx="1458004" cy="707886"/>
          </a:xfrm>
          <a:prstGeom prst="rect">
            <a:avLst/>
          </a:prstGeom>
          <a:noFill/>
        </p:spPr>
        <p:txBody>
          <a:bodyPr wrap="square" rtlCol="0">
            <a:spAutoFit/>
          </a:bodyPr>
          <a:lstStyle/>
          <a:p>
            <a:r>
              <a:rPr lang="fr-FR" sz="1000" dirty="0"/>
              <a:t>Plateforme de gestion des  des données IoT et de managements des </a:t>
            </a:r>
            <a:r>
              <a:rPr lang="fr-FR" sz="1000" dirty="0" err="1"/>
              <a:t>devices</a:t>
            </a:r>
            <a:r>
              <a:rPr lang="fr-FR" sz="1000" dirty="0"/>
              <a:t> </a:t>
            </a:r>
          </a:p>
        </p:txBody>
      </p:sp>
      <p:pic>
        <p:nvPicPr>
          <p:cNvPr id="1069" name="Picture 10">
            <a:extLst>
              <a:ext uri="{FF2B5EF4-FFF2-40B4-BE49-F238E27FC236}">
                <a16:creationId xmlns:a16="http://schemas.microsoft.com/office/drawing/2014/main" id="{C6D8992F-345B-D611-3A7B-157D53520D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5996" y="800634"/>
            <a:ext cx="1262170" cy="884010"/>
          </a:xfrm>
          <a:prstGeom prst="rect">
            <a:avLst/>
          </a:prstGeom>
          <a:noFill/>
          <a:extLst>
            <a:ext uri="{909E8E84-426E-40DD-AFC4-6F175D3DCCD1}">
              <a14:hiddenFill xmlns:a14="http://schemas.microsoft.com/office/drawing/2010/main">
                <a:solidFill>
                  <a:srgbClr val="FFFFFF"/>
                </a:solidFill>
              </a14:hiddenFill>
            </a:ext>
          </a:extLst>
        </p:spPr>
      </p:pic>
      <p:sp>
        <p:nvSpPr>
          <p:cNvPr id="1070" name="ZoneTexte 1069">
            <a:extLst>
              <a:ext uri="{FF2B5EF4-FFF2-40B4-BE49-F238E27FC236}">
                <a16:creationId xmlns:a16="http://schemas.microsoft.com/office/drawing/2014/main" id="{00BC159E-4D4B-082A-B57C-EAD975140188}"/>
              </a:ext>
            </a:extLst>
          </p:cNvPr>
          <p:cNvSpPr txBox="1"/>
          <p:nvPr/>
        </p:nvSpPr>
        <p:spPr>
          <a:xfrm>
            <a:off x="7326822" y="420742"/>
            <a:ext cx="1817177" cy="253916"/>
          </a:xfrm>
          <a:prstGeom prst="rect">
            <a:avLst/>
          </a:prstGeom>
          <a:noFill/>
        </p:spPr>
        <p:txBody>
          <a:bodyPr wrap="square" rtlCol="0">
            <a:spAutoFit/>
          </a:bodyPr>
          <a:lstStyle/>
          <a:p>
            <a:r>
              <a:rPr lang="fr-FR" sz="1050" dirty="0">
                <a:latin typeface="Söhne Mono"/>
              </a:rPr>
              <a:t>Application de géolocalisation </a:t>
            </a:r>
          </a:p>
        </p:txBody>
      </p:sp>
    </p:spTree>
    <p:extLst>
      <p:ext uri="{BB962C8B-B14F-4D97-AF65-F5344CB8AC3E}">
        <p14:creationId xmlns:p14="http://schemas.microsoft.com/office/powerpoint/2010/main" val="50029373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91A5D0-161E-4F4A-EBAA-FB6A8B245B19}"/>
              </a:ext>
            </a:extLst>
          </p:cNvPr>
          <p:cNvSpPr txBox="1"/>
          <p:nvPr/>
        </p:nvSpPr>
        <p:spPr>
          <a:xfrm>
            <a:off x="1988291" y="538903"/>
            <a:ext cx="6889037" cy="686983"/>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80000"/>
              </a:lnSpc>
              <a:spcBef>
                <a:spcPts val="600"/>
              </a:spcBef>
              <a:spcAft>
                <a:spcPts val="0"/>
              </a:spcAft>
              <a:buClr>
                <a:srgbClr val="FF6600"/>
              </a:buClr>
            </a:pPr>
            <a:r>
              <a:rPr lang="fr-FR" b="0" i="0" dirty="0">
                <a:solidFill>
                  <a:schemeClr val="tx1"/>
                </a:solidFill>
                <a:effectLst/>
                <a:latin typeface="Söhne"/>
              </a:rPr>
              <a:t>est un dispositif matériel équipé d'un module GPS et de module de communication( kinéis et LTE-M). Il collecte les données de position en temps réel, telles que les coordonnées géographiques, et les envoie aux satellites du fournisseur. Il est utilisé pour suivre des actifs, des véhicules, des pirogues ou des individus</a:t>
            </a:r>
            <a:r>
              <a:rPr lang="fr-FR" b="0" dirty="0">
                <a:solidFill>
                  <a:srgbClr val="FF6600"/>
                </a:solidFill>
              </a:rPr>
              <a:t>. </a:t>
            </a:r>
            <a:endParaRPr lang="fr-FR" b="0" dirty="0">
              <a:solidFill>
                <a:srgbClr val="000000"/>
              </a:solidFill>
            </a:endParaRPr>
          </a:p>
        </p:txBody>
      </p:sp>
      <p:sp>
        <p:nvSpPr>
          <p:cNvPr id="4" name="Rectangle 3">
            <a:extLst>
              <a:ext uri="{FF2B5EF4-FFF2-40B4-BE49-F238E27FC236}">
                <a16:creationId xmlns:a16="http://schemas.microsoft.com/office/drawing/2014/main" id="{F4461B7B-EED6-8CDA-00BB-1C33FF4CDA5D}"/>
              </a:ext>
            </a:extLst>
          </p:cNvPr>
          <p:cNvSpPr/>
          <p:nvPr/>
        </p:nvSpPr>
        <p:spPr>
          <a:xfrm>
            <a:off x="372270" y="560159"/>
            <a:ext cx="1039815" cy="65427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Tracker </a:t>
            </a:r>
          </a:p>
        </p:txBody>
      </p:sp>
      <p:sp>
        <p:nvSpPr>
          <p:cNvPr id="5" name="Rectangle 4">
            <a:extLst>
              <a:ext uri="{FF2B5EF4-FFF2-40B4-BE49-F238E27FC236}">
                <a16:creationId xmlns:a16="http://schemas.microsoft.com/office/drawing/2014/main" id="{3C7EAD68-CFD3-758F-B19C-2CB7437EEAB4}"/>
              </a:ext>
            </a:extLst>
          </p:cNvPr>
          <p:cNvSpPr/>
          <p:nvPr/>
        </p:nvSpPr>
        <p:spPr>
          <a:xfrm>
            <a:off x="372269" y="2020754"/>
            <a:ext cx="1039815" cy="5902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Station </a:t>
            </a:r>
            <a:r>
              <a:rPr lang="fr-FR" b="1" dirty="0" err="1">
                <a:solidFill>
                  <a:srgbClr val="FFFFFF"/>
                </a:solidFill>
                <a:latin typeface="Calibri" panose="020F0502020204030204" pitchFamily="34" charset="0"/>
                <a:cs typeface="Calibri" panose="020F0502020204030204" pitchFamily="34" charset="0"/>
              </a:rPr>
              <a:t>terriene</a:t>
            </a:r>
            <a:endParaRPr lang="fr-FR" b="1" dirty="0">
              <a:solidFill>
                <a:srgbClr val="FFFFFF"/>
              </a:solidFill>
              <a:latin typeface="Calibri" panose="020F0502020204030204" pitchFamily="34" charset="0"/>
              <a:cs typeface="Calibri" panose="020F0502020204030204" pitchFamily="34" charset="0"/>
            </a:endParaRPr>
          </a:p>
        </p:txBody>
      </p:sp>
      <p:sp>
        <p:nvSpPr>
          <p:cNvPr id="6" name="ZoneTexte 5">
            <a:extLst>
              <a:ext uri="{FF2B5EF4-FFF2-40B4-BE49-F238E27FC236}">
                <a16:creationId xmlns:a16="http://schemas.microsoft.com/office/drawing/2014/main" id="{395691C2-2FFA-6386-ED6B-B055D1BF94A2}"/>
              </a:ext>
            </a:extLst>
          </p:cNvPr>
          <p:cNvSpPr txBox="1"/>
          <p:nvPr/>
        </p:nvSpPr>
        <p:spPr>
          <a:xfrm>
            <a:off x="2107406" y="2148159"/>
            <a:ext cx="6548466" cy="424732"/>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90000"/>
              </a:lnSpc>
              <a:spcBef>
                <a:spcPts val="600"/>
              </a:spcBef>
              <a:spcAft>
                <a:spcPts val="0"/>
              </a:spcAft>
              <a:buClr>
                <a:srgbClr val="FF6600"/>
              </a:buClr>
            </a:pPr>
            <a:r>
              <a:rPr lang="fr-FR" b="0" i="0" dirty="0">
                <a:solidFill>
                  <a:schemeClr val="tx1"/>
                </a:solidFill>
                <a:effectLst/>
                <a:latin typeface="Söhne"/>
              </a:rPr>
              <a:t>La station terrienne capte les données transmises par les satellites en orbite basse. Elle traite et relaie ces données vers le cloud du fournisseur pour un stockage sécurisé et un traitement ultérieur.</a:t>
            </a:r>
            <a:endParaRPr lang="fr-FR" b="0" dirty="0">
              <a:solidFill>
                <a:schemeClr val="tx1"/>
              </a:solidFill>
            </a:endParaRPr>
          </a:p>
        </p:txBody>
      </p:sp>
      <p:sp>
        <p:nvSpPr>
          <p:cNvPr id="7" name="Rectangle 6">
            <a:extLst>
              <a:ext uri="{FF2B5EF4-FFF2-40B4-BE49-F238E27FC236}">
                <a16:creationId xmlns:a16="http://schemas.microsoft.com/office/drawing/2014/main" id="{48CEDB16-7BC4-F843-B458-8BFAF5942C11}"/>
              </a:ext>
            </a:extLst>
          </p:cNvPr>
          <p:cNvSpPr/>
          <p:nvPr/>
        </p:nvSpPr>
        <p:spPr>
          <a:xfrm>
            <a:off x="372269" y="3404288"/>
            <a:ext cx="1039815" cy="5182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Live </a:t>
            </a:r>
            <a:r>
              <a:rPr lang="fr-FR" b="1" dirty="0" err="1">
                <a:solidFill>
                  <a:srgbClr val="FFFFFF"/>
                </a:solidFill>
                <a:latin typeface="Calibri" panose="020F0502020204030204" pitchFamily="34" charset="0"/>
                <a:cs typeface="Calibri" panose="020F0502020204030204" pitchFamily="34" charset="0"/>
              </a:rPr>
              <a:t>object</a:t>
            </a:r>
            <a:r>
              <a:rPr lang="fr-FR" b="1" dirty="0">
                <a:solidFill>
                  <a:srgbClr val="FFFFFF"/>
                </a:solidFill>
                <a:latin typeface="Calibri" panose="020F0502020204030204" pitchFamily="34" charset="0"/>
                <a:cs typeface="Calibri" panose="020F0502020204030204" pitchFamily="34" charset="0"/>
              </a:rPr>
              <a:t> </a:t>
            </a:r>
          </a:p>
        </p:txBody>
      </p:sp>
      <p:sp>
        <p:nvSpPr>
          <p:cNvPr id="8" name="ZoneTexte 7">
            <a:extLst>
              <a:ext uri="{FF2B5EF4-FFF2-40B4-BE49-F238E27FC236}">
                <a16:creationId xmlns:a16="http://schemas.microsoft.com/office/drawing/2014/main" id="{5CA1CBEB-06D6-4949-54C5-0C747CC4A162}"/>
              </a:ext>
            </a:extLst>
          </p:cNvPr>
          <p:cNvSpPr txBox="1"/>
          <p:nvPr/>
        </p:nvSpPr>
        <p:spPr>
          <a:xfrm>
            <a:off x="2172821" y="4103074"/>
            <a:ext cx="6724759" cy="590931"/>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90000"/>
              </a:lnSpc>
              <a:spcBef>
                <a:spcPts val="600"/>
              </a:spcBef>
              <a:spcAft>
                <a:spcPts val="0"/>
              </a:spcAft>
              <a:buClr>
                <a:srgbClr val="FF6600"/>
              </a:buClr>
            </a:pPr>
            <a:r>
              <a:rPr lang="fr-FR" b="0" i="0" dirty="0">
                <a:solidFill>
                  <a:schemeClr val="tx1"/>
                </a:solidFill>
                <a:effectLst/>
                <a:latin typeface="Söhne"/>
              </a:rPr>
              <a:t>offre une interface conviviale pour les utilisateurs. Elle permet d'interagir avec les données de géolocalisation, de surveiller les actifs, de visualiser les trajets, de définir des alertes et de générer des rapports personnalisés, facilitant ainsi la prise de décision et la gestion des ressources</a:t>
            </a:r>
            <a:endParaRPr lang="fr-FR" b="0" dirty="0">
              <a:solidFill>
                <a:schemeClr val="tx1"/>
              </a:solidFill>
            </a:endParaRPr>
          </a:p>
        </p:txBody>
      </p:sp>
      <p:sp>
        <p:nvSpPr>
          <p:cNvPr id="9" name="Rectangle 8">
            <a:extLst>
              <a:ext uri="{FF2B5EF4-FFF2-40B4-BE49-F238E27FC236}">
                <a16:creationId xmlns:a16="http://schemas.microsoft.com/office/drawing/2014/main" id="{2218221A-90C8-48F0-9075-3866480A008A}"/>
              </a:ext>
            </a:extLst>
          </p:cNvPr>
          <p:cNvSpPr/>
          <p:nvPr/>
        </p:nvSpPr>
        <p:spPr>
          <a:xfrm>
            <a:off x="372270" y="1300416"/>
            <a:ext cx="1039815" cy="5902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Nano satellite </a:t>
            </a:r>
          </a:p>
        </p:txBody>
      </p:sp>
      <p:sp>
        <p:nvSpPr>
          <p:cNvPr id="11" name="Rectangle 10">
            <a:extLst>
              <a:ext uri="{FF2B5EF4-FFF2-40B4-BE49-F238E27FC236}">
                <a16:creationId xmlns:a16="http://schemas.microsoft.com/office/drawing/2014/main" id="{208D43AF-2701-FA6F-0C43-D45E8317C442}"/>
              </a:ext>
            </a:extLst>
          </p:cNvPr>
          <p:cNvSpPr/>
          <p:nvPr/>
        </p:nvSpPr>
        <p:spPr>
          <a:xfrm>
            <a:off x="372269" y="2744972"/>
            <a:ext cx="1039815" cy="5182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Cloud </a:t>
            </a:r>
          </a:p>
        </p:txBody>
      </p:sp>
      <p:sp>
        <p:nvSpPr>
          <p:cNvPr id="12" name="ZoneTexte 11">
            <a:extLst>
              <a:ext uri="{FF2B5EF4-FFF2-40B4-BE49-F238E27FC236}">
                <a16:creationId xmlns:a16="http://schemas.microsoft.com/office/drawing/2014/main" id="{4B3C0F6F-B9B5-CE1F-98E7-95D60FB3A2EB}"/>
              </a:ext>
            </a:extLst>
          </p:cNvPr>
          <p:cNvSpPr txBox="1"/>
          <p:nvPr/>
        </p:nvSpPr>
        <p:spPr>
          <a:xfrm>
            <a:off x="2047823" y="1351465"/>
            <a:ext cx="6723908" cy="539250"/>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80000"/>
              </a:lnSpc>
              <a:spcBef>
                <a:spcPts val="600"/>
              </a:spcBef>
              <a:spcAft>
                <a:spcPts val="0"/>
              </a:spcAft>
              <a:buClr>
                <a:srgbClr val="FF6600"/>
              </a:buClr>
            </a:pPr>
            <a:r>
              <a:rPr lang="fr-FR" b="0" i="0" dirty="0">
                <a:solidFill>
                  <a:schemeClr val="tx1"/>
                </a:solidFill>
                <a:effectLst/>
                <a:latin typeface="Söhne"/>
              </a:rPr>
              <a:t>Les nano satellites en orbite basse agissent comme relais pour transmettre les données du tracker vers la Terre. Ils </a:t>
            </a:r>
            <a:r>
              <a:rPr lang="fr-FR" b="0" i="0" dirty="0">
                <a:effectLst/>
                <a:latin typeface="Söhne"/>
              </a:rPr>
              <a:t>reçoivent les signaux </a:t>
            </a:r>
            <a:r>
              <a:rPr lang="fr-FR" b="0" i="0" dirty="0">
                <a:solidFill>
                  <a:srgbClr val="374151"/>
                </a:solidFill>
                <a:effectLst/>
                <a:latin typeface="Söhne"/>
              </a:rPr>
              <a:t>de géolocalisation </a:t>
            </a:r>
            <a:r>
              <a:rPr lang="fr-FR" b="0" i="0" dirty="0">
                <a:effectLst/>
                <a:latin typeface="Söhne"/>
              </a:rPr>
              <a:t>émis</a:t>
            </a:r>
            <a:r>
              <a:rPr lang="fr-FR" b="0" i="0" dirty="0">
                <a:solidFill>
                  <a:srgbClr val="374151"/>
                </a:solidFill>
                <a:effectLst/>
                <a:latin typeface="Söhne"/>
              </a:rPr>
              <a:t> par les</a:t>
            </a:r>
            <a:r>
              <a:rPr lang="fr-FR" b="0" i="0" dirty="0">
                <a:effectLst/>
                <a:latin typeface="Söhne"/>
              </a:rPr>
              <a:t> trackers </a:t>
            </a:r>
            <a:r>
              <a:rPr lang="fr-FR" b="0" i="0" dirty="0">
                <a:solidFill>
                  <a:schemeClr val="tx1"/>
                </a:solidFill>
                <a:effectLst/>
                <a:latin typeface="Söhne"/>
              </a:rPr>
              <a:t>et les stockent pour une </a:t>
            </a:r>
            <a:r>
              <a:rPr lang="fr-FR" b="0" i="0" dirty="0">
                <a:effectLst/>
                <a:latin typeface="Söhne"/>
              </a:rPr>
              <a:t>transmission ultérieure à la station terrienne</a:t>
            </a:r>
            <a:endParaRPr lang="fr-FR" b="0" dirty="0"/>
          </a:p>
        </p:txBody>
      </p:sp>
      <p:sp>
        <p:nvSpPr>
          <p:cNvPr id="13" name="ZoneTexte 12">
            <a:extLst>
              <a:ext uri="{FF2B5EF4-FFF2-40B4-BE49-F238E27FC236}">
                <a16:creationId xmlns:a16="http://schemas.microsoft.com/office/drawing/2014/main" id="{2B7CD225-B929-2494-C2A3-582BF6604C9E}"/>
              </a:ext>
            </a:extLst>
          </p:cNvPr>
          <p:cNvSpPr txBox="1"/>
          <p:nvPr/>
        </p:nvSpPr>
        <p:spPr>
          <a:xfrm>
            <a:off x="2135545" y="2813357"/>
            <a:ext cx="6636186" cy="590931"/>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90000"/>
              </a:lnSpc>
              <a:spcBef>
                <a:spcPts val="600"/>
              </a:spcBef>
              <a:spcAft>
                <a:spcPts val="0"/>
              </a:spcAft>
              <a:buClr>
                <a:srgbClr val="FF6600"/>
              </a:buClr>
            </a:pPr>
            <a:r>
              <a:rPr lang="fr-FR" b="0" i="0" dirty="0">
                <a:solidFill>
                  <a:schemeClr val="tx1"/>
                </a:solidFill>
                <a:effectLst/>
                <a:latin typeface="Söhne"/>
              </a:rPr>
              <a:t>est une infrastructure qui </a:t>
            </a:r>
            <a:r>
              <a:rPr lang="fr-FR" b="0" i="0" dirty="0">
                <a:effectLst/>
                <a:latin typeface="Söhne"/>
              </a:rPr>
              <a:t>stocke, traite et analyse les données de géolocalisation</a:t>
            </a:r>
            <a:r>
              <a:rPr lang="fr-FR" b="0" i="0" dirty="0">
                <a:solidFill>
                  <a:srgbClr val="374151"/>
                </a:solidFill>
                <a:effectLst/>
                <a:latin typeface="Söhne"/>
              </a:rPr>
              <a:t>. </a:t>
            </a:r>
            <a:r>
              <a:rPr lang="fr-FR" b="0" i="0" dirty="0">
                <a:solidFill>
                  <a:schemeClr val="tx1"/>
                </a:solidFill>
                <a:effectLst/>
                <a:latin typeface="Söhne"/>
              </a:rPr>
              <a:t>Il reçoit les informations collectées par les satellites et les organise pour préparer l'envoi vers la plateforme Live Object du groupe Orange. Il intègre un broker </a:t>
            </a:r>
            <a:r>
              <a:rPr lang="fr-FR" b="0" i="0" dirty="0" err="1">
                <a:solidFill>
                  <a:schemeClr val="tx1"/>
                </a:solidFill>
                <a:effectLst/>
                <a:latin typeface="Söhne"/>
              </a:rPr>
              <a:t>Mqtt</a:t>
            </a:r>
            <a:r>
              <a:rPr lang="fr-FR" b="0" i="0" dirty="0">
                <a:solidFill>
                  <a:schemeClr val="tx1"/>
                </a:solidFill>
                <a:effectLst/>
                <a:latin typeface="Söhne"/>
              </a:rPr>
              <a:t> qui push les données vers LO sous forme de topic</a:t>
            </a:r>
            <a:endParaRPr lang="fr-FR" b="0" dirty="0">
              <a:solidFill>
                <a:schemeClr val="tx1"/>
              </a:solidFill>
            </a:endParaRPr>
          </a:p>
        </p:txBody>
      </p:sp>
      <p:sp>
        <p:nvSpPr>
          <p:cNvPr id="14" name="Rectangle 13">
            <a:extLst>
              <a:ext uri="{FF2B5EF4-FFF2-40B4-BE49-F238E27FC236}">
                <a16:creationId xmlns:a16="http://schemas.microsoft.com/office/drawing/2014/main" id="{B748B3EB-A211-91A1-05AD-6ED00F481732}"/>
              </a:ext>
            </a:extLst>
          </p:cNvPr>
          <p:cNvSpPr/>
          <p:nvPr/>
        </p:nvSpPr>
        <p:spPr>
          <a:xfrm>
            <a:off x="372269" y="4065108"/>
            <a:ext cx="1039815" cy="5182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12770">
              <a:spcBef>
                <a:spcPts val="600"/>
              </a:spcBef>
              <a:spcAft>
                <a:spcPts val="0"/>
              </a:spcAft>
            </a:pPr>
            <a:r>
              <a:rPr lang="fr-FR" b="1" dirty="0">
                <a:solidFill>
                  <a:srgbClr val="FFFFFF"/>
                </a:solidFill>
                <a:latin typeface="Calibri" panose="020F0502020204030204" pitchFamily="34" charset="0"/>
                <a:cs typeface="Calibri" panose="020F0502020204030204" pitchFamily="34" charset="0"/>
              </a:rPr>
              <a:t>Application</a:t>
            </a:r>
          </a:p>
        </p:txBody>
      </p:sp>
      <p:sp>
        <p:nvSpPr>
          <p:cNvPr id="15" name="ZoneTexte 14">
            <a:extLst>
              <a:ext uri="{FF2B5EF4-FFF2-40B4-BE49-F238E27FC236}">
                <a16:creationId xmlns:a16="http://schemas.microsoft.com/office/drawing/2014/main" id="{B5C328C5-0766-CC32-BC35-96DD33A4FECF}"/>
              </a:ext>
            </a:extLst>
          </p:cNvPr>
          <p:cNvSpPr txBox="1"/>
          <p:nvPr/>
        </p:nvSpPr>
        <p:spPr>
          <a:xfrm>
            <a:off x="2172821" y="3497789"/>
            <a:ext cx="6724759" cy="424732"/>
          </a:xfrm>
          <a:prstGeom prst="rect">
            <a:avLst/>
          </a:prstGeom>
          <a:noFill/>
        </p:spPr>
        <p:txBody>
          <a:bodyPr wrap="square">
            <a:spAutoFit/>
          </a:bodyPr>
          <a:lstStyle>
            <a:defPPr>
              <a:defRPr lang="en-GB"/>
            </a:defPPr>
            <a:lvl1pPr marL="177800" marR="0" lvl="0" indent="-177800" algn="just" defTabSz="914400" eaLnBrk="1" fontAlgn="auto" latinLnBrk="0" hangingPunct="1">
              <a:lnSpc>
                <a:spcPct val="100000"/>
              </a:lnSpc>
              <a:spcBef>
                <a:spcPts val="0"/>
              </a:spcBef>
              <a:spcAft>
                <a:spcPts val="1200"/>
              </a:spcAft>
              <a:buClr>
                <a:schemeClr val="accent1"/>
              </a:buClr>
              <a:buSzTx/>
              <a:buFont typeface="Wingdings" panose="05000000000000000000" pitchFamily="2" charset="2"/>
              <a:buChar char="§"/>
              <a:tabLst/>
              <a:defRPr kumimoji="0" sz="1200" b="1" i="0" u="none" strike="noStrike" cap="none" spc="0" normalizeH="0" baseline="0">
                <a:ln>
                  <a:noFill/>
                </a:ln>
                <a:solidFill>
                  <a:schemeClr val="accent1"/>
                </a:solidFill>
                <a:effectLst/>
                <a:uLnTx/>
                <a:uFillTx/>
                <a:latin typeface="Calibri" panose="020F0502020204030204" pitchFamily="34" charset="0"/>
                <a:ea typeface="+mn-ea"/>
                <a:cs typeface="Calibri" panose="020F0502020204030204" pitchFamily="34" charset="0"/>
              </a:defRPr>
            </a:lvl1pPr>
          </a:lstStyle>
          <a:p>
            <a:pPr marL="177796" indent="-177796" algn="l" defTabSz="914378">
              <a:lnSpc>
                <a:spcPct val="90000"/>
              </a:lnSpc>
              <a:spcBef>
                <a:spcPts val="600"/>
              </a:spcBef>
              <a:spcAft>
                <a:spcPts val="0"/>
              </a:spcAft>
              <a:buClr>
                <a:srgbClr val="FF6600"/>
              </a:buClr>
            </a:pPr>
            <a:r>
              <a:rPr lang="fr-FR" b="0" dirty="0">
                <a:solidFill>
                  <a:schemeClr val="tx1"/>
                </a:solidFill>
                <a:latin typeface="Söhne"/>
              </a:rPr>
              <a:t>Application de gestion des </a:t>
            </a:r>
            <a:r>
              <a:rPr lang="fr-FR" b="0" dirty="0" err="1">
                <a:solidFill>
                  <a:schemeClr val="tx1"/>
                </a:solidFill>
                <a:latin typeface="Söhne"/>
              </a:rPr>
              <a:t>evices</a:t>
            </a:r>
            <a:r>
              <a:rPr lang="fr-FR" b="0" dirty="0">
                <a:solidFill>
                  <a:schemeClr val="tx1"/>
                </a:solidFill>
                <a:latin typeface="Söhne"/>
              </a:rPr>
              <a:t> et données IoT du groupe Orange. Elle intègre un subscriber </a:t>
            </a:r>
            <a:r>
              <a:rPr lang="fr-FR" b="0" dirty="0" err="1">
                <a:solidFill>
                  <a:schemeClr val="tx1"/>
                </a:solidFill>
                <a:latin typeface="Söhne"/>
              </a:rPr>
              <a:t>Mqtt</a:t>
            </a:r>
            <a:r>
              <a:rPr lang="fr-FR" b="0" dirty="0">
                <a:solidFill>
                  <a:schemeClr val="tx1"/>
                </a:solidFill>
                <a:latin typeface="Söhne"/>
              </a:rPr>
              <a:t> qui permet de recevoir en temps réel les données de géolocalisation  envoyées par le cloud.</a:t>
            </a:r>
            <a:endParaRPr lang="fr-FR" b="0" dirty="0">
              <a:solidFill>
                <a:schemeClr val="tx1"/>
              </a:solidFill>
            </a:endParaRPr>
          </a:p>
        </p:txBody>
      </p:sp>
    </p:spTree>
    <p:extLst>
      <p:ext uri="{BB962C8B-B14F-4D97-AF65-F5344CB8AC3E}">
        <p14:creationId xmlns:p14="http://schemas.microsoft.com/office/powerpoint/2010/main" val="24178092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FA524F-ACED-2DA4-946F-E407339D546A}"/>
              </a:ext>
            </a:extLst>
          </p:cNvPr>
          <p:cNvSpPr txBox="1"/>
          <p:nvPr/>
        </p:nvSpPr>
        <p:spPr>
          <a:xfrm>
            <a:off x="2317432" y="992624"/>
            <a:ext cx="4119967" cy="523220"/>
          </a:xfrm>
          <a:prstGeom prst="rect">
            <a:avLst/>
          </a:prstGeom>
          <a:noFill/>
        </p:spPr>
        <p:txBody>
          <a:bodyPr wrap="square" rtlCol="0">
            <a:spAutoFit/>
          </a:bodyPr>
          <a:lstStyle/>
          <a:p>
            <a:pPr algn="ctr"/>
            <a:r>
              <a:rPr lang="fr-FR" sz="2800" b="1" dirty="0">
                <a:solidFill>
                  <a:schemeClr val="accent1"/>
                </a:solidFill>
                <a:latin typeface="Helvetica 45 Light" panose="020B0404020002020204" pitchFamily="34" charset="0"/>
              </a:rPr>
              <a:t>Implémentation </a:t>
            </a:r>
          </a:p>
        </p:txBody>
      </p:sp>
      <p:pic>
        <p:nvPicPr>
          <p:cNvPr id="5122" name="Picture 2">
            <a:extLst>
              <a:ext uri="{FF2B5EF4-FFF2-40B4-BE49-F238E27FC236}">
                <a16:creationId xmlns:a16="http://schemas.microsoft.com/office/drawing/2014/main" id="{D8E5C4BC-A8EA-479D-B512-B53C750CC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645" y="1435200"/>
            <a:ext cx="3005542" cy="227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7236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9AC1B2B-EA58-358D-E25B-1887C0A4DF63}"/>
              </a:ext>
            </a:extLst>
          </p:cNvPr>
          <p:cNvSpPr txBox="1"/>
          <p:nvPr/>
        </p:nvSpPr>
        <p:spPr>
          <a:xfrm>
            <a:off x="0" y="-50006"/>
            <a:ext cx="5364480" cy="369332"/>
          </a:xfrm>
          <a:prstGeom prst="rect">
            <a:avLst/>
          </a:prstGeom>
          <a:noFill/>
        </p:spPr>
        <p:txBody>
          <a:bodyPr wrap="square" rtlCol="0">
            <a:spAutoFit/>
          </a:bodyPr>
          <a:lstStyle/>
          <a:p>
            <a:r>
              <a:rPr lang="fr-FR" sz="1800" b="1" dirty="0">
                <a:solidFill>
                  <a:schemeClr val="accent1"/>
                </a:solidFill>
                <a:latin typeface="Helvetica 45 Light" panose="020B0404020002020204" pitchFamily="34" charset="0"/>
              </a:rPr>
              <a:t>Intégration plateforme kinéis live </a:t>
            </a:r>
            <a:r>
              <a:rPr lang="fr-FR" sz="1800" b="1" dirty="0" err="1">
                <a:solidFill>
                  <a:schemeClr val="accent1"/>
                </a:solidFill>
                <a:latin typeface="Helvetica 45 Light" panose="020B0404020002020204" pitchFamily="34" charset="0"/>
              </a:rPr>
              <a:t>object</a:t>
            </a:r>
            <a:r>
              <a:rPr lang="fr-FR" sz="1800" b="1" dirty="0">
                <a:solidFill>
                  <a:schemeClr val="accent1"/>
                </a:solidFill>
                <a:latin typeface="Helvetica 45 Light" panose="020B0404020002020204" pitchFamily="34" charset="0"/>
              </a:rPr>
              <a:t> 1/2 </a:t>
            </a:r>
          </a:p>
        </p:txBody>
      </p:sp>
      <p:sp>
        <p:nvSpPr>
          <p:cNvPr id="6" name="ZoneTexte 5">
            <a:extLst>
              <a:ext uri="{FF2B5EF4-FFF2-40B4-BE49-F238E27FC236}">
                <a16:creationId xmlns:a16="http://schemas.microsoft.com/office/drawing/2014/main" id="{786F13F9-437E-5ACF-2F45-E58B09B58798}"/>
              </a:ext>
            </a:extLst>
          </p:cNvPr>
          <p:cNvSpPr txBox="1"/>
          <p:nvPr/>
        </p:nvSpPr>
        <p:spPr>
          <a:xfrm>
            <a:off x="166661" y="4154925"/>
            <a:ext cx="2644140" cy="430887"/>
          </a:xfrm>
          <a:prstGeom prst="rect">
            <a:avLst/>
          </a:prstGeom>
          <a:noFill/>
        </p:spPr>
        <p:txBody>
          <a:bodyPr wrap="square" rtlCol="0">
            <a:spAutoFit/>
          </a:bodyPr>
          <a:lstStyle/>
          <a:p>
            <a:r>
              <a:rPr lang="fr-FR" sz="1100" dirty="0"/>
              <a:t>Ici on choisit </a:t>
            </a:r>
            <a:r>
              <a:rPr lang="fr-FR" sz="1100" dirty="0">
                <a:solidFill>
                  <a:schemeClr val="accent1"/>
                </a:solidFill>
              </a:rPr>
              <a:t>configurations </a:t>
            </a:r>
            <a:r>
              <a:rPr lang="fr-FR" sz="1100" dirty="0"/>
              <a:t>et  </a:t>
            </a:r>
            <a:r>
              <a:rPr lang="fr-FR" sz="1100" dirty="0">
                <a:solidFill>
                  <a:schemeClr val="accent1"/>
                </a:solidFill>
              </a:rPr>
              <a:t>créer une nouvelle distribution </a:t>
            </a:r>
          </a:p>
        </p:txBody>
      </p:sp>
      <p:pic>
        <p:nvPicPr>
          <p:cNvPr id="11" name="Image 10">
            <a:extLst>
              <a:ext uri="{FF2B5EF4-FFF2-40B4-BE49-F238E27FC236}">
                <a16:creationId xmlns:a16="http://schemas.microsoft.com/office/drawing/2014/main" id="{7FF244CA-50BD-DBF9-958B-DD1A14AA7A6F}"/>
              </a:ext>
            </a:extLst>
          </p:cNvPr>
          <p:cNvPicPr>
            <a:picLocks noChangeAspect="1"/>
          </p:cNvPicPr>
          <p:nvPr/>
        </p:nvPicPr>
        <p:blipFill>
          <a:blip r:embed="rId3"/>
          <a:stretch>
            <a:fillRect/>
          </a:stretch>
        </p:blipFill>
        <p:spPr>
          <a:xfrm>
            <a:off x="13064" y="1694498"/>
            <a:ext cx="2797737" cy="2273616"/>
          </a:xfrm>
          <a:prstGeom prst="rect">
            <a:avLst/>
          </a:prstGeom>
        </p:spPr>
      </p:pic>
      <p:pic>
        <p:nvPicPr>
          <p:cNvPr id="13" name="Image 12">
            <a:extLst>
              <a:ext uri="{FF2B5EF4-FFF2-40B4-BE49-F238E27FC236}">
                <a16:creationId xmlns:a16="http://schemas.microsoft.com/office/drawing/2014/main" id="{16668B3F-AD00-0163-C8A7-D7C389537899}"/>
              </a:ext>
            </a:extLst>
          </p:cNvPr>
          <p:cNvPicPr>
            <a:picLocks noChangeAspect="1"/>
          </p:cNvPicPr>
          <p:nvPr/>
        </p:nvPicPr>
        <p:blipFill>
          <a:blip r:embed="rId4"/>
          <a:stretch>
            <a:fillRect/>
          </a:stretch>
        </p:blipFill>
        <p:spPr>
          <a:xfrm>
            <a:off x="308169" y="3129959"/>
            <a:ext cx="2502632" cy="577000"/>
          </a:xfrm>
          <a:prstGeom prst="rect">
            <a:avLst/>
          </a:prstGeom>
        </p:spPr>
      </p:pic>
      <p:sp>
        <p:nvSpPr>
          <p:cNvPr id="14" name="ZoneTexte 13">
            <a:extLst>
              <a:ext uri="{FF2B5EF4-FFF2-40B4-BE49-F238E27FC236}">
                <a16:creationId xmlns:a16="http://schemas.microsoft.com/office/drawing/2014/main" id="{DE06B326-2AEA-0D40-7301-91C799ADE043}"/>
              </a:ext>
            </a:extLst>
          </p:cNvPr>
          <p:cNvSpPr txBox="1"/>
          <p:nvPr/>
        </p:nvSpPr>
        <p:spPr>
          <a:xfrm>
            <a:off x="155060" y="433626"/>
            <a:ext cx="5582799" cy="600164"/>
          </a:xfrm>
          <a:prstGeom prst="rect">
            <a:avLst/>
          </a:prstGeom>
          <a:noFill/>
        </p:spPr>
        <p:txBody>
          <a:bodyPr wrap="square" rtlCol="0">
            <a:spAutoFit/>
          </a:bodyPr>
          <a:lstStyle/>
          <a:p>
            <a:pPr marL="171450" indent="-171450">
              <a:buFont typeface="Wingdings" panose="05000000000000000000" pitchFamily="2" charset="2"/>
              <a:buChar char="Ø"/>
            </a:pPr>
            <a:r>
              <a:rPr lang="fr-FR" sz="1100" dirty="0"/>
              <a:t>Se connecter à la plateforme </a:t>
            </a:r>
            <a:r>
              <a:rPr lang="fr-FR" sz="1100" dirty="0">
                <a:hlinkClick r:id="rId5">
                  <a:extLst>
                    <a:ext uri="{A12FA001-AC4F-418D-AE19-62706E023703}">
                      <ahyp:hlinkClr xmlns:ahyp="http://schemas.microsoft.com/office/drawing/2018/hyperlinkcolor" val="tx"/>
                    </a:ext>
                  </a:extLst>
                </a:hlinkClick>
              </a:rPr>
              <a:t>https://services.kineis.com/</a:t>
            </a:r>
            <a:endParaRPr lang="fr-FR" sz="1100" dirty="0"/>
          </a:p>
          <a:p>
            <a:pPr marL="171450" indent="-171450">
              <a:buFont typeface="Wingdings" panose="05000000000000000000" pitchFamily="2" charset="2"/>
              <a:buChar char="Ø"/>
            </a:pPr>
            <a:r>
              <a:rPr lang="fr-FR" sz="1100" dirty="0"/>
              <a:t>Aller dans l’onglet Distributions, puis configurations</a:t>
            </a:r>
          </a:p>
          <a:p>
            <a:pPr marL="171450" indent="-171450">
              <a:buFont typeface="Wingdings" panose="05000000000000000000" pitchFamily="2" charset="2"/>
              <a:buChar char="Ø"/>
            </a:pPr>
            <a:r>
              <a:rPr lang="fr-FR" sz="1100" dirty="0"/>
              <a:t>Créer une nouvelle Distribution  </a:t>
            </a:r>
          </a:p>
        </p:txBody>
      </p:sp>
      <p:pic>
        <p:nvPicPr>
          <p:cNvPr id="3074" name="Image 2">
            <a:extLst>
              <a:ext uri="{FF2B5EF4-FFF2-40B4-BE49-F238E27FC236}">
                <a16:creationId xmlns:a16="http://schemas.microsoft.com/office/drawing/2014/main" id="{C7879C19-77A7-7887-3F05-F0F733063B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7964" y="1437962"/>
            <a:ext cx="3268072" cy="189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llipse 14">
            <a:extLst>
              <a:ext uri="{FF2B5EF4-FFF2-40B4-BE49-F238E27FC236}">
                <a16:creationId xmlns:a16="http://schemas.microsoft.com/office/drawing/2014/main" id="{358761BE-BF7C-C684-DB0D-AC1FFAC8BA61}"/>
              </a:ext>
            </a:extLst>
          </p:cNvPr>
          <p:cNvSpPr/>
          <p:nvPr/>
        </p:nvSpPr>
        <p:spPr>
          <a:xfrm>
            <a:off x="1036320" y="2380382"/>
            <a:ext cx="411480" cy="32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Ellipse 15">
            <a:extLst>
              <a:ext uri="{FF2B5EF4-FFF2-40B4-BE49-F238E27FC236}">
                <a16:creationId xmlns:a16="http://schemas.microsoft.com/office/drawing/2014/main" id="{058F6890-4887-FDE8-96DF-38FE6382D185}"/>
              </a:ext>
            </a:extLst>
          </p:cNvPr>
          <p:cNvSpPr/>
          <p:nvPr/>
        </p:nvSpPr>
        <p:spPr>
          <a:xfrm>
            <a:off x="1581779" y="3316770"/>
            <a:ext cx="411480" cy="32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Ellipse 16">
            <a:extLst>
              <a:ext uri="{FF2B5EF4-FFF2-40B4-BE49-F238E27FC236}">
                <a16:creationId xmlns:a16="http://schemas.microsoft.com/office/drawing/2014/main" id="{39DF42B4-C620-BA24-54F9-B833F37E3825}"/>
              </a:ext>
            </a:extLst>
          </p:cNvPr>
          <p:cNvSpPr/>
          <p:nvPr/>
        </p:nvSpPr>
        <p:spPr>
          <a:xfrm>
            <a:off x="5737859" y="4966766"/>
            <a:ext cx="119937" cy="10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3076" name="Image 3">
            <a:extLst>
              <a:ext uri="{FF2B5EF4-FFF2-40B4-BE49-F238E27FC236}">
                <a16:creationId xmlns:a16="http://schemas.microsoft.com/office/drawing/2014/main" id="{9B7F0E68-50D0-C527-B8E9-509876569CC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4961" y="1043982"/>
            <a:ext cx="2889897" cy="142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llipse 17">
            <a:extLst>
              <a:ext uri="{FF2B5EF4-FFF2-40B4-BE49-F238E27FC236}">
                <a16:creationId xmlns:a16="http://schemas.microsoft.com/office/drawing/2014/main" id="{71868B16-3F57-92DD-A071-C0FBDEAA9AFD}"/>
              </a:ext>
            </a:extLst>
          </p:cNvPr>
          <p:cNvSpPr/>
          <p:nvPr/>
        </p:nvSpPr>
        <p:spPr>
          <a:xfrm>
            <a:off x="4699165" y="2857371"/>
            <a:ext cx="411480" cy="32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9" name="Ellipse 18">
            <a:extLst>
              <a:ext uri="{FF2B5EF4-FFF2-40B4-BE49-F238E27FC236}">
                <a16:creationId xmlns:a16="http://schemas.microsoft.com/office/drawing/2014/main" id="{FACF35D7-9360-3662-82A2-B38F174A0EC9}"/>
              </a:ext>
            </a:extLst>
          </p:cNvPr>
          <p:cNvSpPr/>
          <p:nvPr/>
        </p:nvSpPr>
        <p:spPr>
          <a:xfrm>
            <a:off x="7147560" y="1694498"/>
            <a:ext cx="411480" cy="32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0" name="ZoneTexte 19">
            <a:extLst>
              <a:ext uri="{FF2B5EF4-FFF2-40B4-BE49-F238E27FC236}">
                <a16:creationId xmlns:a16="http://schemas.microsoft.com/office/drawing/2014/main" id="{7F2C9EB6-26A7-4653-18EB-1E3A0E3B2114}"/>
              </a:ext>
            </a:extLst>
          </p:cNvPr>
          <p:cNvSpPr txBox="1"/>
          <p:nvPr/>
        </p:nvSpPr>
        <p:spPr>
          <a:xfrm>
            <a:off x="2946459" y="3426043"/>
            <a:ext cx="2644140" cy="430887"/>
          </a:xfrm>
          <a:prstGeom prst="rect">
            <a:avLst/>
          </a:prstGeom>
          <a:noFill/>
        </p:spPr>
        <p:txBody>
          <a:bodyPr wrap="square" rtlCol="0">
            <a:spAutoFit/>
          </a:bodyPr>
          <a:lstStyle/>
          <a:p>
            <a:r>
              <a:rPr lang="fr-FR" sz="1100" dirty="0"/>
              <a:t>Distribution code : </a:t>
            </a:r>
            <a:r>
              <a:rPr lang="fr-FR" sz="1100" dirty="0">
                <a:solidFill>
                  <a:schemeClr val="accent1"/>
                </a:solidFill>
              </a:rPr>
              <a:t>push liveobject</a:t>
            </a:r>
          </a:p>
          <a:p>
            <a:r>
              <a:rPr lang="fr-FR" sz="1100" dirty="0"/>
              <a:t>Distribution </a:t>
            </a:r>
            <a:r>
              <a:rPr lang="fr-FR" sz="1100" dirty="0" err="1"/>
              <a:t>name</a:t>
            </a:r>
            <a:r>
              <a:rPr lang="fr-FR" sz="1100" dirty="0"/>
              <a:t> </a:t>
            </a:r>
            <a:r>
              <a:rPr lang="fr-FR" sz="1100" dirty="0">
                <a:solidFill>
                  <a:schemeClr val="accent1"/>
                </a:solidFill>
              </a:rPr>
              <a:t>: push liveobject</a:t>
            </a:r>
          </a:p>
        </p:txBody>
      </p:sp>
      <p:sp>
        <p:nvSpPr>
          <p:cNvPr id="23" name="ZoneTexte 22">
            <a:extLst>
              <a:ext uri="{FF2B5EF4-FFF2-40B4-BE49-F238E27FC236}">
                <a16:creationId xmlns:a16="http://schemas.microsoft.com/office/drawing/2014/main" id="{B977E5D4-AF7A-AE6A-FC61-6A582570BAC1}"/>
              </a:ext>
            </a:extLst>
          </p:cNvPr>
          <p:cNvSpPr txBox="1"/>
          <p:nvPr/>
        </p:nvSpPr>
        <p:spPr>
          <a:xfrm>
            <a:off x="6480718" y="2699072"/>
            <a:ext cx="2644140" cy="430887"/>
          </a:xfrm>
          <a:prstGeom prst="rect">
            <a:avLst/>
          </a:prstGeom>
          <a:noFill/>
        </p:spPr>
        <p:txBody>
          <a:bodyPr wrap="square" rtlCol="0">
            <a:spAutoFit/>
          </a:bodyPr>
          <a:lstStyle/>
          <a:p>
            <a:r>
              <a:rPr lang="fr-FR" sz="1100" dirty="0"/>
              <a:t>Sélection des qui doivent envoyer leur Data  </a:t>
            </a:r>
            <a:endParaRPr lang="fr-FR" sz="1100" dirty="0">
              <a:solidFill>
                <a:schemeClr val="accent1"/>
              </a:solidFill>
            </a:endParaRPr>
          </a:p>
        </p:txBody>
      </p:sp>
    </p:spTree>
    <p:extLst>
      <p:ext uri="{BB962C8B-B14F-4D97-AF65-F5344CB8AC3E}">
        <p14:creationId xmlns:p14="http://schemas.microsoft.com/office/powerpoint/2010/main" val="377845700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9AC1B2B-EA58-358D-E25B-1887C0A4DF63}"/>
              </a:ext>
            </a:extLst>
          </p:cNvPr>
          <p:cNvSpPr txBox="1"/>
          <p:nvPr/>
        </p:nvSpPr>
        <p:spPr>
          <a:xfrm>
            <a:off x="0" y="64294"/>
            <a:ext cx="4186238" cy="369332"/>
          </a:xfrm>
          <a:prstGeom prst="rect">
            <a:avLst/>
          </a:prstGeom>
          <a:noFill/>
        </p:spPr>
        <p:txBody>
          <a:bodyPr wrap="square" rtlCol="0">
            <a:spAutoFit/>
          </a:bodyPr>
          <a:lstStyle/>
          <a:p>
            <a:r>
              <a:rPr lang="fr-FR" sz="1800" b="1" dirty="0">
                <a:solidFill>
                  <a:schemeClr val="accent1"/>
                </a:solidFill>
                <a:latin typeface="Helvetica 45 Light" panose="020B0404020002020204" pitchFamily="34" charset="0"/>
              </a:rPr>
              <a:t>Intégration plateforme kinéis live </a:t>
            </a:r>
            <a:r>
              <a:rPr lang="fr-FR" sz="1800" b="1" dirty="0" err="1">
                <a:solidFill>
                  <a:schemeClr val="accent1"/>
                </a:solidFill>
                <a:latin typeface="Helvetica 45 Light" panose="020B0404020002020204" pitchFamily="34" charset="0"/>
              </a:rPr>
              <a:t>object</a:t>
            </a:r>
            <a:r>
              <a:rPr lang="fr-FR" sz="1800" b="1" dirty="0">
                <a:solidFill>
                  <a:schemeClr val="accent1"/>
                </a:solidFill>
                <a:latin typeface="Helvetica 45 Light" panose="020B0404020002020204" pitchFamily="34" charset="0"/>
              </a:rPr>
              <a:t> </a:t>
            </a:r>
          </a:p>
        </p:txBody>
      </p:sp>
      <p:sp>
        <p:nvSpPr>
          <p:cNvPr id="14" name="ZoneTexte 13">
            <a:extLst>
              <a:ext uri="{FF2B5EF4-FFF2-40B4-BE49-F238E27FC236}">
                <a16:creationId xmlns:a16="http://schemas.microsoft.com/office/drawing/2014/main" id="{DE06B326-2AEA-0D40-7301-91C799ADE043}"/>
              </a:ext>
            </a:extLst>
          </p:cNvPr>
          <p:cNvSpPr txBox="1"/>
          <p:nvPr/>
        </p:nvSpPr>
        <p:spPr>
          <a:xfrm>
            <a:off x="155060" y="433626"/>
            <a:ext cx="6344800" cy="938719"/>
          </a:xfrm>
          <a:prstGeom prst="rect">
            <a:avLst/>
          </a:prstGeom>
          <a:noFill/>
        </p:spPr>
        <p:txBody>
          <a:bodyPr wrap="square" rtlCol="0">
            <a:spAutoFit/>
          </a:bodyPr>
          <a:lstStyle/>
          <a:p>
            <a:pPr marL="171450" indent="-171450">
              <a:buFont typeface="Wingdings" panose="05000000000000000000" pitchFamily="2" charset="2"/>
              <a:buChar char="Ø"/>
            </a:pPr>
            <a:r>
              <a:rPr lang="fr-FR" sz="1100" dirty="0"/>
              <a:t>Sélectionner le type et  format de la donnée </a:t>
            </a:r>
          </a:p>
          <a:p>
            <a:pPr marL="171450" indent="-171450">
              <a:buFont typeface="Wingdings" panose="05000000000000000000" pitchFamily="2" charset="2"/>
              <a:buChar char="Ø"/>
            </a:pPr>
            <a:r>
              <a:rPr lang="fr-FR" sz="1100" dirty="0"/>
              <a:t>Mettre les paramètres </a:t>
            </a:r>
            <a:r>
              <a:rPr lang="fr-FR" sz="1100" dirty="0" err="1"/>
              <a:t>Mqtt</a:t>
            </a:r>
            <a:r>
              <a:rPr lang="fr-FR" sz="1100" dirty="0"/>
              <a:t> </a:t>
            </a:r>
            <a:r>
              <a:rPr lang="fr-FR" sz="1100" dirty="0" err="1"/>
              <a:t>Liveobejct</a:t>
            </a:r>
            <a:r>
              <a:rPr lang="fr-FR" sz="1100" dirty="0"/>
              <a:t> ( adresse serveur :port, </a:t>
            </a:r>
            <a:r>
              <a:rPr lang="fr-FR" sz="1100" dirty="0" err="1"/>
              <a:t>topic,clientID</a:t>
            </a:r>
            <a:r>
              <a:rPr lang="fr-FR" sz="1100" dirty="0"/>
              <a:t>, </a:t>
            </a:r>
            <a:r>
              <a:rPr lang="fr-FR" sz="1100" dirty="0" err="1"/>
              <a:t>username</a:t>
            </a:r>
            <a:r>
              <a:rPr lang="fr-FR" sz="1100" dirty="0"/>
              <a:t>, </a:t>
            </a:r>
            <a:r>
              <a:rPr lang="fr-FR" sz="1100" dirty="0" err="1"/>
              <a:t>password</a:t>
            </a:r>
            <a:r>
              <a:rPr lang="fr-FR" sz="1100" dirty="0"/>
              <a:t>)</a:t>
            </a:r>
          </a:p>
          <a:p>
            <a:pPr marL="171450" indent="-171450">
              <a:buFont typeface="Wingdings" panose="05000000000000000000" pitchFamily="2" charset="2"/>
              <a:buChar char="Ø"/>
            </a:pPr>
            <a:r>
              <a:rPr lang="fr-FR" sz="1100" dirty="0"/>
              <a:t>Récapitulation des différentes configurations de la distribution </a:t>
            </a:r>
          </a:p>
          <a:p>
            <a:pPr marL="171450" indent="-171450">
              <a:buFont typeface="Wingdings" panose="05000000000000000000" pitchFamily="2" charset="2"/>
              <a:buChar char="Ø"/>
            </a:pPr>
            <a:endParaRPr lang="fr-FR" sz="1100" dirty="0"/>
          </a:p>
        </p:txBody>
      </p:sp>
      <p:sp>
        <p:nvSpPr>
          <p:cNvPr id="17" name="Ellipse 16">
            <a:extLst>
              <a:ext uri="{FF2B5EF4-FFF2-40B4-BE49-F238E27FC236}">
                <a16:creationId xmlns:a16="http://schemas.microsoft.com/office/drawing/2014/main" id="{39DF42B4-C620-BA24-54F9-B833F37E3825}"/>
              </a:ext>
            </a:extLst>
          </p:cNvPr>
          <p:cNvSpPr/>
          <p:nvPr/>
        </p:nvSpPr>
        <p:spPr>
          <a:xfrm>
            <a:off x="5737859" y="4966766"/>
            <a:ext cx="119937" cy="10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20" name="ZoneTexte 19">
            <a:extLst>
              <a:ext uri="{FF2B5EF4-FFF2-40B4-BE49-F238E27FC236}">
                <a16:creationId xmlns:a16="http://schemas.microsoft.com/office/drawing/2014/main" id="{7F2C9EB6-26A7-4653-18EB-1E3A0E3B2114}"/>
              </a:ext>
            </a:extLst>
          </p:cNvPr>
          <p:cNvSpPr txBox="1"/>
          <p:nvPr/>
        </p:nvSpPr>
        <p:spPr>
          <a:xfrm>
            <a:off x="155060" y="3868374"/>
            <a:ext cx="2969140" cy="261610"/>
          </a:xfrm>
          <a:prstGeom prst="rect">
            <a:avLst/>
          </a:prstGeom>
          <a:noFill/>
        </p:spPr>
        <p:txBody>
          <a:bodyPr wrap="square" rtlCol="0">
            <a:spAutoFit/>
          </a:bodyPr>
          <a:lstStyle/>
          <a:p>
            <a:r>
              <a:rPr lang="fr-FR" sz="1100" dirty="0"/>
              <a:t>Sélectionner me type : </a:t>
            </a:r>
            <a:r>
              <a:rPr lang="fr-FR" sz="1100" dirty="0">
                <a:solidFill>
                  <a:schemeClr val="accent1"/>
                </a:solidFill>
              </a:rPr>
              <a:t>processed type basic  </a:t>
            </a:r>
          </a:p>
        </p:txBody>
      </p:sp>
      <p:sp>
        <p:nvSpPr>
          <p:cNvPr id="23" name="ZoneTexte 22">
            <a:extLst>
              <a:ext uri="{FF2B5EF4-FFF2-40B4-BE49-F238E27FC236}">
                <a16:creationId xmlns:a16="http://schemas.microsoft.com/office/drawing/2014/main" id="{B977E5D4-AF7A-AE6A-FC61-6A582570BAC1}"/>
              </a:ext>
            </a:extLst>
          </p:cNvPr>
          <p:cNvSpPr txBox="1"/>
          <p:nvPr/>
        </p:nvSpPr>
        <p:spPr>
          <a:xfrm>
            <a:off x="6377940" y="2884015"/>
            <a:ext cx="2644140" cy="261610"/>
          </a:xfrm>
          <a:prstGeom prst="rect">
            <a:avLst/>
          </a:prstGeom>
          <a:noFill/>
        </p:spPr>
        <p:txBody>
          <a:bodyPr wrap="square" rtlCol="0">
            <a:spAutoFit/>
          </a:bodyPr>
          <a:lstStyle/>
          <a:p>
            <a:r>
              <a:rPr lang="fr-FR" sz="1100" dirty="0"/>
              <a:t>Récapitulation des configurations </a:t>
            </a:r>
            <a:endParaRPr lang="fr-FR" sz="1100" dirty="0">
              <a:solidFill>
                <a:schemeClr val="accent1"/>
              </a:solidFill>
            </a:endParaRPr>
          </a:p>
        </p:txBody>
      </p:sp>
      <p:pic>
        <p:nvPicPr>
          <p:cNvPr id="4098" name="Image 5">
            <a:extLst>
              <a:ext uri="{FF2B5EF4-FFF2-40B4-BE49-F238E27FC236}">
                <a16:creationId xmlns:a16="http://schemas.microsoft.com/office/drawing/2014/main" id="{6DD6396E-864F-D3C2-EA5C-4B4CEF8953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954" y="2062950"/>
            <a:ext cx="3190120" cy="17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DFB87227-78F6-BAAA-16B3-607F683E8BCD}"/>
              </a:ext>
            </a:extLst>
          </p:cNvPr>
          <p:cNvSpPr txBox="1"/>
          <p:nvPr/>
        </p:nvSpPr>
        <p:spPr>
          <a:xfrm>
            <a:off x="3457496" y="3445181"/>
            <a:ext cx="3253740" cy="1446550"/>
          </a:xfrm>
          <a:prstGeom prst="rect">
            <a:avLst/>
          </a:prstGeom>
          <a:noFill/>
        </p:spPr>
        <p:txBody>
          <a:bodyPr wrap="square" rtlCol="0">
            <a:spAutoFit/>
          </a:bodyPr>
          <a:lstStyle/>
          <a:p>
            <a:r>
              <a:rPr lang="fr-FR" sz="1100" dirty="0"/>
              <a:t>Protocole : </a:t>
            </a:r>
            <a:r>
              <a:rPr lang="fr-FR" sz="1100" dirty="0">
                <a:solidFill>
                  <a:schemeClr val="accent1"/>
                </a:solidFill>
              </a:rPr>
              <a:t>MQTT 3</a:t>
            </a:r>
          </a:p>
          <a:p>
            <a:r>
              <a:rPr lang="fr-FR" sz="1100" dirty="0"/>
              <a:t>Url : </a:t>
            </a:r>
            <a:r>
              <a:rPr lang="fr-FR" sz="1100" dirty="0">
                <a:solidFill>
                  <a:schemeClr val="accent1"/>
                </a:solidFill>
              </a:rPr>
              <a:t>url du Broker </a:t>
            </a:r>
            <a:r>
              <a:rPr lang="fr-FR" sz="1100" dirty="0" err="1">
                <a:solidFill>
                  <a:schemeClr val="accent1"/>
                </a:solidFill>
              </a:rPr>
              <a:t>liveobject:port</a:t>
            </a:r>
            <a:r>
              <a:rPr lang="fr-FR" sz="1100" dirty="0">
                <a:solidFill>
                  <a:schemeClr val="accent1"/>
                </a:solidFill>
              </a:rPr>
              <a:t> </a:t>
            </a:r>
          </a:p>
          <a:p>
            <a:r>
              <a:rPr lang="fr-FR" sz="1100" dirty="0"/>
              <a:t>QoS : </a:t>
            </a:r>
            <a:r>
              <a:rPr lang="fr-FR" sz="1100" dirty="0">
                <a:solidFill>
                  <a:schemeClr val="accent1"/>
                </a:solidFill>
              </a:rPr>
              <a:t>QOS1</a:t>
            </a:r>
          </a:p>
          <a:p>
            <a:r>
              <a:rPr lang="fr-FR" sz="1100" dirty="0"/>
              <a:t>Topic : </a:t>
            </a:r>
            <a:r>
              <a:rPr lang="fr-FR" sz="1100" dirty="0">
                <a:solidFill>
                  <a:schemeClr val="accent1"/>
                </a:solidFill>
              </a:rPr>
              <a:t>dev/data</a:t>
            </a:r>
          </a:p>
          <a:p>
            <a:r>
              <a:rPr lang="fr-FR" sz="1100" dirty="0" err="1"/>
              <a:t>ClientID</a:t>
            </a:r>
            <a:r>
              <a:rPr lang="fr-FR" sz="1100" dirty="0"/>
              <a:t> : </a:t>
            </a:r>
            <a:r>
              <a:rPr lang="fr-FR" sz="1100" dirty="0" err="1">
                <a:solidFill>
                  <a:schemeClr val="accent1"/>
                </a:solidFill>
              </a:rPr>
              <a:t>urn:lo:nsid:mqtt</a:t>
            </a:r>
            <a:r>
              <a:rPr lang="fr-FR" sz="1100" dirty="0">
                <a:solidFill>
                  <a:schemeClr val="accent1"/>
                </a:solidFill>
              </a:rPr>
              <a:t>:${</a:t>
            </a:r>
            <a:r>
              <a:rPr lang="fr-FR" sz="1100" dirty="0" err="1">
                <a:solidFill>
                  <a:schemeClr val="accent1"/>
                </a:solidFill>
              </a:rPr>
              <a:t>device.decimalId</a:t>
            </a:r>
            <a:r>
              <a:rPr lang="fr-FR" sz="1100" dirty="0">
                <a:solidFill>
                  <a:schemeClr val="accent1"/>
                </a:solidFill>
              </a:rPr>
              <a:t>}</a:t>
            </a:r>
          </a:p>
          <a:p>
            <a:r>
              <a:rPr lang="fr-FR" sz="1100" dirty="0" err="1"/>
              <a:t>Username</a:t>
            </a:r>
            <a:r>
              <a:rPr lang="fr-FR" sz="1100" dirty="0"/>
              <a:t> : </a:t>
            </a:r>
            <a:r>
              <a:rPr lang="fr-FR" sz="1100" dirty="0" err="1">
                <a:solidFill>
                  <a:schemeClr val="accent1"/>
                </a:solidFill>
              </a:rPr>
              <a:t>json+device</a:t>
            </a:r>
            <a:r>
              <a:rPr lang="fr-FR" sz="1100" dirty="0">
                <a:solidFill>
                  <a:schemeClr val="accent1"/>
                </a:solidFill>
              </a:rPr>
              <a:t> </a:t>
            </a:r>
          </a:p>
          <a:p>
            <a:r>
              <a:rPr lang="fr-FR" sz="1100" dirty="0" err="1"/>
              <a:t>Password</a:t>
            </a:r>
            <a:r>
              <a:rPr lang="fr-FR" sz="1100" dirty="0">
                <a:solidFill>
                  <a:schemeClr val="accent1"/>
                </a:solidFill>
              </a:rPr>
              <a:t> </a:t>
            </a:r>
            <a:r>
              <a:rPr lang="fr-FR" sz="1100" dirty="0"/>
              <a:t>: </a:t>
            </a:r>
            <a:r>
              <a:rPr lang="fr-FR" sz="1100" dirty="0">
                <a:solidFill>
                  <a:schemeClr val="accent1"/>
                </a:solidFill>
              </a:rPr>
              <a:t>Clé API générée depuis liveobject</a:t>
            </a:r>
          </a:p>
          <a:p>
            <a:endParaRPr lang="fr-FR" sz="1100" dirty="0"/>
          </a:p>
        </p:txBody>
      </p:sp>
      <p:pic>
        <p:nvPicPr>
          <p:cNvPr id="8" name="Image 7">
            <a:extLst>
              <a:ext uri="{FF2B5EF4-FFF2-40B4-BE49-F238E27FC236}">
                <a16:creationId xmlns:a16="http://schemas.microsoft.com/office/drawing/2014/main" id="{B06C48EC-5ABD-31C9-A814-9F5A96A7D462}"/>
              </a:ext>
            </a:extLst>
          </p:cNvPr>
          <p:cNvPicPr>
            <a:picLocks noChangeAspect="1"/>
          </p:cNvPicPr>
          <p:nvPr/>
        </p:nvPicPr>
        <p:blipFill>
          <a:blip r:embed="rId4"/>
          <a:stretch>
            <a:fillRect/>
          </a:stretch>
        </p:blipFill>
        <p:spPr>
          <a:xfrm>
            <a:off x="3396785" y="1424074"/>
            <a:ext cx="2896410" cy="1960079"/>
          </a:xfrm>
          <a:prstGeom prst="rect">
            <a:avLst/>
          </a:prstGeom>
        </p:spPr>
      </p:pic>
      <p:pic>
        <p:nvPicPr>
          <p:cNvPr id="10" name="Image 9">
            <a:extLst>
              <a:ext uri="{FF2B5EF4-FFF2-40B4-BE49-F238E27FC236}">
                <a16:creationId xmlns:a16="http://schemas.microsoft.com/office/drawing/2014/main" id="{57B74C05-CA30-8F07-FCE2-AB718CBC2330}"/>
              </a:ext>
            </a:extLst>
          </p:cNvPr>
          <p:cNvPicPr>
            <a:picLocks noChangeAspect="1"/>
          </p:cNvPicPr>
          <p:nvPr/>
        </p:nvPicPr>
        <p:blipFill>
          <a:blip r:embed="rId5"/>
          <a:stretch>
            <a:fillRect/>
          </a:stretch>
        </p:blipFill>
        <p:spPr>
          <a:xfrm>
            <a:off x="6353906" y="817156"/>
            <a:ext cx="2644140" cy="2021106"/>
          </a:xfrm>
          <a:prstGeom prst="rect">
            <a:avLst/>
          </a:prstGeom>
        </p:spPr>
      </p:pic>
    </p:spTree>
    <p:extLst>
      <p:ext uri="{BB962C8B-B14F-4D97-AF65-F5344CB8AC3E}">
        <p14:creationId xmlns:p14="http://schemas.microsoft.com/office/powerpoint/2010/main" val="141223414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9AC1B2B-EA58-358D-E25B-1887C0A4DF63}"/>
              </a:ext>
            </a:extLst>
          </p:cNvPr>
          <p:cNvSpPr txBox="1"/>
          <p:nvPr/>
        </p:nvSpPr>
        <p:spPr>
          <a:xfrm>
            <a:off x="0" y="64294"/>
            <a:ext cx="4186238" cy="369332"/>
          </a:xfrm>
          <a:prstGeom prst="rect">
            <a:avLst/>
          </a:prstGeom>
          <a:noFill/>
        </p:spPr>
        <p:txBody>
          <a:bodyPr wrap="square" rtlCol="0">
            <a:spAutoFit/>
          </a:bodyPr>
          <a:lstStyle/>
          <a:p>
            <a:r>
              <a:rPr lang="fr-FR" sz="1800" b="1" dirty="0">
                <a:solidFill>
                  <a:schemeClr val="accent1"/>
                </a:solidFill>
                <a:latin typeface="Helvetica 45 Light" panose="020B0404020002020204" pitchFamily="34" charset="0"/>
              </a:rPr>
              <a:t>Résultats Liveobject sans décodeur </a:t>
            </a:r>
          </a:p>
        </p:txBody>
      </p:sp>
      <p:sp>
        <p:nvSpPr>
          <p:cNvPr id="14" name="ZoneTexte 13">
            <a:extLst>
              <a:ext uri="{FF2B5EF4-FFF2-40B4-BE49-F238E27FC236}">
                <a16:creationId xmlns:a16="http://schemas.microsoft.com/office/drawing/2014/main" id="{DE06B326-2AEA-0D40-7301-91C799ADE043}"/>
              </a:ext>
            </a:extLst>
          </p:cNvPr>
          <p:cNvSpPr txBox="1"/>
          <p:nvPr/>
        </p:nvSpPr>
        <p:spPr>
          <a:xfrm>
            <a:off x="155060" y="433626"/>
            <a:ext cx="8059300" cy="430887"/>
          </a:xfrm>
          <a:prstGeom prst="rect">
            <a:avLst/>
          </a:prstGeom>
          <a:noFill/>
        </p:spPr>
        <p:txBody>
          <a:bodyPr wrap="square" rtlCol="0">
            <a:spAutoFit/>
          </a:bodyPr>
          <a:lstStyle/>
          <a:p>
            <a:r>
              <a:rPr lang="fr-FR" sz="1100" dirty="0"/>
              <a:t>Après l’intégration nous voyons que les données sont envoyées sous format json sur liveobject avec un payload non décodé  </a:t>
            </a:r>
          </a:p>
          <a:p>
            <a:pPr marL="171450" indent="-171450">
              <a:buFont typeface="Wingdings" panose="05000000000000000000" pitchFamily="2" charset="2"/>
              <a:buChar char="Ø"/>
            </a:pPr>
            <a:endParaRPr lang="fr-FR" sz="1100" dirty="0"/>
          </a:p>
        </p:txBody>
      </p:sp>
      <p:pic>
        <p:nvPicPr>
          <p:cNvPr id="4" name="Image 3">
            <a:extLst>
              <a:ext uri="{FF2B5EF4-FFF2-40B4-BE49-F238E27FC236}">
                <a16:creationId xmlns:a16="http://schemas.microsoft.com/office/drawing/2014/main" id="{22E55768-3CC3-E5B0-86D8-D8BD4E33A34F}"/>
              </a:ext>
            </a:extLst>
          </p:cNvPr>
          <p:cNvPicPr>
            <a:picLocks noChangeAspect="1"/>
          </p:cNvPicPr>
          <p:nvPr/>
        </p:nvPicPr>
        <p:blipFill>
          <a:blip r:embed="rId3"/>
          <a:stretch>
            <a:fillRect/>
          </a:stretch>
        </p:blipFill>
        <p:spPr>
          <a:xfrm>
            <a:off x="4572000" y="864513"/>
            <a:ext cx="3420055" cy="3318522"/>
          </a:xfrm>
          <a:prstGeom prst="rect">
            <a:avLst/>
          </a:prstGeom>
        </p:spPr>
      </p:pic>
      <p:pic>
        <p:nvPicPr>
          <p:cNvPr id="7" name="Image 6">
            <a:extLst>
              <a:ext uri="{FF2B5EF4-FFF2-40B4-BE49-F238E27FC236}">
                <a16:creationId xmlns:a16="http://schemas.microsoft.com/office/drawing/2014/main" id="{F08EFCA5-8ABE-B113-4ABA-D34EDD298E7C}"/>
              </a:ext>
            </a:extLst>
          </p:cNvPr>
          <p:cNvPicPr>
            <a:picLocks noChangeAspect="1"/>
          </p:cNvPicPr>
          <p:nvPr/>
        </p:nvPicPr>
        <p:blipFill>
          <a:blip r:embed="rId4"/>
          <a:stretch>
            <a:fillRect/>
          </a:stretch>
        </p:blipFill>
        <p:spPr>
          <a:xfrm>
            <a:off x="155060" y="1066931"/>
            <a:ext cx="4127373" cy="1183005"/>
          </a:xfrm>
          <a:prstGeom prst="rect">
            <a:avLst/>
          </a:prstGeom>
        </p:spPr>
      </p:pic>
    </p:spTree>
    <p:extLst>
      <p:ext uri="{BB962C8B-B14F-4D97-AF65-F5344CB8AC3E}">
        <p14:creationId xmlns:p14="http://schemas.microsoft.com/office/powerpoint/2010/main" val="397965693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5AA9-BC92-3AD1-E0EA-C037DA22992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31F99B9-DED4-3524-75BE-294E35D391C9}"/>
              </a:ext>
            </a:extLst>
          </p:cNvPr>
          <p:cNvSpPr/>
          <p:nvPr/>
        </p:nvSpPr>
        <p:spPr>
          <a:xfrm>
            <a:off x="107977" y="4685898"/>
            <a:ext cx="538094" cy="361413"/>
          </a:xfrm>
          <a:prstGeom prst="rect">
            <a:avLst/>
          </a:prstGeom>
          <a:blipFill>
            <a:blip r:embed="rId3" cstate="print"/>
            <a:stretch>
              <a:fillRect/>
            </a:stretch>
          </a:blipFill>
        </p:spPr>
        <p:txBody>
          <a:bodyPr wrap="square" lIns="0" tIns="0" rIns="0" bIns="0" rtlCol="0"/>
          <a:lstStyle/>
          <a:p>
            <a:endParaRPr sz="1050"/>
          </a:p>
        </p:txBody>
      </p:sp>
      <p:sp>
        <p:nvSpPr>
          <p:cNvPr id="7" name="Espace réservé du numéro de diapositive 6">
            <a:extLst>
              <a:ext uri="{FF2B5EF4-FFF2-40B4-BE49-F238E27FC236}">
                <a16:creationId xmlns:a16="http://schemas.microsoft.com/office/drawing/2014/main" id="{4729552B-EEE1-5181-78CF-AE46A1015718}"/>
              </a:ext>
            </a:extLst>
          </p:cNvPr>
          <p:cNvSpPr>
            <a:spLocks noGrp="1"/>
          </p:cNvSpPr>
          <p:nvPr>
            <p:ph type="sldNum" sz="quarter" idx="7"/>
          </p:nvPr>
        </p:nvSpPr>
        <p:spPr>
          <a:xfrm>
            <a:off x="3086101" y="4742722"/>
            <a:ext cx="2103120" cy="257175"/>
          </a:xfrm>
        </p:spPr>
        <p:txBody>
          <a:bodyPr/>
          <a:lstStyle/>
          <a:p>
            <a:fld id="{B6F15528-21DE-4FAA-801E-634DDDAF4B2B}" type="slidenum">
              <a:rPr lang="fr-FR" smtClean="0"/>
              <a:t>8</a:t>
            </a:fld>
            <a:endParaRPr lang="fr-FR" dirty="0"/>
          </a:p>
        </p:txBody>
      </p:sp>
      <p:pic>
        <p:nvPicPr>
          <p:cNvPr id="8" name="Picture 2">
            <a:extLst>
              <a:ext uri="{FF2B5EF4-FFF2-40B4-BE49-F238E27FC236}">
                <a16:creationId xmlns:a16="http://schemas.microsoft.com/office/drawing/2014/main" id="{F4DE822B-61CE-C0C5-F21A-6D67BA012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469" y="4790136"/>
            <a:ext cx="821531"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62B015FE-7943-FD6D-4068-A4C3C792F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1" y="1331196"/>
            <a:ext cx="1102421" cy="179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ZoneTexte 15">
            <a:extLst>
              <a:ext uri="{FF2B5EF4-FFF2-40B4-BE49-F238E27FC236}">
                <a16:creationId xmlns:a16="http://schemas.microsoft.com/office/drawing/2014/main" id="{FCDEB40D-5F26-8225-B637-BF1B4DD9F15E}"/>
              </a:ext>
            </a:extLst>
          </p:cNvPr>
          <p:cNvSpPr txBox="1"/>
          <p:nvPr/>
        </p:nvSpPr>
        <p:spPr>
          <a:xfrm>
            <a:off x="729790" y="1943792"/>
            <a:ext cx="1073228" cy="323165"/>
          </a:xfrm>
          <a:prstGeom prst="rect">
            <a:avLst/>
          </a:prstGeom>
          <a:noFill/>
        </p:spPr>
        <p:txBody>
          <a:bodyPr wrap="square">
            <a:spAutoFit/>
          </a:bodyPr>
          <a:lstStyle/>
          <a:p>
            <a:r>
              <a:rPr lang="fr-FR" sz="750" dirty="0" err="1"/>
              <a:t>LoRaWAN</a:t>
            </a:r>
            <a:r>
              <a:rPr lang="fr-FR" sz="750" dirty="0"/>
              <a:t> (868 MHz)</a:t>
            </a:r>
          </a:p>
        </p:txBody>
      </p:sp>
      <p:pic>
        <p:nvPicPr>
          <p:cNvPr id="17" name="Image 16">
            <a:extLst>
              <a:ext uri="{FF2B5EF4-FFF2-40B4-BE49-F238E27FC236}">
                <a16:creationId xmlns:a16="http://schemas.microsoft.com/office/drawing/2014/main" id="{AD233987-AFF2-E8D8-8ABC-7A4619C485C9}"/>
              </a:ext>
            </a:extLst>
          </p:cNvPr>
          <p:cNvPicPr>
            <a:picLocks noChangeAspect="1"/>
          </p:cNvPicPr>
          <p:nvPr/>
        </p:nvPicPr>
        <p:blipFill>
          <a:blip r:embed="rId6"/>
          <a:stretch>
            <a:fillRect/>
          </a:stretch>
        </p:blipFill>
        <p:spPr>
          <a:xfrm>
            <a:off x="34321" y="1331195"/>
            <a:ext cx="695470" cy="411188"/>
          </a:xfrm>
          <a:prstGeom prst="rect">
            <a:avLst/>
          </a:prstGeom>
        </p:spPr>
      </p:pic>
      <p:pic>
        <p:nvPicPr>
          <p:cNvPr id="18" name="Image 17">
            <a:extLst>
              <a:ext uri="{FF2B5EF4-FFF2-40B4-BE49-F238E27FC236}">
                <a16:creationId xmlns:a16="http://schemas.microsoft.com/office/drawing/2014/main" id="{89E65F02-C17A-DEA1-77C3-6D67F43BCEAE}"/>
              </a:ext>
            </a:extLst>
          </p:cNvPr>
          <p:cNvPicPr>
            <a:picLocks noChangeAspect="1"/>
          </p:cNvPicPr>
          <p:nvPr/>
        </p:nvPicPr>
        <p:blipFill>
          <a:blip r:embed="rId7"/>
          <a:stretch>
            <a:fillRect/>
          </a:stretch>
        </p:blipFill>
        <p:spPr>
          <a:xfrm>
            <a:off x="47697" y="1855214"/>
            <a:ext cx="659035" cy="488328"/>
          </a:xfrm>
          <a:prstGeom prst="rect">
            <a:avLst/>
          </a:prstGeom>
        </p:spPr>
      </p:pic>
      <p:pic>
        <p:nvPicPr>
          <p:cNvPr id="19" name="Image 18">
            <a:extLst>
              <a:ext uri="{FF2B5EF4-FFF2-40B4-BE49-F238E27FC236}">
                <a16:creationId xmlns:a16="http://schemas.microsoft.com/office/drawing/2014/main" id="{577ECE32-A245-E5CD-EEF3-B69E06089E11}"/>
              </a:ext>
            </a:extLst>
          </p:cNvPr>
          <p:cNvPicPr>
            <a:picLocks noChangeAspect="1"/>
          </p:cNvPicPr>
          <p:nvPr/>
        </p:nvPicPr>
        <p:blipFill>
          <a:blip r:embed="rId8"/>
          <a:stretch>
            <a:fillRect/>
          </a:stretch>
        </p:blipFill>
        <p:spPr>
          <a:xfrm>
            <a:off x="56980" y="2502477"/>
            <a:ext cx="672811" cy="489095"/>
          </a:xfrm>
          <a:prstGeom prst="rect">
            <a:avLst/>
          </a:prstGeom>
        </p:spPr>
      </p:pic>
      <p:pic>
        <p:nvPicPr>
          <p:cNvPr id="21" name="Image 20">
            <a:extLst>
              <a:ext uri="{FF2B5EF4-FFF2-40B4-BE49-F238E27FC236}">
                <a16:creationId xmlns:a16="http://schemas.microsoft.com/office/drawing/2014/main" id="{286808FB-30EB-BDF1-B50F-16EE8AD42690}"/>
              </a:ext>
            </a:extLst>
          </p:cNvPr>
          <p:cNvPicPr>
            <a:picLocks noChangeAspect="1"/>
          </p:cNvPicPr>
          <p:nvPr/>
        </p:nvPicPr>
        <p:blipFill>
          <a:blip r:embed="rId9"/>
          <a:stretch>
            <a:fillRect/>
          </a:stretch>
        </p:blipFill>
        <p:spPr>
          <a:xfrm>
            <a:off x="3174139" y="2027669"/>
            <a:ext cx="819636" cy="315873"/>
          </a:xfrm>
          <a:prstGeom prst="rect">
            <a:avLst/>
          </a:prstGeom>
        </p:spPr>
      </p:pic>
      <p:pic>
        <p:nvPicPr>
          <p:cNvPr id="23" name="Image 22">
            <a:extLst>
              <a:ext uri="{FF2B5EF4-FFF2-40B4-BE49-F238E27FC236}">
                <a16:creationId xmlns:a16="http://schemas.microsoft.com/office/drawing/2014/main" id="{6546198B-6521-6E4B-78DD-89EB1C837C4E}"/>
              </a:ext>
            </a:extLst>
          </p:cNvPr>
          <p:cNvPicPr>
            <a:picLocks noChangeAspect="1"/>
          </p:cNvPicPr>
          <p:nvPr/>
        </p:nvPicPr>
        <p:blipFill>
          <a:blip r:embed="rId10"/>
          <a:stretch>
            <a:fillRect/>
          </a:stretch>
        </p:blipFill>
        <p:spPr>
          <a:xfrm>
            <a:off x="4423411" y="1864834"/>
            <a:ext cx="706149" cy="527246"/>
          </a:xfrm>
          <a:prstGeom prst="rect">
            <a:avLst/>
          </a:prstGeom>
        </p:spPr>
      </p:pic>
      <p:cxnSp>
        <p:nvCxnSpPr>
          <p:cNvPr id="26" name="Connecteur droit 25">
            <a:extLst>
              <a:ext uri="{FF2B5EF4-FFF2-40B4-BE49-F238E27FC236}">
                <a16:creationId xmlns:a16="http://schemas.microsoft.com/office/drawing/2014/main" id="{D7D7BA4D-1B15-701F-0F12-4B0699686006}"/>
              </a:ext>
            </a:extLst>
          </p:cNvPr>
          <p:cNvCxnSpPr>
            <a:cxnSpLocks/>
          </p:cNvCxnSpPr>
          <p:nvPr/>
        </p:nvCxnSpPr>
        <p:spPr>
          <a:xfrm>
            <a:off x="2749509" y="2260919"/>
            <a:ext cx="457200"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B1AA01A1-A6F5-E707-8C79-868BE26F774E}"/>
              </a:ext>
            </a:extLst>
          </p:cNvPr>
          <p:cNvCxnSpPr>
            <a:cxnSpLocks/>
          </p:cNvCxnSpPr>
          <p:nvPr/>
        </p:nvCxnSpPr>
        <p:spPr>
          <a:xfrm>
            <a:off x="3966211" y="2260919"/>
            <a:ext cx="457200"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ED19A231-EE4B-029E-BCB6-8CB0C2AC3420}"/>
              </a:ext>
            </a:extLst>
          </p:cNvPr>
          <p:cNvSpPr txBox="1"/>
          <p:nvPr/>
        </p:nvSpPr>
        <p:spPr>
          <a:xfrm>
            <a:off x="3304327" y="2451503"/>
            <a:ext cx="628650" cy="369332"/>
          </a:xfrm>
          <a:prstGeom prst="rect">
            <a:avLst/>
          </a:prstGeom>
          <a:noFill/>
        </p:spPr>
        <p:txBody>
          <a:bodyPr wrap="square" rtlCol="0">
            <a:spAutoFit/>
          </a:bodyPr>
          <a:lstStyle/>
          <a:p>
            <a:r>
              <a:rPr lang="fr-FR" sz="900" b="1" dirty="0"/>
              <a:t>ATN </a:t>
            </a:r>
            <a:r>
              <a:rPr lang="fr-FR" sz="900" b="1" dirty="0" err="1"/>
              <a:t>niv</a:t>
            </a:r>
            <a:r>
              <a:rPr lang="fr-FR" sz="900" b="1" dirty="0"/>
              <a:t> 2</a:t>
            </a:r>
          </a:p>
        </p:txBody>
      </p:sp>
      <p:sp>
        <p:nvSpPr>
          <p:cNvPr id="31" name="ZoneTexte 30">
            <a:extLst>
              <a:ext uri="{FF2B5EF4-FFF2-40B4-BE49-F238E27FC236}">
                <a16:creationId xmlns:a16="http://schemas.microsoft.com/office/drawing/2014/main" id="{B31263C3-35DA-3AC0-A75C-A421F46180E5}"/>
              </a:ext>
            </a:extLst>
          </p:cNvPr>
          <p:cNvSpPr txBox="1"/>
          <p:nvPr/>
        </p:nvSpPr>
        <p:spPr>
          <a:xfrm>
            <a:off x="4444287" y="2442293"/>
            <a:ext cx="741895" cy="369332"/>
          </a:xfrm>
          <a:prstGeom prst="rect">
            <a:avLst/>
          </a:prstGeom>
          <a:noFill/>
        </p:spPr>
        <p:txBody>
          <a:bodyPr wrap="square" rtlCol="0">
            <a:spAutoFit/>
          </a:bodyPr>
          <a:lstStyle/>
          <a:p>
            <a:r>
              <a:rPr lang="fr-FR" sz="900" b="1" dirty="0"/>
              <a:t>Routeur PE</a:t>
            </a:r>
          </a:p>
        </p:txBody>
      </p:sp>
      <p:cxnSp>
        <p:nvCxnSpPr>
          <p:cNvPr id="32" name="Connecteur droit 31">
            <a:extLst>
              <a:ext uri="{FF2B5EF4-FFF2-40B4-BE49-F238E27FC236}">
                <a16:creationId xmlns:a16="http://schemas.microsoft.com/office/drawing/2014/main" id="{60C50B25-84F9-5FE5-6693-9314603A49B1}"/>
              </a:ext>
            </a:extLst>
          </p:cNvPr>
          <p:cNvCxnSpPr>
            <a:cxnSpLocks/>
          </p:cNvCxnSpPr>
          <p:nvPr/>
        </p:nvCxnSpPr>
        <p:spPr>
          <a:xfrm>
            <a:off x="5099737" y="2225973"/>
            <a:ext cx="594582" cy="1703"/>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35" name="Cylindre 34">
            <a:extLst>
              <a:ext uri="{FF2B5EF4-FFF2-40B4-BE49-F238E27FC236}">
                <a16:creationId xmlns:a16="http://schemas.microsoft.com/office/drawing/2014/main" id="{7C32730B-4A9A-BF42-EC28-42D145A86AE1}"/>
              </a:ext>
            </a:extLst>
          </p:cNvPr>
          <p:cNvSpPr/>
          <p:nvPr/>
        </p:nvSpPr>
        <p:spPr>
          <a:xfrm rot="16200000">
            <a:off x="4147732" y="209166"/>
            <a:ext cx="170156" cy="2899958"/>
          </a:xfrm>
          <a:prstGeom prst="can">
            <a:avLst/>
          </a:prstGeom>
          <a:solidFill>
            <a:schemeClr val="accent6"/>
          </a:solidFill>
          <a:ln w="127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50" dirty="0"/>
          </a:p>
        </p:txBody>
      </p:sp>
      <p:sp>
        <p:nvSpPr>
          <p:cNvPr id="34" name="ZoneTexte 33">
            <a:extLst>
              <a:ext uri="{FF2B5EF4-FFF2-40B4-BE49-F238E27FC236}">
                <a16:creationId xmlns:a16="http://schemas.microsoft.com/office/drawing/2014/main" id="{2853B430-9F70-6628-9377-162277B9457D}"/>
              </a:ext>
            </a:extLst>
          </p:cNvPr>
          <p:cNvSpPr txBox="1"/>
          <p:nvPr/>
        </p:nvSpPr>
        <p:spPr>
          <a:xfrm>
            <a:off x="3124552" y="1538912"/>
            <a:ext cx="2333423" cy="253916"/>
          </a:xfrm>
          <a:prstGeom prst="rect">
            <a:avLst/>
          </a:prstGeom>
          <a:noFill/>
          <a:ln w="3175">
            <a:noFill/>
          </a:ln>
        </p:spPr>
        <p:txBody>
          <a:bodyPr wrap="square" rtlCol="0">
            <a:spAutoFit/>
          </a:bodyPr>
          <a:lstStyle/>
          <a:p>
            <a:pPr algn="ctr"/>
            <a:r>
              <a:rPr lang="fr-FR" sz="1050" dirty="0"/>
              <a:t>Tunnel </a:t>
            </a:r>
            <a:r>
              <a:rPr lang="fr-FR" sz="1050" dirty="0" err="1"/>
              <a:t>IPSec</a:t>
            </a:r>
            <a:endParaRPr lang="fr-FR" sz="1050" dirty="0"/>
          </a:p>
        </p:txBody>
      </p:sp>
      <p:sp>
        <p:nvSpPr>
          <p:cNvPr id="39" name="object 14">
            <a:extLst>
              <a:ext uri="{FF2B5EF4-FFF2-40B4-BE49-F238E27FC236}">
                <a16:creationId xmlns:a16="http://schemas.microsoft.com/office/drawing/2014/main" id="{AE2E49FE-6DDC-8FB2-C1B6-4ED4161A9626}"/>
              </a:ext>
            </a:extLst>
          </p:cNvPr>
          <p:cNvSpPr/>
          <p:nvPr/>
        </p:nvSpPr>
        <p:spPr>
          <a:xfrm>
            <a:off x="5809199" y="1257602"/>
            <a:ext cx="741894" cy="751419"/>
          </a:xfrm>
          <a:prstGeom prst="rect">
            <a:avLst/>
          </a:prstGeom>
          <a:blipFill>
            <a:blip r:embed="rId11" cstate="print"/>
            <a:stretch>
              <a:fillRect/>
            </a:stretch>
          </a:blipFill>
        </p:spPr>
        <p:txBody>
          <a:bodyPr wrap="square" lIns="0" tIns="0" rIns="0" bIns="0" rtlCol="0"/>
          <a:lstStyle/>
          <a:p>
            <a:endParaRPr sz="1050" dirty="0"/>
          </a:p>
        </p:txBody>
      </p:sp>
      <p:sp>
        <p:nvSpPr>
          <p:cNvPr id="40" name="object 17">
            <a:extLst>
              <a:ext uri="{FF2B5EF4-FFF2-40B4-BE49-F238E27FC236}">
                <a16:creationId xmlns:a16="http://schemas.microsoft.com/office/drawing/2014/main" id="{F4DEA1A4-C61A-362B-D038-FACFE3326818}"/>
              </a:ext>
            </a:extLst>
          </p:cNvPr>
          <p:cNvSpPr/>
          <p:nvPr/>
        </p:nvSpPr>
        <p:spPr>
          <a:xfrm>
            <a:off x="5895692" y="2294885"/>
            <a:ext cx="713607" cy="751419"/>
          </a:xfrm>
          <a:prstGeom prst="rect">
            <a:avLst/>
          </a:prstGeom>
          <a:blipFill>
            <a:blip r:embed="rId12" cstate="print"/>
            <a:stretch>
              <a:fillRect/>
            </a:stretch>
          </a:blipFill>
        </p:spPr>
        <p:txBody>
          <a:bodyPr wrap="square" lIns="0" tIns="0" rIns="0" bIns="0" rtlCol="0"/>
          <a:lstStyle/>
          <a:p>
            <a:endParaRPr sz="1050"/>
          </a:p>
        </p:txBody>
      </p:sp>
      <p:sp>
        <p:nvSpPr>
          <p:cNvPr id="41" name="ZoneTexte 40">
            <a:extLst>
              <a:ext uri="{FF2B5EF4-FFF2-40B4-BE49-F238E27FC236}">
                <a16:creationId xmlns:a16="http://schemas.microsoft.com/office/drawing/2014/main" id="{664FD70A-28EF-AC61-A9E3-52A2647669EC}"/>
              </a:ext>
            </a:extLst>
          </p:cNvPr>
          <p:cNvSpPr txBox="1"/>
          <p:nvPr/>
        </p:nvSpPr>
        <p:spPr>
          <a:xfrm>
            <a:off x="5693152" y="1211984"/>
            <a:ext cx="1164848" cy="253916"/>
          </a:xfrm>
          <a:prstGeom prst="rect">
            <a:avLst/>
          </a:prstGeom>
          <a:noFill/>
          <a:ln>
            <a:solidFill>
              <a:srgbClr val="FF6600"/>
            </a:solidFill>
          </a:ln>
        </p:spPr>
        <p:txBody>
          <a:bodyPr wrap="square" rtlCol="0">
            <a:spAutoFit/>
          </a:bodyPr>
          <a:lstStyle/>
          <a:p>
            <a:endParaRPr lang="fr-FR" sz="1050" dirty="0"/>
          </a:p>
        </p:txBody>
      </p:sp>
      <p:sp>
        <p:nvSpPr>
          <p:cNvPr id="42" name="ZoneTexte 41">
            <a:extLst>
              <a:ext uri="{FF2B5EF4-FFF2-40B4-BE49-F238E27FC236}">
                <a16:creationId xmlns:a16="http://schemas.microsoft.com/office/drawing/2014/main" id="{095A6ED5-B18F-57A6-BEC5-E72818D3156C}"/>
              </a:ext>
            </a:extLst>
          </p:cNvPr>
          <p:cNvSpPr txBox="1"/>
          <p:nvPr/>
        </p:nvSpPr>
        <p:spPr>
          <a:xfrm>
            <a:off x="5772150" y="2056945"/>
            <a:ext cx="1164848" cy="461665"/>
          </a:xfrm>
          <a:prstGeom prst="rect">
            <a:avLst/>
          </a:prstGeom>
          <a:noFill/>
        </p:spPr>
        <p:txBody>
          <a:bodyPr wrap="square" rtlCol="0">
            <a:spAutoFit/>
          </a:bodyPr>
          <a:lstStyle/>
          <a:p>
            <a:r>
              <a:rPr lang="fr-FR" sz="1200" dirty="0"/>
              <a:t>Network server</a:t>
            </a:r>
          </a:p>
        </p:txBody>
      </p:sp>
      <p:sp>
        <p:nvSpPr>
          <p:cNvPr id="44" name="ZoneTexte 43">
            <a:extLst>
              <a:ext uri="{FF2B5EF4-FFF2-40B4-BE49-F238E27FC236}">
                <a16:creationId xmlns:a16="http://schemas.microsoft.com/office/drawing/2014/main" id="{596416E7-AB03-DB89-086E-12E51F9BB02A}"/>
              </a:ext>
            </a:extLst>
          </p:cNvPr>
          <p:cNvSpPr txBox="1"/>
          <p:nvPr/>
        </p:nvSpPr>
        <p:spPr>
          <a:xfrm>
            <a:off x="6854888" y="2009022"/>
            <a:ext cx="457959" cy="323165"/>
          </a:xfrm>
          <a:prstGeom prst="rect">
            <a:avLst/>
          </a:prstGeom>
          <a:noFill/>
        </p:spPr>
        <p:txBody>
          <a:bodyPr wrap="square">
            <a:spAutoFit/>
          </a:bodyPr>
          <a:lstStyle/>
          <a:p>
            <a:r>
              <a:rPr lang="fr-FR" sz="750" dirty="0"/>
              <a:t>HTTPS</a:t>
            </a:r>
            <a:endParaRPr lang="fr-FR" sz="900" dirty="0"/>
          </a:p>
        </p:txBody>
      </p:sp>
      <p:pic>
        <p:nvPicPr>
          <p:cNvPr id="46" name="Image 45">
            <a:extLst>
              <a:ext uri="{FF2B5EF4-FFF2-40B4-BE49-F238E27FC236}">
                <a16:creationId xmlns:a16="http://schemas.microsoft.com/office/drawing/2014/main" id="{80939E6D-6522-2DDE-67F0-EF4C902B20B0}"/>
              </a:ext>
            </a:extLst>
          </p:cNvPr>
          <p:cNvPicPr>
            <a:picLocks noChangeAspect="1"/>
          </p:cNvPicPr>
          <p:nvPr/>
        </p:nvPicPr>
        <p:blipFill>
          <a:blip r:embed="rId13"/>
          <a:stretch>
            <a:fillRect/>
          </a:stretch>
        </p:blipFill>
        <p:spPr>
          <a:xfrm>
            <a:off x="7278466" y="1369148"/>
            <a:ext cx="1759847" cy="1431342"/>
          </a:xfrm>
          <a:prstGeom prst="rect">
            <a:avLst/>
          </a:prstGeom>
        </p:spPr>
      </p:pic>
      <p:cxnSp>
        <p:nvCxnSpPr>
          <p:cNvPr id="47" name="Connecteur droit 46">
            <a:extLst>
              <a:ext uri="{FF2B5EF4-FFF2-40B4-BE49-F238E27FC236}">
                <a16:creationId xmlns:a16="http://schemas.microsoft.com/office/drawing/2014/main" id="{2ED1FA10-39BD-FE6A-FACF-4FC6518236E1}"/>
              </a:ext>
            </a:extLst>
          </p:cNvPr>
          <p:cNvCxnSpPr>
            <a:cxnSpLocks/>
          </p:cNvCxnSpPr>
          <p:nvPr/>
        </p:nvCxnSpPr>
        <p:spPr>
          <a:xfrm>
            <a:off x="6890150" y="2238064"/>
            <a:ext cx="388316" cy="1703"/>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2D50898D-ACEB-A6E5-AE84-C7892EE4327F}"/>
              </a:ext>
            </a:extLst>
          </p:cNvPr>
          <p:cNvSpPr txBox="1"/>
          <p:nvPr/>
        </p:nvSpPr>
        <p:spPr>
          <a:xfrm>
            <a:off x="7529739" y="914401"/>
            <a:ext cx="1257300" cy="276999"/>
          </a:xfrm>
          <a:prstGeom prst="rect">
            <a:avLst/>
          </a:prstGeom>
          <a:noFill/>
        </p:spPr>
        <p:txBody>
          <a:bodyPr wrap="square">
            <a:spAutoFit/>
          </a:bodyPr>
          <a:lstStyle/>
          <a:p>
            <a:r>
              <a:rPr lang="fr-FR" sz="1200" b="1" dirty="0"/>
              <a:t>Live </a:t>
            </a:r>
            <a:r>
              <a:rPr lang="fr-FR" sz="1200" b="1" dirty="0" err="1"/>
              <a:t>Objects</a:t>
            </a:r>
            <a:endParaRPr lang="fr-FR" sz="1200" b="1" dirty="0"/>
          </a:p>
        </p:txBody>
      </p:sp>
      <p:sp>
        <p:nvSpPr>
          <p:cNvPr id="51" name="ZoneTexte 50">
            <a:extLst>
              <a:ext uri="{FF2B5EF4-FFF2-40B4-BE49-F238E27FC236}">
                <a16:creationId xmlns:a16="http://schemas.microsoft.com/office/drawing/2014/main" id="{96F4F761-FF0D-AAC8-C955-F0AF101A7B43}"/>
              </a:ext>
            </a:extLst>
          </p:cNvPr>
          <p:cNvSpPr txBox="1"/>
          <p:nvPr/>
        </p:nvSpPr>
        <p:spPr>
          <a:xfrm>
            <a:off x="12433" y="3232800"/>
            <a:ext cx="1606523" cy="1615827"/>
          </a:xfrm>
          <a:prstGeom prst="rect">
            <a:avLst/>
          </a:prstGeom>
          <a:noFill/>
        </p:spPr>
        <p:txBody>
          <a:bodyPr wrap="square" rtlCol="0">
            <a:spAutoFit/>
          </a:bodyPr>
          <a:lstStyle/>
          <a:p>
            <a:pPr marL="128588" indent="-128588">
              <a:buFont typeface="Wingdings" panose="05000000000000000000" pitchFamily="2" charset="2"/>
              <a:buChar char="Ø"/>
            </a:pPr>
            <a:r>
              <a:rPr lang="fr-FR" sz="825" dirty="0"/>
              <a:t>Mesure une donnée physique (volume d’eau consommé, ouverture de vanne, etc.)</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Émet cette donnée en radio via le protocole LoRa (868 MHz)</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Très basse consommation → autonomie de plusieurs années</a:t>
            </a:r>
          </a:p>
        </p:txBody>
      </p:sp>
      <p:sp>
        <p:nvSpPr>
          <p:cNvPr id="53" name="ZoneTexte 52">
            <a:extLst>
              <a:ext uri="{FF2B5EF4-FFF2-40B4-BE49-F238E27FC236}">
                <a16:creationId xmlns:a16="http://schemas.microsoft.com/office/drawing/2014/main" id="{7BD81D46-FDA1-2552-3DBB-DB5D2116A1EE}"/>
              </a:ext>
            </a:extLst>
          </p:cNvPr>
          <p:cNvSpPr txBox="1"/>
          <p:nvPr/>
        </p:nvSpPr>
        <p:spPr>
          <a:xfrm>
            <a:off x="1803018" y="1022742"/>
            <a:ext cx="749273" cy="461665"/>
          </a:xfrm>
          <a:prstGeom prst="rect">
            <a:avLst/>
          </a:prstGeom>
          <a:noFill/>
        </p:spPr>
        <p:txBody>
          <a:bodyPr wrap="square" rtlCol="0">
            <a:spAutoFit/>
          </a:bodyPr>
          <a:lstStyle/>
          <a:p>
            <a:r>
              <a:rPr lang="fr-FR" sz="1200" b="1" dirty="0"/>
              <a:t>Gateway </a:t>
            </a:r>
          </a:p>
        </p:txBody>
      </p:sp>
      <p:sp>
        <p:nvSpPr>
          <p:cNvPr id="54" name="ZoneTexte 53">
            <a:extLst>
              <a:ext uri="{FF2B5EF4-FFF2-40B4-BE49-F238E27FC236}">
                <a16:creationId xmlns:a16="http://schemas.microsoft.com/office/drawing/2014/main" id="{F85DB7BC-781D-EE44-2B46-562E3D82C16A}"/>
              </a:ext>
            </a:extLst>
          </p:cNvPr>
          <p:cNvSpPr txBox="1"/>
          <p:nvPr/>
        </p:nvSpPr>
        <p:spPr>
          <a:xfrm>
            <a:off x="96625" y="1044650"/>
            <a:ext cx="749273" cy="276999"/>
          </a:xfrm>
          <a:prstGeom prst="rect">
            <a:avLst/>
          </a:prstGeom>
          <a:noFill/>
        </p:spPr>
        <p:txBody>
          <a:bodyPr wrap="square" rtlCol="0">
            <a:spAutoFit/>
          </a:bodyPr>
          <a:lstStyle/>
          <a:p>
            <a:r>
              <a:rPr lang="fr-FR" sz="1200" b="1" dirty="0"/>
              <a:t>Device </a:t>
            </a:r>
          </a:p>
        </p:txBody>
      </p:sp>
      <p:sp>
        <p:nvSpPr>
          <p:cNvPr id="55" name="Nuage 54">
            <a:extLst>
              <a:ext uri="{FF2B5EF4-FFF2-40B4-BE49-F238E27FC236}">
                <a16:creationId xmlns:a16="http://schemas.microsoft.com/office/drawing/2014/main" id="{28CCF213-3F58-6387-13AF-5B290D60B869}"/>
              </a:ext>
            </a:extLst>
          </p:cNvPr>
          <p:cNvSpPr/>
          <p:nvPr/>
        </p:nvSpPr>
        <p:spPr>
          <a:xfrm>
            <a:off x="2883314" y="1769746"/>
            <a:ext cx="2574661" cy="1221827"/>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56" name="ZoneTexte 55">
            <a:extLst>
              <a:ext uri="{FF2B5EF4-FFF2-40B4-BE49-F238E27FC236}">
                <a16:creationId xmlns:a16="http://schemas.microsoft.com/office/drawing/2014/main" id="{83D69027-C986-1CB7-C684-F0891B07D79A}"/>
              </a:ext>
            </a:extLst>
          </p:cNvPr>
          <p:cNvSpPr txBox="1"/>
          <p:nvPr/>
        </p:nvSpPr>
        <p:spPr>
          <a:xfrm>
            <a:off x="3568250" y="987831"/>
            <a:ext cx="1413148" cy="461665"/>
          </a:xfrm>
          <a:prstGeom prst="rect">
            <a:avLst/>
          </a:prstGeom>
          <a:noFill/>
        </p:spPr>
        <p:txBody>
          <a:bodyPr wrap="square" rtlCol="0">
            <a:spAutoFit/>
          </a:bodyPr>
          <a:lstStyle/>
          <a:p>
            <a:r>
              <a:rPr lang="fr-FR" sz="1200" b="1" dirty="0"/>
              <a:t>Réseau backhaul </a:t>
            </a:r>
          </a:p>
        </p:txBody>
      </p:sp>
      <p:sp>
        <p:nvSpPr>
          <p:cNvPr id="57" name="ZoneTexte 56">
            <a:extLst>
              <a:ext uri="{FF2B5EF4-FFF2-40B4-BE49-F238E27FC236}">
                <a16:creationId xmlns:a16="http://schemas.microsoft.com/office/drawing/2014/main" id="{4F396576-4FC0-FE37-8CBB-26D81F7A3441}"/>
              </a:ext>
            </a:extLst>
          </p:cNvPr>
          <p:cNvSpPr txBox="1"/>
          <p:nvPr/>
        </p:nvSpPr>
        <p:spPr>
          <a:xfrm>
            <a:off x="5636693" y="922254"/>
            <a:ext cx="1253457" cy="461665"/>
          </a:xfrm>
          <a:prstGeom prst="rect">
            <a:avLst/>
          </a:prstGeom>
          <a:noFill/>
        </p:spPr>
        <p:txBody>
          <a:bodyPr wrap="square" rtlCol="0">
            <a:spAutoFit/>
          </a:bodyPr>
          <a:lstStyle/>
          <a:p>
            <a:r>
              <a:rPr lang="fr-FR" sz="1200" b="1" dirty="0"/>
              <a:t>Network server</a:t>
            </a:r>
          </a:p>
        </p:txBody>
      </p:sp>
      <p:sp>
        <p:nvSpPr>
          <p:cNvPr id="58" name="ZoneTexte 57">
            <a:extLst>
              <a:ext uri="{FF2B5EF4-FFF2-40B4-BE49-F238E27FC236}">
                <a16:creationId xmlns:a16="http://schemas.microsoft.com/office/drawing/2014/main" id="{FA5CF55A-E9B0-93DC-7CFF-E4B48309539A}"/>
              </a:ext>
            </a:extLst>
          </p:cNvPr>
          <p:cNvSpPr txBox="1"/>
          <p:nvPr/>
        </p:nvSpPr>
        <p:spPr>
          <a:xfrm>
            <a:off x="1943100" y="3349799"/>
            <a:ext cx="1428750" cy="1234953"/>
          </a:xfrm>
          <a:prstGeom prst="rect">
            <a:avLst/>
          </a:prstGeom>
          <a:noFill/>
        </p:spPr>
        <p:txBody>
          <a:bodyPr wrap="square" rtlCol="0">
            <a:spAutoFit/>
          </a:bodyPr>
          <a:lstStyle/>
          <a:p>
            <a:pPr marL="128588" indent="-128588">
              <a:buFont typeface="Wingdings" panose="05000000000000000000" pitchFamily="2" charset="2"/>
              <a:buChar char="Ø"/>
            </a:pPr>
            <a:r>
              <a:rPr lang="fr-FR" sz="825" dirty="0"/>
              <a:t>Réceptionne les signaux radio LoRa envoyés par les capteurs</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Transfert des messages vers le LoRa Network Server via internet</a:t>
            </a:r>
          </a:p>
        </p:txBody>
      </p:sp>
      <p:sp>
        <p:nvSpPr>
          <p:cNvPr id="60" name="ZoneTexte 59">
            <a:extLst>
              <a:ext uri="{FF2B5EF4-FFF2-40B4-BE49-F238E27FC236}">
                <a16:creationId xmlns:a16="http://schemas.microsoft.com/office/drawing/2014/main" id="{031A3BDD-6293-9DCB-1BAA-E5D207D48139}"/>
              </a:ext>
            </a:extLst>
          </p:cNvPr>
          <p:cNvSpPr txBox="1"/>
          <p:nvPr/>
        </p:nvSpPr>
        <p:spPr>
          <a:xfrm>
            <a:off x="5207583" y="3447238"/>
            <a:ext cx="1943100" cy="1742785"/>
          </a:xfrm>
          <a:prstGeom prst="rect">
            <a:avLst/>
          </a:prstGeom>
          <a:noFill/>
        </p:spPr>
        <p:txBody>
          <a:bodyPr wrap="square" rtlCol="0">
            <a:spAutoFit/>
          </a:bodyPr>
          <a:lstStyle/>
          <a:p>
            <a:pPr marL="128588" indent="-128588">
              <a:buFont typeface="Wingdings" panose="05000000000000000000" pitchFamily="2" charset="2"/>
              <a:buChar char="Ø"/>
            </a:pPr>
            <a:r>
              <a:rPr lang="fr-FR" sz="825" dirty="0"/>
              <a:t>Gère l’infrastructure réseau LoRa :</a:t>
            </a:r>
          </a:p>
          <a:p>
            <a:pPr marL="128588" indent="-128588">
              <a:buFont typeface="Wingdings" panose="05000000000000000000" pitchFamily="2" charset="2"/>
              <a:buChar char="Ø"/>
            </a:pPr>
            <a:endParaRPr lang="fr-FR" sz="825" dirty="0"/>
          </a:p>
          <a:p>
            <a:pPr marL="471488" lvl="1" indent="-128588">
              <a:buFont typeface="Wingdings" panose="05000000000000000000" pitchFamily="2" charset="2"/>
              <a:buChar char="Ø"/>
            </a:pPr>
            <a:r>
              <a:rPr lang="fr-FR" sz="825" dirty="0"/>
              <a:t>Authentification des devices</a:t>
            </a:r>
          </a:p>
          <a:p>
            <a:pPr marL="471488" lvl="1" indent="-128588">
              <a:buFont typeface="Wingdings" panose="05000000000000000000" pitchFamily="2" charset="2"/>
              <a:buChar char="Ø"/>
            </a:pPr>
            <a:endParaRPr lang="fr-FR" sz="825" dirty="0"/>
          </a:p>
          <a:p>
            <a:pPr marL="471488" lvl="1" indent="-128588">
              <a:buFont typeface="Wingdings" panose="05000000000000000000" pitchFamily="2" charset="2"/>
              <a:buChar char="Ø"/>
            </a:pPr>
            <a:r>
              <a:rPr lang="fr-FR" sz="825" dirty="0"/>
              <a:t>Déduplication des messages</a:t>
            </a:r>
          </a:p>
          <a:p>
            <a:pPr marL="471488" lvl="1" indent="-128588">
              <a:buFont typeface="Wingdings" panose="05000000000000000000" pitchFamily="2" charset="2"/>
              <a:buChar char="Ø"/>
            </a:pPr>
            <a:endParaRPr lang="fr-FR" sz="825" dirty="0"/>
          </a:p>
          <a:p>
            <a:pPr marL="471488" lvl="1" indent="-128588">
              <a:buFont typeface="Wingdings" panose="05000000000000000000" pitchFamily="2" charset="2"/>
              <a:buChar char="Ø"/>
            </a:pPr>
            <a:r>
              <a:rPr lang="fr-FR" sz="825" dirty="0"/>
              <a:t>Gestion de la qualité de service</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Oriente les données vers la bonne plateforme applicative</a:t>
            </a:r>
          </a:p>
        </p:txBody>
      </p:sp>
      <p:sp>
        <p:nvSpPr>
          <p:cNvPr id="61" name="ZoneTexte 60">
            <a:extLst>
              <a:ext uri="{FF2B5EF4-FFF2-40B4-BE49-F238E27FC236}">
                <a16:creationId xmlns:a16="http://schemas.microsoft.com/office/drawing/2014/main" id="{990F103E-EED2-7383-B7F9-172E8B099C36}"/>
              </a:ext>
            </a:extLst>
          </p:cNvPr>
          <p:cNvSpPr txBox="1"/>
          <p:nvPr/>
        </p:nvSpPr>
        <p:spPr>
          <a:xfrm>
            <a:off x="7327003" y="3349800"/>
            <a:ext cx="1759847" cy="1742785"/>
          </a:xfrm>
          <a:prstGeom prst="rect">
            <a:avLst/>
          </a:prstGeom>
          <a:noFill/>
        </p:spPr>
        <p:txBody>
          <a:bodyPr wrap="square" rtlCol="0">
            <a:spAutoFit/>
          </a:bodyPr>
          <a:lstStyle/>
          <a:p>
            <a:pPr marL="128588" indent="-128588">
              <a:buFont typeface="Wingdings" panose="05000000000000000000" pitchFamily="2" charset="2"/>
              <a:buChar char="Ø"/>
            </a:pPr>
            <a:r>
              <a:rPr lang="fr-FR" sz="825" dirty="0"/>
              <a:t>Réception des données IoT depuis le LNS</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Stockage, visualisation et traitement des données</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Gestion des capteurs (configuration, supervision, logs)</a:t>
            </a:r>
          </a:p>
          <a:p>
            <a:pPr marL="128588" indent="-128588">
              <a:buFont typeface="Wingdings" panose="05000000000000000000" pitchFamily="2" charset="2"/>
              <a:buChar char="Ø"/>
            </a:pPr>
            <a:endParaRPr lang="fr-FR" sz="825" dirty="0"/>
          </a:p>
          <a:p>
            <a:pPr marL="128588" indent="-128588">
              <a:buFont typeface="Wingdings" panose="05000000000000000000" pitchFamily="2" charset="2"/>
              <a:buChar char="Ø"/>
            </a:pPr>
            <a:r>
              <a:rPr lang="fr-FR" sz="825" dirty="0"/>
              <a:t>Intégration facile avec des applications métiers (via API REST, MQTT, etc.</a:t>
            </a:r>
          </a:p>
        </p:txBody>
      </p:sp>
      <p:sp>
        <p:nvSpPr>
          <p:cNvPr id="62" name="ZoneTexte 61">
            <a:extLst>
              <a:ext uri="{FF2B5EF4-FFF2-40B4-BE49-F238E27FC236}">
                <a16:creationId xmlns:a16="http://schemas.microsoft.com/office/drawing/2014/main" id="{DB8AAA7F-30C7-4BE8-5CFA-C9829E9C0715}"/>
              </a:ext>
            </a:extLst>
          </p:cNvPr>
          <p:cNvSpPr txBox="1"/>
          <p:nvPr/>
        </p:nvSpPr>
        <p:spPr>
          <a:xfrm>
            <a:off x="107978" y="57150"/>
            <a:ext cx="6443116" cy="369332"/>
          </a:xfrm>
          <a:prstGeom prst="rect">
            <a:avLst/>
          </a:prstGeom>
          <a:noFill/>
        </p:spPr>
        <p:txBody>
          <a:bodyPr wrap="square" rtlCol="0">
            <a:spAutoFit/>
          </a:bodyPr>
          <a:lstStyle/>
          <a:p>
            <a:r>
              <a:rPr lang="fr-FR" sz="1800" b="1" dirty="0">
                <a:solidFill>
                  <a:srgbClr val="FF6600"/>
                </a:solidFill>
              </a:rPr>
              <a:t>Architecture Solution LoRAWAN SONATEL</a:t>
            </a:r>
          </a:p>
        </p:txBody>
      </p:sp>
    </p:spTree>
    <p:extLst>
      <p:ext uri="{BB962C8B-B14F-4D97-AF65-F5344CB8AC3E}">
        <p14:creationId xmlns:p14="http://schemas.microsoft.com/office/powerpoint/2010/main" val="3240600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blank">
  <a:themeElements>
    <a:clrScheme name="Orange charté">
      <a:dk1>
        <a:srgbClr val="FFFFFF"/>
      </a:dk1>
      <a:lt1>
        <a:srgbClr val="000000"/>
      </a:lt1>
      <a:dk2>
        <a:srgbClr val="595959"/>
      </a:dk2>
      <a:lt2>
        <a:srgbClr val="8F8F8F"/>
      </a:lt2>
      <a:accent1>
        <a:srgbClr val="FF6600"/>
      </a:accent1>
      <a:accent2>
        <a:srgbClr val="4BB4E6"/>
      </a:accent2>
      <a:accent3>
        <a:srgbClr val="FFDC00"/>
      </a:accent3>
      <a:accent4>
        <a:srgbClr val="50BE87"/>
      </a:accent4>
      <a:accent5>
        <a:srgbClr val="9164CD"/>
      </a:accent5>
      <a:accent6>
        <a:srgbClr val="FFB4E6"/>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8_blank">
  <a:themeElements>
    <a:clrScheme name="Orange charté">
      <a:dk1>
        <a:srgbClr val="FFFFFF"/>
      </a:dk1>
      <a:lt1>
        <a:srgbClr val="000000"/>
      </a:lt1>
      <a:dk2>
        <a:srgbClr val="595959"/>
      </a:dk2>
      <a:lt2>
        <a:srgbClr val="8F8F8F"/>
      </a:lt2>
      <a:accent1>
        <a:srgbClr val="FF6600"/>
      </a:accent1>
      <a:accent2>
        <a:srgbClr val="4BB4E6"/>
      </a:accent2>
      <a:accent3>
        <a:srgbClr val="FFDC00"/>
      </a:accent3>
      <a:accent4>
        <a:srgbClr val="50BE87"/>
      </a:accent4>
      <a:accent5>
        <a:srgbClr val="9164CD"/>
      </a:accent5>
      <a:accent6>
        <a:srgbClr val="FFB4E6"/>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9f5c7fc-5894-4b60-9125-851b910cef53">
      <UserInfo>
        <DisplayName>Bes, Nathalie</DisplayName>
        <AccountId>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713243075BF74EA8BEA3649FF1E281" ma:contentTypeVersion="5" ma:contentTypeDescription="Create a new document." ma:contentTypeScope="" ma:versionID="c51e9b7162fb9371358488e6edb8220d">
  <xsd:schema xmlns:xsd="http://www.w3.org/2001/XMLSchema" xmlns:xs="http://www.w3.org/2001/XMLSchema" xmlns:p="http://schemas.microsoft.com/office/2006/metadata/properties" xmlns:ns2="83083339-f2ad-4651-bce6-492a7c2f4e85" xmlns:ns3="e9f5c7fc-5894-4b60-9125-851b910cef53" targetNamespace="http://schemas.microsoft.com/office/2006/metadata/properties" ma:root="true" ma:fieldsID="e1a1abb69c2a341699842ae25f54b892" ns2:_="" ns3:_="">
    <xsd:import namespace="83083339-f2ad-4651-bce6-492a7c2f4e85"/>
    <xsd:import namespace="e9f5c7fc-5894-4b60-9125-851b910cef5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083339-f2ad-4651-bce6-492a7c2f4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5c7fc-5894-4b60-9125-851b910cef5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00BB69-EC0F-4FA1-B9CC-048B37FEC74B}">
  <ds:schemaRefs>
    <ds:schemaRef ds:uri="http://schemas.microsoft.com/sharepoint/v3/contenttype/forms"/>
  </ds:schemaRefs>
</ds:datastoreItem>
</file>

<file path=customXml/itemProps2.xml><?xml version="1.0" encoding="utf-8"?>
<ds:datastoreItem xmlns:ds="http://schemas.openxmlformats.org/officeDocument/2006/customXml" ds:itemID="{A7AE0209-98BA-443B-8408-D9A9F49D5C21}">
  <ds:schemaRefs>
    <ds:schemaRef ds:uri="683e9d14-3c53-497d-9d18-098d6041c6ee"/>
    <ds:schemaRef ds:uri="c6615046-c61a-44e3-8a25-6213a07834e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e9f5c7fc-5894-4b60-9125-851b910cef53"/>
  </ds:schemaRefs>
</ds:datastoreItem>
</file>

<file path=customXml/itemProps3.xml><?xml version="1.0" encoding="utf-8"?>
<ds:datastoreItem xmlns:ds="http://schemas.openxmlformats.org/officeDocument/2006/customXml" ds:itemID="{63D22A9A-0FDC-4079-A17C-72613E0A1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083339-f2ad-4651-bce6-492a7c2f4e85"/>
    <ds:schemaRef ds:uri="e9f5c7fc-5894-4b60-9125-851b910cef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2017_01_26_besoin en fréquence</Template>
  <TotalTime>141</TotalTime>
  <Words>703</Words>
  <Application>Microsoft Office PowerPoint</Application>
  <PresentationFormat>Affichage à l'écran (16:9)</PresentationFormat>
  <Paragraphs>98</Paragraphs>
  <Slides>8</Slides>
  <Notes>6</Notes>
  <HiddenSlides>0</HiddenSlides>
  <MMClips>0</MMClips>
  <ScaleCrop>false</ScaleCrop>
  <HeadingPairs>
    <vt:vector size="8" baseType="variant">
      <vt:variant>
        <vt:lpstr>Polices utilisées</vt:lpstr>
      </vt:variant>
      <vt:variant>
        <vt:i4>9</vt:i4>
      </vt:variant>
      <vt:variant>
        <vt:lpstr>Thème</vt:lpstr>
      </vt:variant>
      <vt:variant>
        <vt:i4>2</vt:i4>
      </vt:variant>
      <vt:variant>
        <vt:lpstr>Serveurs OLE incorporés</vt:lpstr>
      </vt:variant>
      <vt:variant>
        <vt:i4>1</vt:i4>
      </vt:variant>
      <vt:variant>
        <vt:lpstr>Titres des diapositives</vt:lpstr>
      </vt:variant>
      <vt:variant>
        <vt:i4>8</vt:i4>
      </vt:variant>
    </vt:vector>
  </HeadingPairs>
  <TitlesOfParts>
    <vt:vector size="20" baseType="lpstr">
      <vt:lpstr>Wingdings</vt:lpstr>
      <vt:lpstr>Helvetica 55 Roman</vt:lpstr>
      <vt:lpstr>Söhne Mono</vt:lpstr>
      <vt:lpstr>Söhne</vt:lpstr>
      <vt:lpstr>Arial</vt:lpstr>
      <vt:lpstr>Helvetica 75</vt:lpstr>
      <vt:lpstr>Calibri</vt:lpstr>
      <vt:lpstr>Trebuchet MS</vt:lpstr>
      <vt:lpstr>Helvetica 45 Light</vt:lpstr>
      <vt:lpstr>7_blank</vt:lpstr>
      <vt:lpstr>8_blank</vt:lpstr>
      <vt:lpstr>think-cell Slide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Capgemini Invent</dc:creator>
  <cp:lastModifiedBy>Abdoulaye KEBE [SNT DRPS/DEP/INT]</cp:lastModifiedBy>
  <cp:revision>10</cp:revision>
  <cp:lastPrinted>2016-02-02T09:12:16Z</cp:lastPrinted>
  <dcterms:created xsi:type="dcterms:W3CDTF">2017-09-05T07:38:08Z</dcterms:created>
  <dcterms:modified xsi:type="dcterms:W3CDTF">2025-05-27T14:49:32Z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0x01010018713243075BF74EA8BEA3649FF1E281</vt:lpwstr>
  </property>
  <property fmtid="{D5CDD505-2E9C-101B-9397-08002B2CF9AE}" pid="4" name="MSIP_Label_07222825-62ea-40f3-96b5-5375c07996e2_Enabled">
    <vt:lpwstr>true</vt:lpwstr>
  </property>
  <property fmtid="{D5CDD505-2E9C-101B-9397-08002B2CF9AE}" pid="5" name="MSIP_Label_07222825-62ea-40f3-96b5-5375c07996e2_SetDate">
    <vt:lpwstr>2022-07-12T09:14:38Z</vt:lpwstr>
  </property>
  <property fmtid="{D5CDD505-2E9C-101B-9397-08002B2CF9AE}" pid="6" name="MSIP_Label_07222825-62ea-40f3-96b5-5375c07996e2_Method">
    <vt:lpwstr>Privileged</vt:lpwstr>
  </property>
  <property fmtid="{D5CDD505-2E9C-101B-9397-08002B2CF9AE}" pid="7" name="MSIP_Label_07222825-62ea-40f3-96b5-5375c07996e2_Name">
    <vt:lpwstr>unrestricted_parent.2</vt:lpwstr>
  </property>
  <property fmtid="{D5CDD505-2E9C-101B-9397-08002B2CF9AE}" pid="8" name="MSIP_Label_07222825-62ea-40f3-96b5-5375c07996e2_SiteId">
    <vt:lpwstr>90c7a20a-f34b-40bf-bc48-b9253b6f5d20</vt:lpwstr>
  </property>
  <property fmtid="{D5CDD505-2E9C-101B-9397-08002B2CF9AE}" pid="9" name="MSIP_Label_07222825-62ea-40f3-96b5-5375c07996e2_ActionId">
    <vt:lpwstr>23d4aad3-0040-4ee3-9d9e-4c704a1470c5</vt:lpwstr>
  </property>
  <property fmtid="{D5CDD505-2E9C-101B-9397-08002B2CF9AE}" pid="10" name="MSIP_Label_07222825-62ea-40f3-96b5-5375c07996e2_ContentBits">
    <vt:lpwstr>0</vt:lpwstr>
  </property>
  <property fmtid="{D5CDD505-2E9C-101B-9397-08002B2CF9AE}" pid="11" name="MediaServiceImageTags">
    <vt:lpwstr/>
  </property>
</Properties>
</file>