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1"/>
  </p:notesMasterIdLst>
  <p:sldIdLst>
    <p:sldId id="301" r:id="rId2"/>
    <p:sldId id="302" r:id="rId3"/>
    <p:sldId id="303" r:id="rId4"/>
    <p:sldId id="333" r:id="rId5"/>
    <p:sldId id="305" r:id="rId6"/>
    <p:sldId id="306" r:id="rId7"/>
    <p:sldId id="307" r:id="rId8"/>
    <p:sldId id="335" r:id="rId9"/>
    <p:sldId id="334" r:id="rId10"/>
    <p:sldId id="308" r:id="rId11"/>
    <p:sldId id="309" r:id="rId12"/>
    <p:sldId id="310" r:id="rId13"/>
    <p:sldId id="311" r:id="rId14"/>
    <p:sldId id="312" r:id="rId15"/>
    <p:sldId id="313" r:id="rId16"/>
    <p:sldId id="315" r:id="rId17"/>
    <p:sldId id="331" r:id="rId18"/>
    <p:sldId id="332" r:id="rId19"/>
    <p:sldId id="314" r:id="rId20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EA6A5-CCEC-452A-949B-63D044733FBF}" v="2" dt="2025-05-27T14:45:20.7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5" autoAdjust="0"/>
    <p:restoredTop sz="94662"/>
  </p:normalViewPr>
  <p:slideViewPr>
    <p:cSldViewPr>
      <p:cViewPr varScale="1">
        <p:scale>
          <a:sx n="77" d="100"/>
          <a:sy n="77" d="100"/>
        </p:scale>
        <p:origin x="4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EC60A-E051-4C8C-BCAD-C9FBA9570988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0362C-3390-47D8-9B1C-A66E09EAE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71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6DB1A-9CAF-44E6-B58A-B6CA00A1BD37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08413" y="514350"/>
            <a:ext cx="4575175" cy="2573338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5600" y="3258741"/>
            <a:ext cx="8940800" cy="3084909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89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E3-7ACD-4018-B54E-F4C467014E5F}" type="datetime1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8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80CC-E1C1-4C42-964B-451F01D9E9C7}" type="datetime1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5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5BC3-BC92-4421-B88D-3441786B1C0B}" type="datetime1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680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7017E-351F-4A3B-A91B-E475BF4C8717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240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66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0D9E-1F6D-4967-A9B3-EF554583C13B}" type="datetime1">
              <a:rPr lang="fr-FR" smtClean="0"/>
              <a:t>27/05/2025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71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53F2-CDB8-400E-A99F-66D50D0C0381}" type="datetime1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47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5E81-BB02-4177-8CF0-45C77A75DEE7}" type="datetime1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04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17E6-AA2A-41DD-9406-5EF1CCBB8D52}" type="datetime1">
              <a:rPr lang="fr-FR" smtClean="0"/>
              <a:t>27/05/2025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16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F80A-3985-415D-A6E2-09616C3DF9BE}" type="datetime1">
              <a:rPr lang="fr-FR" smtClean="0"/>
              <a:t>27/05/2025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53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6F13-BA4A-43CB-BC13-A0696732802E}" type="datetime1">
              <a:rPr lang="fr-FR" smtClean="0"/>
              <a:t>27/05/2025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38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12B2-96C8-40FE-8F51-2EE7FAA26946}" type="datetime1">
              <a:rPr lang="fr-FR" smtClean="0"/>
              <a:t>27/05/2025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07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004E-E3CD-49E5-BDAB-3F51300E0413}" type="datetime1">
              <a:rPr lang="fr-FR" smtClean="0"/>
              <a:t>27/05/2025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98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3224-28BA-400D-B3D9-772896B3253A}" type="datetime1">
              <a:rPr lang="fr-FR" smtClean="0"/>
              <a:t>27/05/2025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79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943D-5C0E-4427-B93B-4BC86DA7014E}" type="datetime1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85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3" r:id="rId12"/>
    <p:sldLayoutId id="2147483694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.huawei.com/en/solutions/technical/iot/nb-iot" TargetMode="External"/><Relationship Id="rId5" Type="http://schemas.openxmlformats.org/officeDocument/2006/relationships/hyperlink" Target="https://www.frugalprototype.com/nb-iot-lte-m-ec-gsm-iot-lpwan/" TargetMode="External"/><Relationship Id="rId4" Type="http://schemas.openxmlformats.org/officeDocument/2006/relationships/hyperlink" Target="https://www.gsma.com/io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54219" y="2708920"/>
            <a:ext cx="11737781" cy="178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766274" rtl="1">
              <a:lnSpc>
                <a:spcPct val="150000"/>
              </a:lnSpc>
            </a:pPr>
            <a:endParaRPr lang="fr-FR" sz="3600" b="1" dirty="0">
              <a:solidFill>
                <a:srgbClr val="FF6600"/>
              </a:solidFill>
              <a:latin typeface="Helvetica 45 Light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79509" y="4941168"/>
            <a:ext cx="8534400" cy="788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360" tIns="68400" rIns="90360" bIns="44280"/>
          <a:lstStyle/>
          <a:p>
            <a:pPr algn="ctr">
              <a:lnSpc>
                <a:spcPct val="88000"/>
              </a:lnSpc>
              <a:spcBef>
                <a:spcPts val="2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b="1" dirty="0">
                <a:solidFill>
                  <a:srgbClr val="FF6600"/>
                </a:solidFill>
                <a:latin typeface="Helvetica" pitchFamily="2" charset="0"/>
              </a:rPr>
              <a:t>DRPS/DEP/STR/SPIN</a:t>
            </a:r>
          </a:p>
          <a:p>
            <a:pPr algn="ctr">
              <a:lnSpc>
                <a:spcPct val="88000"/>
              </a:lnSpc>
              <a:spcBef>
                <a:spcPts val="2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b="1" dirty="0">
                <a:solidFill>
                  <a:srgbClr val="FF6600"/>
                </a:solidFill>
                <a:latin typeface="Helvetica" pitchFamily="2" charset="0"/>
              </a:rPr>
              <a:t>Aout   2019</a:t>
            </a:r>
          </a:p>
        </p:txBody>
      </p:sp>
      <p:sp>
        <p:nvSpPr>
          <p:cNvPr id="5" name="object 3"/>
          <p:cNvSpPr/>
          <p:nvPr/>
        </p:nvSpPr>
        <p:spPr>
          <a:xfrm>
            <a:off x="0" y="6172200"/>
            <a:ext cx="1079138" cy="68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0" y="0"/>
            <a:ext cx="1080135" cy="685800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0" y="685800"/>
            <a:ext cx="1080135" cy="5486399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61" y="1054968"/>
            <a:ext cx="955709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419600" y="106338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     </a:t>
            </a:r>
            <a:r>
              <a:rPr lang="fr-FR" b="1" dirty="0" err="1"/>
              <a:t>CIoT</a:t>
            </a:r>
            <a:r>
              <a:rPr lang="fr-FR" b="1" dirty="0"/>
              <a:t> : LTE-M et NB-</a:t>
            </a:r>
            <a:r>
              <a:rPr lang="fr-FR" b="1" dirty="0" err="1"/>
              <a:t>IoT</a:t>
            </a:r>
            <a:r>
              <a:rPr lang="fr-F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12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9403" y="2060848"/>
            <a:ext cx="10972800" cy="1800200"/>
          </a:xfrm>
        </p:spPr>
        <p:txBody>
          <a:bodyPr/>
          <a:lstStyle/>
          <a:p>
            <a:r>
              <a:rPr lang="fr-FR" b="1" dirty="0">
                <a:solidFill>
                  <a:srgbClr val="FF6600"/>
                </a:solidFill>
              </a:rPr>
              <a:t>Expérimentation technologique du LTE-M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41C201-C737-D54F-8A4A-7E12F5F8045A}"/>
              </a:ext>
            </a:extLst>
          </p:cNvPr>
          <p:cNvSpPr txBox="1"/>
          <p:nvPr/>
        </p:nvSpPr>
        <p:spPr>
          <a:xfrm>
            <a:off x="6672064" y="6381329"/>
            <a:ext cx="134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LTE-M</a:t>
            </a:r>
          </a:p>
        </p:txBody>
      </p:sp>
    </p:spTree>
    <p:extLst>
      <p:ext uri="{BB962C8B-B14F-4D97-AF65-F5344CB8AC3E}">
        <p14:creationId xmlns:p14="http://schemas.microsoft.com/office/powerpoint/2010/main" val="109576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E8975A8D-8829-4FE1-8544-464DB47930CF}"/>
              </a:ext>
            </a:extLst>
          </p:cNvPr>
          <p:cNvSpPr txBox="1"/>
          <p:nvPr/>
        </p:nvSpPr>
        <p:spPr>
          <a:xfrm>
            <a:off x="15701816" y="6488669"/>
            <a:ext cx="610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97C900A-8B83-4F76-BABC-7C283CAFEE15}"/>
              </a:ext>
            </a:extLst>
          </p:cNvPr>
          <p:cNvSpPr txBox="1"/>
          <p:nvPr/>
        </p:nvSpPr>
        <p:spPr>
          <a:xfrm>
            <a:off x="5986289" y="6488669"/>
            <a:ext cx="272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LTE-M</a:t>
            </a:r>
          </a:p>
        </p:txBody>
      </p:sp>
      <p:cxnSp>
        <p:nvCxnSpPr>
          <p:cNvPr id="25" name="Connecteur droit 24"/>
          <p:cNvCxnSpPr/>
          <p:nvPr/>
        </p:nvCxnSpPr>
        <p:spPr>
          <a:xfrm>
            <a:off x="314796" y="665672"/>
            <a:ext cx="11617291" cy="1741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188444" y="98314"/>
            <a:ext cx="941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6600"/>
                </a:solidFill>
                <a:cs typeface="Arial" charset="0"/>
              </a:rPr>
              <a:t>Cadrage du pilote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566" y="835668"/>
            <a:ext cx="106365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69875">
              <a:buClr>
                <a:srgbClr val="FF6600"/>
              </a:buClr>
              <a:tabLst>
                <a:tab pos="84138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b="1" dirty="0">
                <a:solidFill>
                  <a:srgbClr val="FF6600"/>
                </a:solidFill>
                <a:latin typeface="Helvetica 45 Light"/>
              </a:rPr>
              <a:t>Objectifs </a:t>
            </a:r>
          </a:p>
          <a:p>
            <a:pPr marL="114300" indent="-285750">
              <a:buClr>
                <a:srgbClr val="FF6600"/>
              </a:buClr>
              <a:buFont typeface="Wingdings" pitchFamily="2" charset="2"/>
              <a:buChar char="Ø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dirty="0">
                <a:latin typeface="Helvetica 45 Light"/>
              </a:rPr>
              <a:t>Utiliser le réseau 4G existant pour faire de l’</a:t>
            </a:r>
            <a:r>
              <a:rPr lang="fr-FR" dirty="0" err="1">
                <a:latin typeface="Helvetica 45 Light"/>
              </a:rPr>
              <a:t>IoT</a:t>
            </a:r>
            <a:r>
              <a:rPr lang="fr-FR" dirty="0">
                <a:latin typeface="Helvetica 45 Light"/>
              </a:rPr>
              <a:t>.</a:t>
            </a:r>
          </a:p>
          <a:p>
            <a:pPr marL="114300" indent="-285750">
              <a:buClr>
                <a:srgbClr val="FF6600"/>
              </a:buClr>
              <a:buFont typeface="Wingdings" pitchFamily="2" charset="2"/>
              <a:buChar char="Ø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dirty="0">
                <a:latin typeface="Helvetica 45 Light"/>
              </a:rPr>
              <a:t>Voir les possibilités offertes par LTE-M   </a:t>
            </a:r>
          </a:p>
          <a:p>
            <a:pPr marL="114300" indent="-285750">
              <a:buClr>
                <a:srgbClr val="FF6600"/>
              </a:buClr>
              <a:buFont typeface="Wingdings" pitchFamily="2" charset="2"/>
              <a:buChar char="Ø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dirty="0">
                <a:latin typeface="Helvetica 45 Light"/>
              </a:rPr>
              <a:t>Anticiper les pré-requis  pour un  lancement commercial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88444" y="2209800"/>
            <a:ext cx="105463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50000"/>
              </a:spcAft>
              <a:buClr>
                <a:schemeClr val="tx2"/>
              </a:buClr>
              <a:buSzPct val="70000"/>
            </a:pPr>
            <a:r>
              <a:rPr lang="fr-FR" b="1" dirty="0">
                <a:solidFill>
                  <a:srgbClr val="FF6600"/>
                </a:solidFill>
                <a:latin typeface="Helvetica 45 Light"/>
                <a:cs typeface="Arial" charset="0"/>
              </a:rPr>
              <a:t>Uses cases cibles pour le pilote:</a:t>
            </a:r>
            <a:endParaRPr lang="fr-FR" b="1" dirty="0">
              <a:solidFill>
                <a:schemeClr val="tx1"/>
              </a:solidFill>
              <a:latin typeface="Helvetica 45 Light"/>
              <a:cs typeface="Arial" charset="0"/>
            </a:endParaRPr>
          </a:p>
          <a:p>
            <a:pPr marL="285750" lvl="0" indent="-285750" algn="just">
              <a:spcAft>
                <a:spcPct val="50000"/>
              </a:spcAft>
              <a:buClr>
                <a:srgbClr val="FF6600"/>
              </a:buClr>
              <a:buSzPct val="70000"/>
              <a:buFont typeface="Wingdings" pitchFamily="2" charset="2"/>
              <a:buChar char="Ø"/>
            </a:pPr>
            <a:r>
              <a:rPr lang="fr-SN" dirty="0">
                <a:latin typeface="Helvetica 45 Light"/>
              </a:rPr>
              <a:t>Bouton d’urgence/ bouton d’alerte : mise à disposition de chaque agent de sécurité un objet connecté disposant d’un bouton d’alerte. </a:t>
            </a:r>
          </a:p>
          <a:p>
            <a:pPr marL="285750" indent="-285750" algn="just">
              <a:spcAft>
                <a:spcPct val="50000"/>
              </a:spcAft>
              <a:buClr>
                <a:srgbClr val="FF6600"/>
              </a:buClr>
              <a:buSzPct val="70000"/>
              <a:buFont typeface="Wingdings" pitchFamily="2" charset="2"/>
              <a:buChar char="Ø"/>
            </a:pPr>
            <a:r>
              <a:rPr lang="fr-FR" dirty="0">
                <a:latin typeface="Helvetica 45 Light"/>
                <a:cs typeface="Arial" charset="0"/>
              </a:rPr>
              <a:t>Détection d’ouverture des trappes orange pour  réagir rapidement en cas de vol de cuivre</a:t>
            </a:r>
          </a:p>
          <a:p>
            <a:pPr algn="just">
              <a:spcAft>
                <a:spcPct val="50000"/>
              </a:spcAft>
              <a:buClr>
                <a:srgbClr val="FF6600"/>
              </a:buClr>
              <a:buSzPct val="70000"/>
            </a:pPr>
            <a:r>
              <a:rPr lang="fr-FR" dirty="0" err="1">
                <a:latin typeface="Helvetica 45 Light"/>
                <a:cs typeface="Arial" charset="0"/>
              </a:rPr>
              <a:t>Plutard</a:t>
            </a:r>
            <a:r>
              <a:rPr lang="fr-FR" dirty="0">
                <a:latin typeface="Helvetica 45 Light"/>
                <a:cs typeface="Arial" charset="0"/>
              </a:rPr>
              <a:t> </a:t>
            </a:r>
          </a:p>
          <a:p>
            <a:pPr marL="285750" indent="-285750" algn="just">
              <a:spcAft>
                <a:spcPct val="50000"/>
              </a:spcAft>
              <a:buClr>
                <a:srgbClr val="FF6600"/>
              </a:buClr>
              <a:buSzPct val="70000"/>
              <a:buFont typeface="Wingdings" pitchFamily="2" charset="2"/>
              <a:buChar char="Ø"/>
            </a:pPr>
            <a:r>
              <a:rPr lang="fr-FR" dirty="0">
                <a:latin typeface="Helvetica 45 Light"/>
                <a:cs typeface="Arial" charset="0"/>
              </a:rPr>
              <a:t>Smart </a:t>
            </a:r>
            <a:r>
              <a:rPr lang="fr-FR" dirty="0" err="1">
                <a:latin typeface="Helvetica 45 Light"/>
                <a:cs typeface="Arial" charset="0"/>
              </a:rPr>
              <a:t>tracking</a:t>
            </a:r>
            <a:r>
              <a:rPr lang="fr-FR" dirty="0">
                <a:latin typeface="Helvetica 45 Light"/>
                <a:cs typeface="Arial" charset="0"/>
              </a:rPr>
              <a:t> : </a:t>
            </a:r>
            <a:r>
              <a:rPr lang="fr-SN" dirty="0">
                <a:latin typeface="Helvetica 45 Light"/>
              </a:rPr>
              <a:t> solution de </a:t>
            </a:r>
            <a:r>
              <a:rPr lang="fr-SN" dirty="0" err="1">
                <a:latin typeface="Helvetica 45 Light"/>
              </a:rPr>
              <a:t>tracking</a:t>
            </a:r>
            <a:r>
              <a:rPr lang="fr-SN" dirty="0">
                <a:latin typeface="Helvetica 45 Light"/>
              </a:rPr>
              <a:t> permettant de suivre nos objets en temps réel (parc véhicule, </a:t>
            </a:r>
            <a:r>
              <a:rPr lang="fr-SN" dirty="0" err="1">
                <a:latin typeface="Helvetica 45 Light"/>
              </a:rPr>
              <a:t>contenaire</a:t>
            </a:r>
            <a:r>
              <a:rPr lang="fr-SN" dirty="0">
                <a:latin typeface="Helvetica 45 Light"/>
              </a:rPr>
              <a:t> etc.)</a:t>
            </a:r>
          </a:p>
          <a:p>
            <a:pPr marL="285750" lvl="0" indent="-285750" algn="just">
              <a:spcAft>
                <a:spcPct val="50000"/>
              </a:spcAft>
              <a:buClr>
                <a:srgbClr val="FF6600"/>
              </a:buClr>
              <a:buSzPct val="70000"/>
              <a:buFont typeface="Wingdings" pitchFamily="2" charset="2"/>
              <a:buChar char="Ø"/>
            </a:pPr>
            <a:endParaRPr lang="fr-FR" dirty="0">
              <a:latin typeface="Helvetica 45 Light"/>
              <a:cs typeface="Arial" charset="0"/>
            </a:endParaRPr>
          </a:p>
          <a:p>
            <a:pPr lvl="0" algn="just">
              <a:spcAft>
                <a:spcPct val="50000"/>
              </a:spcAft>
              <a:buClr>
                <a:schemeClr val="tx2"/>
              </a:buClr>
              <a:buSzPct val="70000"/>
            </a:pPr>
            <a:r>
              <a:rPr lang="fr-FR" b="1" dirty="0">
                <a:solidFill>
                  <a:srgbClr val="FF6600"/>
                </a:solidFill>
                <a:latin typeface="Helvetica 45 Light"/>
                <a:cs typeface="Arial" charset="0"/>
              </a:rPr>
              <a:t>Sites pour le pilote:</a:t>
            </a:r>
            <a:endParaRPr lang="fr-FR" b="1" dirty="0">
              <a:solidFill>
                <a:schemeClr val="tx1"/>
              </a:solidFill>
              <a:latin typeface="Helvetica 45 Light"/>
              <a:cs typeface="Arial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chemeClr val="accent6"/>
              </a:buClr>
              <a:buSzPct val="70000"/>
              <a:buFont typeface="Wingdings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Helvetica 45 Light"/>
                <a:cs typeface="Arial" charset="0"/>
              </a:rPr>
              <a:t>Siège </a:t>
            </a:r>
          </a:p>
          <a:p>
            <a:pPr marL="342900" lvl="0" indent="-342900" fontAlgn="base">
              <a:spcBef>
                <a:spcPct val="0"/>
              </a:spcBef>
              <a:spcAft>
                <a:spcPct val="50000"/>
              </a:spcAft>
              <a:buClr>
                <a:schemeClr val="accent6"/>
              </a:buClr>
              <a:buSzPct val="70000"/>
              <a:buFont typeface="Wingdings" pitchFamily="2" charset="2"/>
              <a:buChar char="Ø"/>
            </a:pPr>
            <a:r>
              <a:rPr lang="fr-FR" dirty="0">
                <a:latin typeface="Helvetica 45 Light"/>
                <a:cs typeface="Arial" charset="0"/>
              </a:rPr>
              <a:t>Autre site à confirmer </a:t>
            </a:r>
            <a:endParaRPr lang="fr-FR" b="1" dirty="0">
              <a:cs typeface="Arial" charset="0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0" y="6172200"/>
            <a:ext cx="1079138" cy="687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0" y="0"/>
            <a:ext cx="1080135" cy="685800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/>
          <p:cNvSpPr/>
          <p:nvPr/>
        </p:nvSpPr>
        <p:spPr>
          <a:xfrm>
            <a:off x="0" y="685800"/>
            <a:ext cx="1080135" cy="5486399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9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335360" y="668383"/>
            <a:ext cx="11617291" cy="1741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080135" y="76200"/>
            <a:ext cx="10872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rgbClr val="FF6600"/>
                </a:solidFill>
                <a:latin typeface="Helvetica" pitchFamily="2" charset="0"/>
              </a:rPr>
              <a:t>Impacts de l’activation du LTE-M sur le réseau  </a:t>
            </a:r>
            <a:r>
              <a:rPr lang="fr-FR" b="1" dirty="0">
                <a:solidFill>
                  <a:srgbClr val="000000"/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219200" y="980728"/>
            <a:ext cx="107334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0000"/>
                </a:solidFill>
              </a:rPr>
              <a:t>Capacitaire</a:t>
            </a:r>
            <a:r>
              <a:rPr lang="fr-FR" dirty="0">
                <a:solidFill>
                  <a:srgbClr val="000000"/>
                </a:solidFill>
              </a:rPr>
              <a:t> : 1,4MHz  à réserver pour l’</a:t>
            </a:r>
            <a:r>
              <a:rPr lang="fr-FR" dirty="0" err="1">
                <a:solidFill>
                  <a:srgbClr val="000000"/>
                </a:solidFill>
              </a:rPr>
              <a:t>IoT</a:t>
            </a:r>
            <a:r>
              <a:rPr lang="fr-FR" dirty="0">
                <a:solidFill>
                  <a:srgbClr val="000000"/>
                </a:solidFill>
              </a:rPr>
              <a:t> qui impactera la capacité de la cellule . Environ 15% en UL et DL si les équipement trafiquent sur la LTE-M (dans le cas contraire, la capacité est libérée pour la LTE)</a:t>
            </a:r>
          </a:p>
          <a:p>
            <a:pPr marL="285750" indent="-285750" algn="just"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000000"/>
              </a:solidFill>
            </a:endParaRPr>
          </a:p>
          <a:p>
            <a:pPr marL="285750" indent="-285750" algn="just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fr-FR" b="1" dirty="0">
                <a:solidFill>
                  <a:srgbClr val="000000"/>
                </a:solidFill>
              </a:rPr>
              <a:t>Energie :</a:t>
            </a:r>
            <a:r>
              <a:rPr lang="fr-FR" dirty="0">
                <a:solidFill>
                  <a:srgbClr val="000000"/>
                </a:solidFill>
              </a:rPr>
              <a:t> une augmentation de la consommation d’énergie est envisageable au niveau des RRU si certains mécanismes d’optimisation énergétique ne sont pas utilisés </a:t>
            </a:r>
          </a:p>
          <a:p>
            <a:pPr marL="285750" indent="-285750" algn="just"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000000"/>
              </a:solidFill>
            </a:endParaRPr>
          </a:p>
          <a:p>
            <a:pPr marL="285750" indent="-285750" algn="just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0000"/>
                </a:solidFill>
              </a:rPr>
              <a:t>Compatibilité terminaux</a:t>
            </a:r>
            <a:r>
              <a:rPr lang="fr-FR" dirty="0">
                <a:solidFill>
                  <a:srgbClr val="000000"/>
                </a:solidFill>
              </a:rPr>
              <a:t> : l’activation de la LTE-M peut impacter certains terminaux LTE FDD qui ne pourront plus se connecter à la cellule  (cas certains chipset </a:t>
            </a:r>
            <a:r>
              <a:rPr lang="fr-FR" dirty="0" err="1">
                <a:solidFill>
                  <a:srgbClr val="000000"/>
                </a:solidFill>
              </a:rPr>
              <a:t>huawei</a:t>
            </a:r>
            <a:r>
              <a:rPr lang="fr-FR" dirty="0">
                <a:solidFill>
                  <a:srgbClr val="000000"/>
                </a:solidFill>
              </a:rPr>
              <a:t>)</a:t>
            </a:r>
          </a:p>
          <a:p>
            <a:pPr marL="285750" indent="-285750" algn="just"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000000"/>
              </a:solidFill>
            </a:endParaRPr>
          </a:p>
          <a:p>
            <a:pPr marL="285750" indent="-285750" algn="just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0000"/>
                </a:solidFill>
              </a:rPr>
              <a:t>Liste des terminaux de type smartphone impactés par l’activation de la Rel 13 – LTE-M : modèle avec Chipset Huawei et Mediatek uniquement</a:t>
            </a:r>
          </a:p>
          <a:p>
            <a:pPr marL="285750" indent="-285750" algn="just"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000000"/>
              </a:solidFill>
            </a:endParaRPr>
          </a:p>
          <a:p>
            <a:pPr marL="285750" indent="-285750" algn="just"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000000"/>
              </a:solidFill>
            </a:endParaRPr>
          </a:p>
          <a:p>
            <a:pPr marL="285750" indent="-285750" algn="just"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000000"/>
              </a:solidFill>
            </a:endParaRPr>
          </a:p>
          <a:p>
            <a:pPr marL="285750" indent="-285750" algn="just"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000000"/>
              </a:solidFill>
            </a:endParaRPr>
          </a:p>
          <a:p>
            <a:pPr marL="285750" indent="-285750" algn="just"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000000"/>
              </a:solidFill>
            </a:endParaRPr>
          </a:p>
          <a:p>
            <a:pPr marL="285750" indent="-285750" algn="just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fr-CA" dirty="0">
                <a:solidFill>
                  <a:srgbClr val="000000"/>
                </a:solidFill>
              </a:rPr>
              <a:t>16320 </a:t>
            </a:r>
            <a:r>
              <a:rPr lang="fr-CA" dirty="0" err="1">
                <a:solidFill>
                  <a:srgbClr val="000000"/>
                </a:solidFill>
              </a:rPr>
              <a:t>Flybox</a:t>
            </a:r>
            <a:r>
              <a:rPr lang="fr-CA" dirty="0">
                <a:solidFill>
                  <a:srgbClr val="000000"/>
                </a:solidFill>
              </a:rPr>
              <a:t> 4G  B310 impactés, upgrade manuel possible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0E9EB8-018D-CD4D-9501-2D20D9AD39A2}"/>
              </a:ext>
            </a:extLst>
          </p:cNvPr>
          <p:cNvSpPr txBox="1"/>
          <p:nvPr/>
        </p:nvSpPr>
        <p:spPr>
          <a:xfrm>
            <a:off x="6576054" y="6453337"/>
            <a:ext cx="134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Helvetica" pitchFamily="2" charset="0"/>
              </a:rPr>
              <a:t>LTE-M</a:t>
            </a:r>
          </a:p>
        </p:txBody>
      </p:sp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408197"/>
              </p:ext>
            </p:extLst>
          </p:nvPr>
        </p:nvGraphicFramePr>
        <p:xfrm>
          <a:off x="5430333" y="4038600"/>
          <a:ext cx="2399330" cy="947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euille de calcul" showAsIcon="1" r:id="rId2" imgW="914400" imgH="771480" progId="Excel.Sheet.12">
                  <p:embed/>
                </p:oleObj>
              </mc:Choice>
              <mc:Fallback>
                <p:oleObj name="Feuille de calcul" showAsIcon="1" r:id="rId2" imgW="914400" imgH="771480" progId="Excel.Sheet.12">
                  <p:embed/>
                  <p:pic>
                    <p:nvPicPr>
                      <p:cNvPr id="9" name="Objet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30333" y="4038600"/>
                        <a:ext cx="2399330" cy="947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bject 3"/>
          <p:cNvSpPr/>
          <p:nvPr/>
        </p:nvSpPr>
        <p:spPr>
          <a:xfrm>
            <a:off x="0" y="6172200"/>
            <a:ext cx="1079138" cy="687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0" y="0"/>
            <a:ext cx="1080135" cy="685800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/>
          <p:nvPr/>
        </p:nvSpPr>
        <p:spPr>
          <a:xfrm>
            <a:off x="0" y="685800"/>
            <a:ext cx="1080135" cy="5486399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173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E8975A8D-8829-4FE1-8544-464DB47930CF}"/>
              </a:ext>
            </a:extLst>
          </p:cNvPr>
          <p:cNvSpPr txBox="1"/>
          <p:nvPr/>
        </p:nvSpPr>
        <p:spPr>
          <a:xfrm>
            <a:off x="15701816" y="6488669"/>
            <a:ext cx="610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97C900A-8B83-4F76-BABC-7C283CAFEE15}"/>
              </a:ext>
            </a:extLst>
          </p:cNvPr>
          <p:cNvSpPr txBox="1"/>
          <p:nvPr/>
        </p:nvSpPr>
        <p:spPr>
          <a:xfrm>
            <a:off x="5986289" y="6488669"/>
            <a:ext cx="272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LTE-M</a:t>
            </a:r>
          </a:p>
        </p:txBody>
      </p:sp>
      <p:cxnSp>
        <p:nvCxnSpPr>
          <p:cNvPr id="25" name="Connecteur droit 24"/>
          <p:cNvCxnSpPr/>
          <p:nvPr/>
        </p:nvCxnSpPr>
        <p:spPr>
          <a:xfrm>
            <a:off x="314796" y="665672"/>
            <a:ext cx="11617291" cy="1741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080136" y="59231"/>
            <a:ext cx="9417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>
                <a:solidFill>
                  <a:srgbClr val="FF6600"/>
                </a:solidFill>
                <a:latin typeface="Helvetica 45 Light"/>
              </a:rPr>
              <a:t>Scénario d’implémentation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80136" y="838200"/>
            <a:ext cx="10851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6600"/>
              </a:buClr>
              <a:buFont typeface="Wingdings" pitchFamily="2" charset="2"/>
              <a:buChar char="Ø"/>
            </a:pPr>
            <a:r>
              <a:rPr lang="en-US" dirty="0">
                <a:latin typeface="Helvetica 45 Light"/>
              </a:rPr>
              <a:t>RAN : mise à jour logiciel des antennes LTE,activation d’une license( </a:t>
            </a:r>
            <a:r>
              <a:rPr lang="en-US" dirty="0" err="1">
                <a:latin typeface="Helvetica 45 Light"/>
              </a:rPr>
              <a:t>gratuit</a:t>
            </a:r>
            <a:r>
              <a:rPr lang="en-US" dirty="0">
                <a:latin typeface="Helvetica 45 Light"/>
              </a:rPr>
              <a:t> dans le cadre du </a:t>
            </a:r>
            <a:r>
              <a:rPr lang="en-US" dirty="0" err="1">
                <a:latin typeface="Helvetica 45 Light"/>
              </a:rPr>
              <a:t>pilote</a:t>
            </a:r>
            <a:r>
              <a:rPr lang="en-US" dirty="0">
                <a:latin typeface="Helvetica 45 Light"/>
              </a:rPr>
              <a:t>)</a:t>
            </a:r>
            <a:endParaRPr lang="en-US" dirty="0">
              <a:solidFill>
                <a:schemeClr val="tx1"/>
              </a:solidFill>
              <a:latin typeface="Helvetica 45 Light"/>
            </a:endParaRPr>
          </a:p>
          <a:p>
            <a:pPr marL="285750" indent="-285750">
              <a:buClr>
                <a:srgbClr val="FF6600"/>
              </a:buClr>
              <a:buFont typeface="Wingdings" pitchFamily="2" charset="2"/>
              <a:buChar char="Ø"/>
            </a:pPr>
            <a:r>
              <a:rPr lang="fr-FR" dirty="0">
                <a:solidFill>
                  <a:schemeClr val="tx1"/>
                </a:solidFill>
                <a:latin typeface="Helvetica 45 Light"/>
              </a:rPr>
              <a:t>Utilisation du CN existant  et  de la plateforme de service IoT du groupe (Live Object)</a:t>
            </a:r>
          </a:p>
          <a:p>
            <a:pPr marL="285750" indent="-285750">
              <a:buClr>
                <a:srgbClr val="FF6600"/>
              </a:buClr>
              <a:buFont typeface="Wingdings" pitchFamily="2" charset="2"/>
              <a:buChar char="Ø"/>
            </a:pPr>
            <a:r>
              <a:rPr lang="en-US" dirty="0">
                <a:latin typeface="Helvetica 45 Light"/>
              </a:rPr>
              <a:t> Devices à installer  chez le client avec des chipset LTE-M </a:t>
            </a:r>
          </a:p>
          <a:p>
            <a:pPr marL="285750" indent="-285750">
              <a:buClr>
                <a:srgbClr val="FF6600"/>
              </a:buCl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86000"/>
            <a:ext cx="8153400" cy="2952750"/>
          </a:xfrm>
          <a:prstGeom prst="rect">
            <a:avLst/>
          </a:prstGeom>
        </p:spPr>
      </p:pic>
      <p:sp>
        <p:nvSpPr>
          <p:cNvPr id="8" name="object 3"/>
          <p:cNvSpPr/>
          <p:nvPr/>
        </p:nvSpPr>
        <p:spPr>
          <a:xfrm>
            <a:off x="0" y="6172200"/>
            <a:ext cx="1079138" cy="68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/>
          <p:nvPr/>
        </p:nvSpPr>
        <p:spPr>
          <a:xfrm>
            <a:off x="0" y="0"/>
            <a:ext cx="1080135" cy="685800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0" y="685800"/>
            <a:ext cx="1080135" cy="5486399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246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E8975A8D-8829-4FE1-8544-464DB47930CF}"/>
              </a:ext>
            </a:extLst>
          </p:cNvPr>
          <p:cNvSpPr txBox="1"/>
          <p:nvPr/>
        </p:nvSpPr>
        <p:spPr>
          <a:xfrm>
            <a:off x="15701816" y="6488669"/>
            <a:ext cx="610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97C900A-8B83-4F76-BABC-7C283CAFEE15}"/>
              </a:ext>
            </a:extLst>
          </p:cNvPr>
          <p:cNvSpPr txBox="1"/>
          <p:nvPr/>
        </p:nvSpPr>
        <p:spPr>
          <a:xfrm>
            <a:off x="5986289" y="6488669"/>
            <a:ext cx="272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LTE-M</a:t>
            </a:r>
          </a:p>
        </p:txBody>
      </p:sp>
      <p:cxnSp>
        <p:nvCxnSpPr>
          <p:cNvPr id="25" name="Connecteur droit 24"/>
          <p:cNvCxnSpPr/>
          <p:nvPr/>
        </p:nvCxnSpPr>
        <p:spPr>
          <a:xfrm>
            <a:off x="314796" y="665672"/>
            <a:ext cx="11617291" cy="1741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080135" y="50512"/>
            <a:ext cx="941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6600"/>
                </a:solidFill>
                <a:cs typeface="Arial" charset="0"/>
              </a:rPr>
              <a:t>Stratégie </a:t>
            </a:r>
            <a:r>
              <a:rPr lang="fr-FR" sz="3200" b="1" dirty="0">
                <a:solidFill>
                  <a:srgbClr val="FF6600"/>
                </a:solidFill>
              </a:rPr>
              <a:t>d’activation</a:t>
            </a:r>
            <a:r>
              <a:rPr lang="fr-FR" sz="3200" dirty="0">
                <a:solidFill>
                  <a:srgbClr val="FF6600"/>
                </a:solidFill>
              </a:rPr>
              <a:t> </a:t>
            </a:r>
            <a:endParaRPr lang="fr-FR" sz="3200" b="1" dirty="0">
              <a:solidFill>
                <a:srgbClr val="FF6600"/>
              </a:solidFill>
              <a:cs typeface="Arial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80135" y="908720"/>
            <a:ext cx="11617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Activer la fonction LTE-M sur une cellule avec double couverture, 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Evaluer le nombre d’utilisateurs qui passent de la fréquence 800 Mhz à 1800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Travailler avec le SAV pour une assistance téléphonique aux clients impactés </a:t>
            </a:r>
          </a:p>
          <a:p>
            <a:pPr marL="285750" indent="-285750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anticiper le parcours des  clients impactés </a:t>
            </a:r>
          </a:p>
          <a:p>
            <a:pPr>
              <a:buClr>
                <a:srgbClr val="FF6600"/>
              </a:buClr>
            </a:pP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</a:p>
        </p:txBody>
      </p:sp>
      <p:sp>
        <p:nvSpPr>
          <p:cNvPr id="7" name="object 3"/>
          <p:cNvSpPr/>
          <p:nvPr/>
        </p:nvSpPr>
        <p:spPr>
          <a:xfrm>
            <a:off x="0" y="6172200"/>
            <a:ext cx="1079138" cy="687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0" y="0"/>
            <a:ext cx="1080135" cy="685800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0" y="685800"/>
            <a:ext cx="1080135" cy="5486399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8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E8975A8D-8829-4FE1-8544-464DB47930CF}"/>
              </a:ext>
            </a:extLst>
          </p:cNvPr>
          <p:cNvSpPr txBox="1"/>
          <p:nvPr/>
        </p:nvSpPr>
        <p:spPr>
          <a:xfrm>
            <a:off x="15701816" y="6488669"/>
            <a:ext cx="610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97C900A-8B83-4F76-BABC-7C283CAFEE15}"/>
              </a:ext>
            </a:extLst>
          </p:cNvPr>
          <p:cNvSpPr txBox="1"/>
          <p:nvPr/>
        </p:nvSpPr>
        <p:spPr>
          <a:xfrm>
            <a:off x="5986289" y="6488669"/>
            <a:ext cx="272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LTE-M</a:t>
            </a:r>
          </a:p>
        </p:txBody>
      </p:sp>
      <p:cxnSp>
        <p:nvCxnSpPr>
          <p:cNvPr id="25" name="Connecteur droit 24"/>
          <p:cNvCxnSpPr/>
          <p:nvPr/>
        </p:nvCxnSpPr>
        <p:spPr>
          <a:xfrm>
            <a:off x="314796" y="665672"/>
            <a:ext cx="11617291" cy="1741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116421" y="80897"/>
            <a:ext cx="941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6600"/>
                </a:solidFill>
                <a:cs typeface="Arial" charset="0"/>
              </a:rPr>
              <a:t>Estimation du budget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EC4DAE9-D865-4247-BAAE-73D5A97748F3}"/>
              </a:ext>
            </a:extLst>
          </p:cNvPr>
          <p:cNvSpPr txBox="1"/>
          <p:nvPr/>
        </p:nvSpPr>
        <p:spPr>
          <a:xfrm>
            <a:off x="1116421" y="908721"/>
            <a:ext cx="105650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6600"/>
                </a:solidFill>
              </a:rPr>
              <a:t>RAN </a:t>
            </a:r>
            <a:r>
              <a:rPr lang="fr-FR" dirty="0"/>
              <a:t>: upgrade software gratuit</a:t>
            </a:r>
          </a:p>
          <a:p>
            <a:r>
              <a:rPr lang="fr-FR" b="1" dirty="0">
                <a:solidFill>
                  <a:srgbClr val="FF6600"/>
                </a:solidFill>
              </a:rPr>
              <a:t>Accès plateforme de service </a:t>
            </a:r>
            <a:r>
              <a:rPr lang="fr-FR" dirty="0">
                <a:sym typeface="Wingdings" pitchFamily="2" charset="2"/>
              </a:rPr>
              <a:t>utilisation de la plateforme de service LiveObject du groupe gratuit pour le pilote</a:t>
            </a:r>
            <a:endParaRPr lang="fr-FR" dirty="0"/>
          </a:p>
          <a:p>
            <a:endParaRPr lang="fr-FR" dirty="0"/>
          </a:p>
          <a:p>
            <a:r>
              <a:rPr lang="fr-FR" b="1" dirty="0">
                <a:solidFill>
                  <a:srgbClr val="FF6600"/>
                </a:solidFill>
              </a:rPr>
              <a:t>Coût des devices :</a:t>
            </a:r>
          </a:p>
          <a:p>
            <a:endParaRPr lang="fr-FR" dirty="0"/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Tracker  100 Euros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Bouton d’alerte environ 90$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fr-FR" dirty="0"/>
              <a:t>Détection d’ouverture de trappe : 140 Euros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object 3"/>
          <p:cNvSpPr/>
          <p:nvPr/>
        </p:nvSpPr>
        <p:spPr>
          <a:xfrm>
            <a:off x="0" y="6172200"/>
            <a:ext cx="1079138" cy="687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0" y="0"/>
            <a:ext cx="1080135" cy="685800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0" y="685800"/>
            <a:ext cx="1080135" cy="5486399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23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E8975A8D-8829-4FE1-8544-464DB47930CF}"/>
              </a:ext>
            </a:extLst>
          </p:cNvPr>
          <p:cNvSpPr txBox="1"/>
          <p:nvPr/>
        </p:nvSpPr>
        <p:spPr>
          <a:xfrm>
            <a:off x="15701816" y="6488669"/>
            <a:ext cx="610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97C900A-8B83-4F76-BABC-7C283CAFEE15}"/>
              </a:ext>
            </a:extLst>
          </p:cNvPr>
          <p:cNvSpPr txBox="1"/>
          <p:nvPr/>
        </p:nvSpPr>
        <p:spPr>
          <a:xfrm>
            <a:off x="5986289" y="6488669"/>
            <a:ext cx="272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LTE-M</a:t>
            </a:r>
          </a:p>
        </p:txBody>
      </p:sp>
      <p:cxnSp>
        <p:nvCxnSpPr>
          <p:cNvPr id="25" name="Connecteur droit 24"/>
          <p:cNvCxnSpPr/>
          <p:nvPr/>
        </p:nvCxnSpPr>
        <p:spPr>
          <a:xfrm>
            <a:off x="314796" y="665672"/>
            <a:ext cx="11617291" cy="1741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C28212AA-6075-BB44-B413-5FAA8F9FA8BF}"/>
              </a:ext>
            </a:extLst>
          </p:cNvPr>
          <p:cNvSpPr txBox="1"/>
          <p:nvPr/>
        </p:nvSpPr>
        <p:spPr>
          <a:xfrm>
            <a:off x="1295400" y="914400"/>
            <a:ext cx="104682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49263" eaLnBrk="0" hangingPunct="0">
              <a:buClr>
                <a:srgbClr val="FF6600"/>
              </a:buClr>
              <a:buSzPct val="100000"/>
              <a:buFont typeface="Wingdings" pitchFamily="2" charset="2"/>
              <a:buChar char="Ø"/>
            </a:pPr>
            <a:r>
              <a:rPr lang="fr-FR" dirty="0">
                <a:solidFill>
                  <a:srgbClr val="000000"/>
                </a:solidFill>
              </a:rPr>
              <a:t>Etudier l’ensemble des devices impactés et définir une stratégie d’upgrade</a:t>
            </a:r>
          </a:p>
          <a:p>
            <a:pPr marL="285750" indent="-285750" defTabSz="449263" eaLnBrk="0" hangingPunct="0">
              <a:buClr>
                <a:srgbClr val="FF6600"/>
              </a:buClr>
              <a:buSzPct val="100000"/>
              <a:buFont typeface="Wingdings" pitchFamily="2" charset="2"/>
              <a:buChar char="Ø"/>
            </a:pPr>
            <a:r>
              <a:rPr lang="fr-FR" dirty="0"/>
              <a:t>Voir les spécificités de l’APN dédié et le déploiement de façon générale</a:t>
            </a:r>
            <a:endParaRPr lang="fr-FR" dirty="0">
              <a:solidFill>
                <a:srgbClr val="000000"/>
              </a:solidFill>
            </a:endParaRPr>
          </a:p>
          <a:p>
            <a:pPr marL="285750" indent="-285750" defTabSz="449263" eaLnBrk="0" hangingPunct="0">
              <a:buClr>
                <a:srgbClr val="FF6600"/>
              </a:buClr>
              <a:buSzPct val="100000"/>
              <a:buFont typeface="Wingdings" pitchFamily="2" charset="2"/>
              <a:buChar char="Ø"/>
            </a:pPr>
            <a:r>
              <a:rPr lang="fr-FR" dirty="0">
                <a:solidFill>
                  <a:srgbClr val="000000"/>
                </a:solidFill>
              </a:rPr>
              <a:t>Coordonner avec DINT sur le use case Détection d’ouverture de trappes, avec DG-Sécu sur le bouton d’alerte et tracking à voir avec DDE</a:t>
            </a:r>
          </a:p>
          <a:p>
            <a:pPr marL="285750" indent="-285750" defTabSz="449263" eaLnBrk="0" hangingPunct="0">
              <a:buClr>
                <a:srgbClr val="FF6600"/>
              </a:buClr>
              <a:buSzPct val="100000"/>
              <a:buFont typeface="Wingdings" pitchFamily="2" charset="2"/>
              <a:buChar char="Ø"/>
            </a:pPr>
            <a:r>
              <a:rPr lang="fr-FR" dirty="0">
                <a:solidFill>
                  <a:srgbClr val="000000"/>
                </a:solidFill>
              </a:rPr>
              <a:t>Commande des devices</a:t>
            </a:r>
          </a:p>
          <a:p>
            <a:pPr marL="285750" indent="-285750" defTabSz="449263" eaLnBrk="0" hangingPunct="0">
              <a:buClr>
                <a:srgbClr val="FF6600"/>
              </a:buClr>
              <a:buSzPct val="100000"/>
              <a:buFont typeface="Wingdings" pitchFamily="2" charset="2"/>
              <a:buChar char="Ø"/>
            </a:pPr>
            <a:r>
              <a:rPr lang="fr-FR" dirty="0">
                <a:solidFill>
                  <a:srgbClr val="000000"/>
                </a:solidFill>
              </a:rPr>
              <a:t>Formation de l’équipe de projet</a:t>
            </a:r>
          </a:p>
          <a:p>
            <a:pPr marL="285750" indent="-285750" defTabSz="449263" eaLnBrk="0" hangingPunct="0">
              <a:buClr>
                <a:srgbClr val="FF6600"/>
              </a:buClr>
              <a:buSzPct val="100000"/>
              <a:buFont typeface="Wingdings" pitchFamily="2" charset="2"/>
              <a:buChar char="Ø"/>
            </a:pPr>
            <a:r>
              <a:rPr lang="fr-FR" dirty="0">
                <a:solidFill>
                  <a:srgbClr val="000000"/>
                </a:solidFill>
              </a:rPr>
              <a:t>Activation LTE-M et déroulement du pilote</a:t>
            </a:r>
          </a:p>
          <a:p>
            <a:pPr defTabSz="449263" eaLnBrk="0" hangingPunct="0">
              <a:buClr>
                <a:srgbClr val="FF6600"/>
              </a:buClr>
              <a:buSzPct val="100000"/>
              <a:buFont typeface="Times New Roman" pitchFamily="18" charset="0"/>
              <a:buNone/>
            </a:pPr>
            <a:r>
              <a:rPr lang="fr-FR" dirty="0">
                <a:solidFill>
                  <a:srgbClr val="FFFFFF"/>
                </a:solidFill>
              </a:rPr>
              <a:t>et déroulement du pilote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A324FFF-8463-C04F-B4E4-594343CEA80F}"/>
              </a:ext>
            </a:extLst>
          </p:cNvPr>
          <p:cNvSpPr txBox="1"/>
          <p:nvPr/>
        </p:nvSpPr>
        <p:spPr>
          <a:xfrm>
            <a:off x="1080134" y="116632"/>
            <a:ext cx="905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>
                <a:solidFill>
                  <a:srgbClr val="FF6600"/>
                </a:solidFill>
                <a:latin typeface="Helvetica" pitchFamily="2" charset="0"/>
              </a:rPr>
              <a:t>Next</a:t>
            </a:r>
            <a:r>
              <a:rPr lang="fr-FR" sz="3200" b="1" dirty="0">
                <a:solidFill>
                  <a:srgbClr val="FF6600"/>
                </a:solidFill>
                <a:latin typeface="Helvetica" pitchFamily="2" charset="0"/>
              </a:rPr>
              <a:t> </a:t>
            </a:r>
            <a:r>
              <a:rPr lang="fr-FR" sz="3200" b="1" dirty="0" err="1">
                <a:solidFill>
                  <a:srgbClr val="FF6600"/>
                </a:solidFill>
                <a:latin typeface="Helvetica" pitchFamily="2" charset="0"/>
              </a:rPr>
              <a:t>steps</a:t>
            </a:r>
            <a:r>
              <a:rPr lang="fr-FR" dirty="0"/>
              <a:t> </a:t>
            </a:r>
          </a:p>
        </p:txBody>
      </p:sp>
      <p:sp>
        <p:nvSpPr>
          <p:cNvPr id="7" name="object 3"/>
          <p:cNvSpPr/>
          <p:nvPr/>
        </p:nvSpPr>
        <p:spPr>
          <a:xfrm>
            <a:off x="0" y="6172200"/>
            <a:ext cx="1079138" cy="687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0" y="0"/>
            <a:ext cx="1080135" cy="685800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0" y="685800"/>
            <a:ext cx="1080135" cy="5486399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2159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0" y="0"/>
            <a:ext cx="1080135" cy="717553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0" y="717553"/>
            <a:ext cx="1080135" cy="5638799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0" y="6356352"/>
            <a:ext cx="1079138" cy="501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1ED8CD4-E6ED-4243-A85B-6480C5A8BEF2}" type="slidenum">
              <a:rPr lang="fr-FR" smtClean="0"/>
              <a:pPr algn="l"/>
              <a:t>17</a:t>
            </a:fld>
            <a:endParaRPr lang="fr-FR"/>
          </a:p>
        </p:txBody>
      </p:sp>
      <p:sp>
        <p:nvSpPr>
          <p:cNvPr id="11" name="object 6"/>
          <p:cNvSpPr txBox="1">
            <a:spLocks/>
          </p:cNvSpPr>
          <p:nvPr/>
        </p:nvSpPr>
        <p:spPr>
          <a:xfrm>
            <a:off x="1600200" y="2673574"/>
            <a:ext cx="9725667" cy="50590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MERCI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5" y="6386848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9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0" y="0"/>
            <a:ext cx="1080135" cy="717553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0" y="717553"/>
            <a:ext cx="1080135" cy="5638799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0" y="6356352"/>
            <a:ext cx="1079138" cy="501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1ED8CD4-E6ED-4243-A85B-6480C5A8BEF2}" type="slidenum">
              <a:rPr lang="fr-FR" smtClean="0"/>
              <a:pPr algn="l"/>
              <a:t>18</a:t>
            </a:fld>
            <a:endParaRPr lang="fr-FR"/>
          </a:p>
        </p:txBody>
      </p:sp>
      <p:sp>
        <p:nvSpPr>
          <p:cNvPr id="11" name="object 6"/>
          <p:cNvSpPr txBox="1">
            <a:spLocks/>
          </p:cNvSpPr>
          <p:nvPr/>
        </p:nvSpPr>
        <p:spPr>
          <a:xfrm>
            <a:off x="434333" y="374885"/>
            <a:ext cx="9725667" cy="50590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Sources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5" y="6386848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219200" y="1524000"/>
            <a:ext cx="9677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  <a:latin typeface="Helvetica 45"/>
                <a:hlinkClick r:id="rId4"/>
              </a:rPr>
              <a:t>https://www.gsma.com/iot</a:t>
            </a:r>
            <a:endParaRPr lang="fr-FR" dirty="0">
              <a:solidFill>
                <a:schemeClr val="accent6"/>
              </a:solidFill>
              <a:latin typeface="Helvetica 45"/>
            </a:endParaRPr>
          </a:p>
          <a:p>
            <a:r>
              <a:rPr lang="fr-FR" dirty="0">
                <a:solidFill>
                  <a:schemeClr val="accent6"/>
                </a:solidFill>
                <a:latin typeface="Helvetica 45"/>
                <a:hlinkClick r:id="rId5"/>
              </a:rPr>
              <a:t>https://www.frugalprototype.com/nb-iot-lte-m-ec-gsm-iot-lpwan/</a:t>
            </a:r>
            <a:endParaRPr lang="fr-FR" dirty="0">
              <a:solidFill>
                <a:schemeClr val="accent6"/>
              </a:solidFill>
              <a:latin typeface="Helvetica 45"/>
            </a:endParaRPr>
          </a:p>
          <a:p>
            <a:r>
              <a:rPr lang="fr-FR" dirty="0">
                <a:solidFill>
                  <a:schemeClr val="accent6"/>
                </a:solidFill>
                <a:latin typeface="Helvetica 45"/>
                <a:hlinkClick r:id="rId6"/>
              </a:rPr>
              <a:t>https://e.huawei.com/en/solutions/technical/iot/nb-iot</a:t>
            </a:r>
            <a:endParaRPr lang="fr-FR" dirty="0">
              <a:solidFill>
                <a:schemeClr val="accent6"/>
              </a:solidFill>
              <a:latin typeface="Helvetica 45"/>
            </a:endParaRPr>
          </a:p>
          <a:p>
            <a:r>
              <a:rPr lang="fr-FR" dirty="0">
                <a:solidFill>
                  <a:schemeClr val="accent6"/>
                </a:solidFill>
                <a:latin typeface="Helvetica 45"/>
                <a:hlinkClick r:id="rId4"/>
              </a:rPr>
              <a:t>https://www.gsma.com/iot</a:t>
            </a:r>
            <a:endParaRPr lang="fr-FR" dirty="0">
              <a:solidFill>
                <a:schemeClr val="accent6"/>
              </a:solidFill>
              <a:latin typeface="Helvetica 45"/>
            </a:endParaRPr>
          </a:p>
          <a:p>
            <a:r>
              <a:rPr lang="fr-FR" dirty="0">
                <a:solidFill>
                  <a:schemeClr val="accent6"/>
                </a:solidFill>
                <a:latin typeface="Helvetica 45"/>
                <a:hlinkClick r:id="rId5"/>
              </a:rPr>
              <a:t>https://www.frugalprototype.com/nb-iot-lte-m-ec-gsm-iot-lpwan/</a:t>
            </a:r>
            <a:endParaRPr lang="fr-FR" dirty="0">
              <a:solidFill>
                <a:schemeClr val="accent6"/>
              </a:solidFill>
              <a:latin typeface="Helvetica 45"/>
            </a:endParaRPr>
          </a:p>
          <a:p>
            <a:r>
              <a:rPr lang="fr-FR" dirty="0">
                <a:solidFill>
                  <a:schemeClr val="accent6"/>
                </a:solidFill>
                <a:latin typeface="Helvetica 45"/>
                <a:hlinkClick r:id="rId6"/>
              </a:rPr>
              <a:t>https://e.huawei.com/en/solutions/technical/iot/nb-iot</a:t>
            </a:r>
            <a:endParaRPr lang="fr-FR" dirty="0">
              <a:solidFill>
                <a:schemeClr val="accent6"/>
              </a:solidFill>
              <a:latin typeface="Helvetica 45"/>
            </a:endParaRPr>
          </a:p>
          <a:p>
            <a:endParaRPr lang="fr-FR" dirty="0">
              <a:solidFill>
                <a:schemeClr val="accent6"/>
              </a:solidFill>
              <a:latin typeface="Helvetica 45"/>
            </a:endParaRPr>
          </a:p>
          <a:p>
            <a:endParaRPr lang="fr-FR" dirty="0">
              <a:solidFill>
                <a:schemeClr val="tx2"/>
              </a:solidFill>
              <a:latin typeface="Helvetica 45"/>
            </a:endParaRPr>
          </a:p>
          <a:p>
            <a:endParaRPr lang="fr-FR" dirty="0">
              <a:solidFill>
                <a:schemeClr val="tx2"/>
              </a:solidFill>
              <a:latin typeface="Helvetica 45"/>
            </a:endParaRPr>
          </a:p>
          <a:p>
            <a:endParaRPr lang="fr-FR" dirty="0">
              <a:solidFill>
                <a:schemeClr val="tx2"/>
              </a:solidFill>
              <a:latin typeface="Helvetica 45"/>
            </a:endParaRPr>
          </a:p>
        </p:txBody>
      </p:sp>
    </p:spTree>
    <p:extLst>
      <p:ext uri="{BB962C8B-B14F-4D97-AF65-F5344CB8AC3E}">
        <p14:creationId xmlns:p14="http://schemas.microsoft.com/office/powerpoint/2010/main" val="2686137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E8975A8D-8829-4FE1-8544-464DB47930CF}"/>
              </a:ext>
            </a:extLst>
          </p:cNvPr>
          <p:cNvSpPr txBox="1"/>
          <p:nvPr/>
        </p:nvSpPr>
        <p:spPr>
          <a:xfrm>
            <a:off x="15701816" y="6488669"/>
            <a:ext cx="610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97C900A-8B83-4F76-BABC-7C283CAFEE15}"/>
              </a:ext>
            </a:extLst>
          </p:cNvPr>
          <p:cNvSpPr txBox="1"/>
          <p:nvPr/>
        </p:nvSpPr>
        <p:spPr>
          <a:xfrm>
            <a:off x="5986289" y="6488669"/>
            <a:ext cx="272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LTE-M</a:t>
            </a:r>
          </a:p>
        </p:txBody>
      </p:sp>
      <p:cxnSp>
        <p:nvCxnSpPr>
          <p:cNvPr id="25" name="Connecteur droit 24"/>
          <p:cNvCxnSpPr/>
          <p:nvPr/>
        </p:nvCxnSpPr>
        <p:spPr>
          <a:xfrm>
            <a:off x="314796" y="665672"/>
            <a:ext cx="11617291" cy="1741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087392" y="107940"/>
            <a:ext cx="941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6600"/>
                </a:solidFill>
                <a:cs typeface="Arial" charset="0"/>
              </a:rPr>
              <a:t>Planning prévisionnel LTE-M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376137"/>
              </p:ext>
            </p:extLst>
          </p:nvPr>
        </p:nvGraphicFramePr>
        <p:xfrm>
          <a:off x="1219200" y="914400"/>
          <a:ext cx="10331888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Action clé </a:t>
                      </a:r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Porteur </a:t>
                      </a:r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Délai</a:t>
                      </a:r>
                      <a:r>
                        <a:rPr lang="fr-FR" baseline="0" dirty="0"/>
                        <a:t> </a:t>
                      </a:r>
                      <a:endParaRPr lang="fr-FR" dirty="0"/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Prérequis</a:t>
                      </a:r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Etudier l’impact sur les devices</a:t>
                      </a:r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SPIN avec support</a:t>
                      </a:r>
                      <a:r>
                        <a:rPr lang="fr-FR" baseline="0" dirty="0"/>
                        <a:t> du groupe </a:t>
                      </a:r>
                      <a:endParaRPr lang="fr-FR" dirty="0"/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S44</a:t>
                      </a:r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Upgrade des devices LTE impactés </a:t>
                      </a:r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Mise à jour des devices impactés OTA ou manuellement pour les </a:t>
                      </a:r>
                      <a:r>
                        <a:rPr lang="fr-FR" dirty="0" err="1"/>
                        <a:t>flybox</a:t>
                      </a:r>
                      <a:endParaRPr lang="fr-FR" dirty="0"/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 définir </a:t>
                      </a:r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S48</a:t>
                      </a:r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Acquisition des devices</a:t>
                      </a:r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Saisie des DA et envoi des BC</a:t>
                      </a:r>
                    </a:p>
                    <a:p>
                      <a:r>
                        <a:rPr lang="fr-FR" dirty="0"/>
                        <a:t>Réception</a:t>
                      </a:r>
                      <a:r>
                        <a:rPr lang="fr-FR" baseline="0" dirty="0"/>
                        <a:t> des équipements</a:t>
                      </a:r>
                      <a:endParaRPr lang="fr-FR" dirty="0"/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SPIN </a:t>
                      </a:r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S52</a:t>
                      </a:r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Activation réseau  et test </a:t>
                      </a:r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Upgrade software au niveau du RAN </a:t>
                      </a:r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Huawei </a:t>
                      </a:r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S04 à confirmer avec Huawei  </a:t>
                      </a:r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Début des test</a:t>
                      </a:r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Test des différents use cases</a:t>
                      </a:r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SPIN </a:t>
                      </a:r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S08</a:t>
                      </a:r>
                    </a:p>
                  </a:txBody>
                  <a:tcPr marL="121920" marR="121920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3"/>
          <p:cNvSpPr/>
          <p:nvPr/>
        </p:nvSpPr>
        <p:spPr>
          <a:xfrm>
            <a:off x="0" y="6172200"/>
            <a:ext cx="1079138" cy="687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0" y="0"/>
            <a:ext cx="1080135" cy="685800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0" y="685800"/>
            <a:ext cx="1080135" cy="5486399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3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47799" y="1214437"/>
            <a:ext cx="10019277" cy="41587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360" tIns="74520" rIns="90360" bIns="442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88000"/>
              </a:lnSpc>
              <a:spcBef>
                <a:spcPts val="2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1200"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88000"/>
              </a:lnSpc>
              <a:spcBef>
                <a:spcPts val="31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1000"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88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800" b="1"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88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800">
                <a:solidFill>
                  <a:srgbClr val="000000"/>
                </a:solidFill>
                <a:latin typeface="+mn-lt"/>
                <a:ea typeface="Lucida Sans Unicode" pitchFamily="34" charset="0"/>
                <a:cs typeface="+mn-cs"/>
              </a:defRPr>
            </a:lvl5pPr>
            <a:lvl6pPr marL="2514600" indent="-228600" algn="l" defTabSz="449263" rtl="0" eaLnBrk="0" fontAlgn="base" hangingPunct="0">
              <a:lnSpc>
                <a:spcPct val="88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8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49263" rtl="0" eaLnBrk="0" fontAlgn="base" hangingPunct="0">
              <a:lnSpc>
                <a:spcPct val="88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8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49263" rtl="0" eaLnBrk="0" fontAlgn="base" hangingPunct="0">
              <a:lnSpc>
                <a:spcPct val="88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8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49263" rtl="0" eaLnBrk="0" fontAlgn="base" hangingPunct="0">
              <a:lnSpc>
                <a:spcPct val="88000"/>
              </a:lnSpc>
              <a:spcBef>
                <a:spcPts val="2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8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282575" indent="-282575">
              <a:buClr>
                <a:srgbClr val="FF6600"/>
              </a:buClr>
              <a:buFont typeface="Wingdings" pitchFamily="2" charset="2"/>
              <a:buChar char="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sz="1800" dirty="0">
                <a:solidFill>
                  <a:schemeClr val="tx1"/>
                </a:solidFill>
                <a:latin typeface="Helvetica 45 Light"/>
                <a:ea typeface="+mn-ea"/>
              </a:rPr>
              <a:t>Contexte</a:t>
            </a:r>
          </a:p>
          <a:p>
            <a:pPr marL="282575" indent="-282575">
              <a:buClr>
                <a:srgbClr val="FF6600"/>
              </a:buClr>
              <a:buFont typeface="Wingdings" pitchFamily="2" charset="2"/>
              <a:buChar char="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sz="1800" dirty="0">
                <a:solidFill>
                  <a:schemeClr val="tx1"/>
                </a:solidFill>
                <a:latin typeface="Helvetica 45 Light"/>
                <a:ea typeface="+mn-ea"/>
              </a:rPr>
              <a:t>Enjeux et objectifs</a:t>
            </a:r>
            <a:r>
              <a:rPr lang="fr-FR" sz="1800" dirty="0">
                <a:solidFill>
                  <a:schemeClr val="tx1"/>
                </a:solidFill>
                <a:latin typeface="Helvetica 45 Light"/>
                <a:ea typeface="+mn-ea"/>
                <a:cs typeface="Arial" pitchFamily="34" charset="0"/>
              </a:rPr>
              <a:t> stratégiques</a:t>
            </a:r>
          </a:p>
          <a:p>
            <a:pPr marL="282575" indent="-282575">
              <a:buClr>
                <a:srgbClr val="FF6600"/>
              </a:buClr>
              <a:buFont typeface="Wingdings" pitchFamily="2" charset="2"/>
              <a:buChar char="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sz="1800" dirty="0">
                <a:solidFill>
                  <a:schemeClr val="tx1"/>
                </a:solidFill>
                <a:latin typeface="Helvetica 45 Light"/>
                <a:ea typeface="+mn-ea"/>
                <a:cs typeface="Arial" pitchFamily="34" charset="0"/>
              </a:rPr>
              <a:t>Présentation de la technologie LTE-M </a:t>
            </a:r>
          </a:p>
          <a:p>
            <a:pPr marL="282575" indent="-282575">
              <a:buClr>
                <a:srgbClr val="FF6600"/>
              </a:buClr>
              <a:buFont typeface="Wingdings" pitchFamily="2" charset="2"/>
              <a:buChar char="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sz="1800" dirty="0">
                <a:solidFill>
                  <a:schemeClr val="tx1"/>
                </a:solidFill>
                <a:latin typeface="Helvetica 45 Light"/>
                <a:ea typeface="+mn-ea"/>
              </a:rPr>
              <a:t>Description de l’expérimentation technologique LTE-M</a:t>
            </a:r>
          </a:p>
          <a:p>
            <a:pPr marL="685800" lvl="1">
              <a:buClr>
                <a:srgbClr val="FF6600"/>
              </a:buClr>
              <a:buFont typeface="Wingdings" pitchFamily="2" charset="2"/>
              <a:buChar char="Ø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sz="1800" dirty="0">
                <a:solidFill>
                  <a:schemeClr val="tx1"/>
                </a:solidFill>
                <a:latin typeface="Helvetica 45 Light"/>
              </a:rPr>
              <a:t>Objectifs du pilote</a:t>
            </a:r>
          </a:p>
          <a:p>
            <a:pPr marL="685800" lvl="1">
              <a:buClr>
                <a:srgbClr val="FF6600"/>
              </a:buClr>
              <a:buFont typeface="Wingdings" pitchFamily="2" charset="2"/>
              <a:buChar char="Ø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sz="1800" dirty="0">
                <a:solidFill>
                  <a:schemeClr val="tx1"/>
                </a:solidFill>
                <a:latin typeface="Helvetica 45 Light"/>
              </a:rPr>
              <a:t> Technologie et périmètre du Test </a:t>
            </a:r>
          </a:p>
          <a:p>
            <a:pPr marL="685800" lvl="1">
              <a:buClr>
                <a:srgbClr val="FF6600"/>
              </a:buClr>
              <a:buFont typeface="Wingdings" pitchFamily="2" charset="2"/>
              <a:buChar char="Ø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sz="1800" dirty="0">
                <a:solidFill>
                  <a:schemeClr val="tx1"/>
                </a:solidFill>
                <a:latin typeface="Helvetica 45 Light"/>
              </a:rPr>
              <a:t>Description de la solution </a:t>
            </a:r>
          </a:p>
          <a:p>
            <a:pPr marL="685800" lvl="1">
              <a:buClr>
                <a:srgbClr val="FF6600"/>
              </a:buClr>
              <a:buFont typeface="Wingdings" pitchFamily="2" charset="2"/>
              <a:buChar char="Ø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sz="1800" dirty="0">
                <a:solidFill>
                  <a:schemeClr val="tx1"/>
                </a:solidFill>
                <a:latin typeface="Helvetica 45 Light"/>
              </a:rPr>
              <a:t>Budget</a:t>
            </a:r>
          </a:p>
          <a:p>
            <a:pPr marL="685800" lvl="1">
              <a:buClr>
                <a:srgbClr val="FF6600"/>
              </a:buClr>
              <a:buFont typeface="Wingdings" pitchFamily="2" charset="2"/>
              <a:buChar char="Ø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r>
              <a:rPr lang="fr-FR" sz="1800" dirty="0">
                <a:solidFill>
                  <a:schemeClr val="tx1"/>
                </a:solidFill>
                <a:latin typeface="Helvetica 45 Light"/>
                <a:ea typeface="+mn-ea"/>
                <a:cs typeface="Arial" pitchFamily="34" charset="0"/>
              </a:rPr>
              <a:t>Calendrier </a:t>
            </a:r>
          </a:p>
          <a:p>
            <a:pPr marL="685800" lvl="1">
              <a:buClr>
                <a:srgbClr val="FF6600"/>
              </a:buClr>
              <a:buFont typeface="Wingdings" pitchFamily="2" charset="2"/>
              <a:buChar char="Ø"/>
              <a:tabLst>
                <a:tab pos="282575" algn="l"/>
                <a:tab pos="387350" algn="l"/>
                <a:tab pos="836613" algn="l"/>
                <a:tab pos="1285875" algn="l"/>
                <a:tab pos="1735138" algn="l"/>
                <a:tab pos="2184400" algn="l"/>
                <a:tab pos="2633663" algn="l"/>
                <a:tab pos="3082925" algn="l"/>
                <a:tab pos="3532188" algn="l"/>
                <a:tab pos="3981450" algn="l"/>
                <a:tab pos="4430713" algn="l"/>
                <a:tab pos="4879975" algn="l"/>
                <a:tab pos="5329238" algn="l"/>
                <a:tab pos="5778500" algn="l"/>
                <a:tab pos="6227763" algn="l"/>
                <a:tab pos="6677025" algn="l"/>
                <a:tab pos="7126288" algn="l"/>
                <a:tab pos="7575550" algn="l"/>
                <a:tab pos="8024813" algn="l"/>
                <a:tab pos="8474075" algn="l"/>
                <a:tab pos="8923338" algn="l"/>
              </a:tabLst>
              <a:defRPr/>
            </a:pPr>
            <a:endParaRPr lang="fr-FR" sz="1000" dirty="0">
              <a:solidFill>
                <a:schemeClr val="tx1"/>
              </a:solidFill>
              <a:latin typeface="Helvetica 45 Light"/>
              <a:ea typeface="+mn-ea"/>
              <a:cs typeface="Arial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43339" y="620688"/>
            <a:ext cx="10828867" cy="457200"/>
          </a:xfrm>
        </p:spPr>
        <p:txBody>
          <a:bodyPr/>
          <a:lstStyle/>
          <a:p>
            <a:r>
              <a:rPr lang="fr-FR" sz="2400" b="1" dirty="0">
                <a:solidFill>
                  <a:srgbClr val="FF6600"/>
                </a:solidFill>
                <a:latin typeface="Helvetica 45 Light"/>
              </a:rPr>
              <a:t>Plan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922A2DB-A41E-1F4F-A9C0-492E5F8D7F8E}"/>
              </a:ext>
            </a:extLst>
          </p:cNvPr>
          <p:cNvSpPr txBox="1"/>
          <p:nvPr/>
        </p:nvSpPr>
        <p:spPr>
          <a:xfrm>
            <a:off x="6672064" y="6381329"/>
            <a:ext cx="134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LTE-M</a:t>
            </a:r>
          </a:p>
        </p:txBody>
      </p:sp>
      <p:sp>
        <p:nvSpPr>
          <p:cNvPr id="6" name="object 3"/>
          <p:cNvSpPr/>
          <p:nvPr/>
        </p:nvSpPr>
        <p:spPr>
          <a:xfrm>
            <a:off x="0" y="6172200"/>
            <a:ext cx="1079138" cy="687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0" y="0"/>
            <a:ext cx="1080135" cy="685800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0" y="685800"/>
            <a:ext cx="1080135" cy="5486399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525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142999" y="188640"/>
            <a:ext cx="10809651" cy="5400600"/>
          </a:xfrm>
        </p:spPr>
        <p:txBody>
          <a:bodyPr/>
          <a:lstStyle/>
          <a:p>
            <a:pPr marL="0" indent="0" algn="just" eaLnBrk="1" hangingPunct="1">
              <a:lnSpc>
                <a:spcPct val="100000"/>
              </a:lnSpc>
              <a:spcBef>
                <a:spcPts val="600"/>
              </a:spcBef>
              <a:buClr>
                <a:srgbClr val="FF6600"/>
              </a:buClr>
              <a:buNone/>
            </a:pPr>
            <a:r>
              <a:rPr lang="fr-FR" sz="2800" b="1" dirty="0">
                <a:solidFill>
                  <a:srgbClr val="FF6600"/>
                </a:solidFill>
                <a:latin typeface="Helvetica 45 Light"/>
              </a:rPr>
              <a:t>Contexte</a:t>
            </a:r>
          </a:p>
          <a:p>
            <a:pPr marL="0" indent="0" algn="just" eaLnBrk="1" hangingPunct="1">
              <a:lnSpc>
                <a:spcPct val="100000"/>
              </a:lnSpc>
              <a:spcBef>
                <a:spcPts val="600"/>
              </a:spcBef>
              <a:buClr>
                <a:srgbClr val="FF6600"/>
              </a:buClr>
              <a:buNone/>
            </a:pPr>
            <a:endParaRPr lang="fr-FR" sz="2800" b="1" dirty="0">
              <a:solidFill>
                <a:srgbClr val="FF6600"/>
              </a:solidFill>
              <a:latin typeface="Helvetica 45 Light"/>
            </a:endParaRPr>
          </a:p>
          <a:p>
            <a:pPr algn="just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§"/>
            </a:pPr>
            <a:r>
              <a:rPr lang="fr-FR" sz="1800" dirty="0">
                <a:latin typeface="Helvetica" pitchFamily="2" charset="0"/>
                <a:cs typeface="Arial" pitchFamily="34" charset="0"/>
              </a:rPr>
              <a:t>Marché en pleine croissance, selon Gartner, plus de </a:t>
            </a:r>
            <a:r>
              <a:rPr lang="fr-FR" sz="1800" dirty="0"/>
              <a:t>41 milliards d’objets connectés</a:t>
            </a:r>
            <a:r>
              <a:rPr lang="fr-FR" sz="1800" dirty="0">
                <a:latin typeface="Helvetica" pitchFamily="2" charset="0"/>
                <a:cs typeface="Arial" pitchFamily="34" charset="0"/>
              </a:rPr>
              <a:t> en 2025 selon IDC </a:t>
            </a:r>
          </a:p>
          <a:p>
            <a:pPr algn="just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§"/>
            </a:pPr>
            <a:r>
              <a:rPr lang="fr-FR" sz="1800" dirty="0">
                <a:latin typeface="Helvetica" pitchFamily="2" charset="0"/>
                <a:cs typeface="Arial" pitchFamily="34" charset="0"/>
              </a:rPr>
              <a:t>IoT : un des piliers majeurs du  plan stratégique d’Orange Essentiels 2020</a:t>
            </a:r>
          </a:p>
          <a:p>
            <a:pPr algn="just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§"/>
            </a:pPr>
            <a:r>
              <a:rPr lang="fr-FR" sz="1800" dirty="0">
                <a:latin typeface="Helvetica" pitchFamily="2" charset="0"/>
                <a:cs typeface="Arial" pitchFamily="34" charset="0"/>
              </a:rPr>
              <a:t>Nécessité d’interconnecter ces objets les uns avec les autres </a:t>
            </a:r>
          </a:p>
          <a:p>
            <a:pPr algn="just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§"/>
            </a:pPr>
            <a:r>
              <a:rPr lang="fr-FR" sz="1800" dirty="0">
                <a:latin typeface="Helvetica" pitchFamily="2" charset="0"/>
                <a:cs typeface="Arial" pitchFamily="34" charset="0"/>
              </a:rPr>
              <a:t>Marché en attente d’une solution accessible au plus grand nombre.</a:t>
            </a:r>
          </a:p>
          <a:p>
            <a:pPr algn="just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§"/>
            </a:pPr>
            <a:r>
              <a:rPr lang="fr-FR" sz="1800" dirty="0">
                <a:latin typeface="Helvetica" pitchFamily="2" charset="0"/>
                <a:cs typeface="Arial" pitchFamily="34" charset="0"/>
              </a:rPr>
              <a:t>Couverture 4G dans la presque totalité du pays </a:t>
            </a:r>
          </a:p>
          <a:p>
            <a:pPr algn="just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§"/>
            </a:pPr>
            <a:r>
              <a:rPr lang="fr-FR" sz="1800" dirty="0">
                <a:latin typeface="Helvetica" pitchFamily="2" charset="0"/>
                <a:cs typeface="Arial" pitchFamily="34" charset="0"/>
              </a:rPr>
              <a:t>Besoin en mobilité des objets pour le </a:t>
            </a:r>
            <a:r>
              <a:rPr lang="fr-FR" sz="1800" dirty="0" err="1">
                <a:latin typeface="Helvetica" pitchFamily="2" charset="0"/>
                <a:cs typeface="Arial" pitchFamily="34" charset="0"/>
              </a:rPr>
              <a:t>tracking</a:t>
            </a:r>
            <a:endParaRPr lang="fr-FR" sz="1800" dirty="0">
              <a:latin typeface="Helvetica" pitchFamily="2" charset="0"/>
              <a:cs typeface="Arial" pitchFamily="34" charset="0"/>
            </a:endParaRPr>
          </a:p>
          <a:p>
            <a:pPr algn="just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§"/>
            </a:pPr>
            <a:endParaRPr lang="fr-FR" sz="1800" dirty="0">
              <a:latin typeface="Helvetica" pitchFamily="2" charset="0"/>
              <a:cs typeface="Arial" pitchFamily="34" charset="0"/>
            </a:endParaRPr>
          </a:p>
          <a:p>
            <a:pPr marL="0" indent="0">
              <a:buNone/>
            </a:pPr>
            <a:r>
              <a:rPr lang="fr-FR" sz="2800" b="1" dirty="0">
                <a:solidFill>
                  <a:srgbClr val="FF6600"/>
                </a:solidFill>
                <a:latin typeface="Helvetica" pitchFamily="2" charset="0"/>
              </a:rPr>
              <a:t>Enjeux et objectifs</a:t>
            </a:r>
          </a:p>
          <a:p>
            <a:pPr marL="1252" lvl="1" indent="0">
              <a:spcBef>
                <a:spcPts val="0"/>
              </a:spcBef>
              <a:buClr>
                <a:srgbClr val="FF6600"/>
              </a:buClr>
              <a:buNone/>
            </a:pPr>
            <a:endParaRPr lang="fr-FR" sz="1800" dirty="0">
              <a:latin typeface="Helvetica" pitchFamily="2" charset="0"/>
              <a:cs typeface="Arial" pitchFamily="34" charset="0"/>
            </a:endParaRPr>
          </a:p>
          <a:p>
            <a:pPr marL="341388" lvl="1" indent="-341388" algn="just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§"/>
            </a:pPr>
            <a:r>
              <a:rPr lang="fr-FR" sz="1800" dirty="0">
                <a:latin typeface="Helvetica" pitchFamily="2" charset="0"/>
                <a:ea typeface="+mn-ea"/>
                <a:cs typeface="Arial" pitchFamily="34" charset="0"/>
              </a:rPr>
              <a:t>Déployer un réseau destiné aux objets connectés, permettant de réduire les coûts ainsi que la consommation électrique des appareils</a:t>
            </a:r>
          </a:p>
          <a:p>
            <a:pPr marL="341388" lvl="1" indent="-341388" algn="just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§"/>
            </a:pPr>
            <a:r>
              <a:rPr lang="fr-FR" sz="1800" dirty="0">
                <a:latin typeface="Helvetica" pitchFamily="2" charset="0"/>
                <a:ea typeface="+mn-ea"/>
                <a:cs typeface="Arial" pitchFamily="34" charset="0"/>
              </a:rPr>
              <a:t>Assurer la mobilité des objets </a:t>
            </a:r>
          </a:p>
          <a:p>
            <a:pPr marL="341388" lvl="1" indent="-341388" algn="just">
              <a:spcBef>
                <a:spcPts val="0"/>
              </a:spcBef>
              <a:buClr>
                <a:srgbClr val="FF6600"/>
              </a:buClr>
              <a:buFont typeface="Wingdings" pitchFamily="2" charset="2"/>
              <a:buChar char="§"/>
            </a:pPr>
            <a:r>
              <a:rPr lang="fr-FR" sz="1800" dirty="0">
                <a:latin typeface="Helvetica" pitchFamily="2" charset="0"/>
                <a:ea typeface="+mn-ea"/>
                <a:cs typeface="Arial" pitchFamily="34" charset="0"/>
              </a:rPr>
              <a:t>Utiliser notre infrastructure 4G pour faire de l’IOT</a:t>
            </a:r>
          </a:p>
          <a:p>
            <a:pPr marL="0" lvl="1" indent="0" algn="just">
              <a:spcBef>
                <a:spcPts val="2500"/>
              </a:spcBef>
              <a:buNone/>
            </a:pPr>
            <a:endParaRPr lang="fr-FR" sz="1800" dirty="0">
              <a:solidFill>
                <a:srgbClr val="FF6600"/>
              </a:solidFill>
              <a:latin typeface="Helvetica" pitchFamily="2" charset="0"/>
            </a:endParaRPr>
          </a:p>
          <a:p>
            <a:endParaRPr lang="fr-FR" sz="1600" dirty="0">
              <a:latin typeface="Helvetica 45 Light"/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</a:pPr>
            <a:endParaRPr lang="fr-FR" sz="1600" dirty="0">
              <a:latin typeface="Helvetica 45 Light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fr-FR" sz="1400" dirty="0">
              <a:latin typeface="Helvetica 45 Ligh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B5A09D-7E64-2148-9EE5-3F32C6B637C9}"/>
              </a:ext>
            </a:extLst>
          </p:cNvPr>
          <p:cNvSpPr txBox="1"/>
          <p:nvPr/>
        </p:nvSpPr>
        <p:spPr>
          <a:xfrm>
            <a:off x="6672064" y="6381329"/>
            <a:ext cx="134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LTE-M</a:t>
            </a:r>
          </a:p>
        </p:txBody>
      </p:sp>
      <p:sp>
        <p:nvSpPr>
          <p:cNvPr id="5" name="object 3"/>
          <p:cNvSpPr/>
          <p:nvPr/>
        </p:nvSpPr>
        <p:spPr>
          <a:xfrm>
            <a:off x="0" y="6172200"/>
            <a:ext cx="1079138" cy="687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0" y="0"/>
            <a:ext cx="1080135" cy="685800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0" y="685800"/>
            <a:ext cx="1080135" cy="5486399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8" name="Connecteur droit 7"/>
          <p:cNvCxnSpPr/>
          <p:nvPr/>
        </p:nvCxnSpPr>
        <p:spPr>
          <a:xfrm>
            <a:off x="0" y="685800"/>
            <a:ext cx="11952651" cy="1741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2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1B5A09D-7E64-2148-9EE5-3F32C6B637C9}"/>
              </a:ext>
            </a:extLst>
          </p:cNvPr>
          <p:cNvSpPr txBox="1"/>
          <p:nvPr/>
        </p:nvSpPr>
        <p:spPr>
          <a:xfrm>
            <a:off x="6672064" y="6381329"/>
            <a:ext cx="134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LTE-M</a:t>
            </a:r>
          </a:p>
        </p:txBody>
      </p:sp>
      <p:sp>
        <p:nvSpPr>
          <p:cNvPr id="5" name="object 3"/>
          <p:cNvSpPr/>
          <p:nvPr/>
        </p:nvSpPr>
        <p:spPr>
          <a:xfrm>
            <a:off x="0" y="6172200"/>
            <a:ext cx="1079138" cy="687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0" y="0"/>
            <a:ext cx="1080135" cy="685800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0" y="685800"/>
            <a:ext cx="1080135" cy="5486399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455339"/>
            <a:ext cx="9676267" cy="4259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80135" y="189305"/>
            <a:ext cx="2903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hangingPunct="1">
              <a:spcAft>
                <a:spcPct val="50000"/>
              </a:spcAft>
              <a:buClr>
                <a:schemeClr val="tx2"/>
              </a:buClr>
              <a:buSzPct val="70000"/>
            </a:pPr>
            <a:r>
              <a:rPr lang="fr-FR" sz="2800" b="1" dirty="0">
                <a:solidFill>
                  <a:srgbClr val="FF6600"/>
                </a:solidFill>
                <a:latin typeface="Helvetica" pitchFamily="34" charset="0"/>
                <a:cs typeface="Helvetica" pitchFamily="34" charset="0"/>
              </a:rPr>
              <a:t>Les réseaux </a:t>
            </a:r>
            <a:r>
              <a:rPr lang="fr-FR" sz="2800" b="1" dirty="0" err="1">
                <a:solidFill>
                  <a:srgbClr val="FF6600"/>
                </a:solidFill>
                <a:latin typeface="Helvetica" pitchFamily="34" charset="0"/>
                <a:cs typeface="Helvetica" pitchFamily="34" charset="0"/>
              </a:rPr>
              <a:t>IoT</a:t>
            </a:r>
            <a:endParaRPr lang="fr-FR" sz="2800" b="1" dirty="0">
              <a:solidFill>
                <a:srgbClr val="FF6600"/>
              </a:solidFill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10" name="Connecteur droit 9"/>
          <p:cNvCxnSpPr/>
          <p:nvPr/>
        </p:nvCxnSpPr>
        <p:spPr>
          <a:xfrm>
            <a:off x="0" y="685800"/>
            <a:ext cx="11952651" cy="1741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00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0" y="685800"/>
            <a:ext cx="11952651" cy="1741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80135" y="189305"/>
            <a:ext cx="9008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hangingPunct="1">
              <a:spcAft>
                <a:spcPct val="50000"/>
              </a:spcAft>
              <a:buClr>
                <a:schemeClr val="tx2"/>
              </a:buClr>
              <a:buSzPct val="70000"/>
            </a:pPr>
            <a:r>
              <a:rPr lang="fr-FR" sz="2800" b="1" dirty="0">
                <a:solidFill>
                  <a:srgbClr val="FF6600"/>
                </a:solidFill>
                <a:latin typeface="Helvetica" pitchFamily="34" charset="0"/>
                <a:cs typeface="Helvetica" pitchFamily="34" charset="0"/>
              </a:rPr>
              <a:t>Caractéristiques techniques LTE-M, NB-IOT et Lora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AA29B35-3A3A-8B4B-B787-AB1BBBDB0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92174"/>
              </p:ext>
            </p:extLst>
          </p:nvPr>
        </p:nvGraphicFramePr>
        <p:xfrm>
          <a:off x="1308736" y="923113"/>
          <a:ext cx="1019746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366">
                  <a:extLst>
                    <a:ext uri="{9D8B030D-6E8A-4147-A177-3AD203B41FA5}">
                      <a16:colId xmlns:a16="http://schemas.microsoft.com/office/drawing/2014/main" val="3982785069"/>
                    </a:ext>
                  </a:extLst>
                </a:gridCol>
                <a:gridCol w="2549366">
                  <a:extLst>
                    <a:ext uri="{9D8B030D-6E8A-4147-A177-3AD203B41FA5}">
                      <a16:colId xmlns:a16="http://schemas.microsoft.com/office/drawing/2014/main" val="1965724734"/>
                    </a:ext>
                  </a:extLst>
                </a:gridCol>
                <a:gridCol w="2549366">
                  <a:extLst>
                    <a:ext uri="{9D8B030D-6E8A-4147-A177-3AD203B41FA5}">
                      <a16:colId xmlns:a16="http://schemas.microsoft.com/office/drawing/2014/main" val="754658407"/>
                    </a:ext>
                  </a:extLst>
                </a:gridCol>
                <a:gridCol w="2549366">
                  <a:extLst>
                    <a:ext uri="{9D8B030D-6E8A-4147-A177-3AD203B41FA5}">
                      <a16:colId xmlns:a16="http://schemas.microsoft.com/office/drawing/2014/main" val="1725624645"/>
                    </a:ext>
                  </a:extLst>
                </a:gridCol>
              </a:tblGrid>
              <a:tr h="161607">
                <a:tc>
                  <a:txBody>
                    <a:bodyPr/>
                    <a:lstStyle/>
                    <a:p>
                      <a:endParaRPr lang="fr-SN" sz="1800" dirty="0">
                        <a:latin typeface="Helvetica" pitchFamily="2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solidFill>
                            <a:srgbClr val="FF6600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LTE-M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solidFill>
                            <a:srgbClr val="FF6600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NB-IOT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solidFill>
                            <a:srgbClr val="FF6600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LoRa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240881082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DEBIT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1Mb/s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100kbps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0,3 à 50 kbps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604479004"/>
                  </a:ext>
                </a:extLst>
              </a:tr>
              <a:tr h="219522"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Occupation spectrale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   1,4Mhz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200Khz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125 khz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4177284240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Durée de vie batterie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5 à 10ans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5 à 10ans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5 à 10 ans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638024595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Latence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50-100ms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1.5-10sec 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fr-SN" sz="1800" dirty="0">
                        <a:latin typeface="Helvetica" pitchFamily="2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69774398"/>
                  </a:ext>
                </a:extLst>
              </a:tr>
              <a:tr h="288831"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Antenne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Même antenne que 4G</a:t>
                      </a:r>
                    </a:p>
                    <a:p>
                      <a:r>
                        <a:rPr lang="fr-SN" sz="1800" dirty="0">
                          <a:latin typeface="Helvetica" pitchFamily="2" charset="0"/>
                        </a:rPr>
                        <a:t>(Mise à jour logicielle)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Même antenne que 4G</a:t>
                      </a:r>
                    </a:p>
                    <a:p>
                      <a:r>
                        <a:rPr lang="fr-SN" sz="1800" dirty="0">
                          <a:latin typeface="Helvetica" pitchFamily="2" charset="0"/>
                        </a:rPr>
                        <a:t>(Mise à jour logicielle)</a:t>
                      </a:r>
                    </a:p>
                    <a:p>
                      <a:endParaRPr lang="fr-SN" sz="1800" dirty="0">
                        <a:latin typeface="Helvetica" pitchFamily="2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Antenne loRa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025878647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Mobilité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Oui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Non à l’état actif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Non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268834530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Portée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&lt;15km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&lt;15km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>
                          <a:latin typeface="Helvetica" pitchFamily="2" charset="0"/>
                        </a:rPr>
                        <a:t>Théoriquement 5 </a:t>
                      </a:r>
                      <a:r>
                        <a:rPr lang="fr-SN" sz="1800" dirty="0">
                          <a:latin typeface="Helvetica" pitchFamily="2" charset="0"/>
                        </a:rPr>
                        <a:t>Km en zone urbaine et 10km en </a:t>
                      </a:r>
                      <a:r>
                        <a:rPr lang="fr-SN" sz="1800">
                          <a:latin typeface="Helvetica" pitchFamily="2" charset="0"/>
                        </a:rPr>
                        <a:t>zone rurale </a:t>
                      </a:r>
                      <a:endParaRPr lang="fr-SN" sz="1800" dirty="0">
                        <a:latin typeface="Helvetica" pitchFamily="2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795451441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voix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Oui  voLTE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Nom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Non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2767206901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Roaming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Oui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Possible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fr-SN" sz="1800" dirty="0">
                          <a:latin typeface="Helvetica" pitchFamily="2" charset="0"/>
                        </a:rPr>
                        <a:t>Non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389711379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4097ACF-3730-A847-AA61-3227C2151E08}"/>
              </a:ext>
            </a:extLst>
          </p:cNvPr>
          <p:cNvSpPr txBox="1"/>
          <p:nvPr/>
        </p:nvSpPr>
        <p:spPr>
          <a:xfrm>
            <a:off x="6480043" y="6412479"/>
            <a:ext cx="134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LTE-M</a:t>
            </a:r>
          </a:p>
        </p:txBody>
      </p:sp>
      <p:sp>
        <p:nvSpPr>
          <p:cNvPr id="7" name="object 3"/>
          <p:cNvSpPr/>
          <p:nvPr/>
        </p:nvSpPr>
        <p:spPr>
          <a:xfrm>
            <a:off x="0" y="6172200"/>
            <a:ext cx="1079138" cy="687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/>
          <p:cNvSpPr/>
          <p:nvPr/>
        </p:nvSpPr>
        <p:spPr>
          <a:xfrm>
            <a:off x="0" y="0"/>
            <a:ext cx="1080135" cy="685800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0" y="712525"/>
            <a:ext cx="1080135" cy="5486399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624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E8975A8D-8829-4FE1-8544-464DB47930CF}"/>
              </a:ext>
            </a:extLst>
          </p:cNvPr>
          <p:cNvSpPr txBox="1"/>
          <p:nvPr/>
        </p:nvSpPr>
        <p:spPr>
          <a:xfrm>
            <a:off x="15701816" y="6488669"/>
            <a:ext cx="610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97C900A-8B83-4F76-BABC-7C283CAFEE15}"/>
              </a:ext>
            </a:extLst>
          </p:cNvPr>
          <p:cNvSpPr txBox="1"/>
          <p:nvPr/>
        </p:nvSpPr>
        <p:spPr>
          <a:xfrm>
            <a:off x="5986289" y="6488669"/>
            <a:ext cx="2726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LTE-M</a:t>
            </a:r>
          </a:p>
        </p:txBody>
      </p:sp>
      <p:cxnSp>
        <p:nvCxnSpPr>
          <p:cNvPr id="25" name="Connecteur droit 24"/>
          <p:cNvCxnSpPr/>
          <p:nvPr/>
        </p:nvCxnSpPr>
        <p:spPr>
          <a:xfrm>
            <a:off x="314796" y="665672"/>
            <a:ext cx="11617291" cy="1741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1079138" y="50512"/>
            <a:ext cx="941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6600"/>
                </a:solidFill>
                <a:cs typeface="Arial" charset="0"/>
              </a:rPr>
              <a:t>Uses cases adressables par  LTE-M et NB-</a:t>
            </a:r>
            <a:r>
              <a:rPr lang="fr-FR" sz="3200" b="1" dirty="0" err="1">
                <a:solidFill>
                  <a:srgbClr val="FF6600"/>
                </a:solidFill>
                <a:cs typeface="Arial" charset="0"/>
              </a:rPr>
              <a:t>IoT</a:t>
            </a:r>
            <a:r>
              <a:rPr lang="fr-FR" sz="3200" b="1" dirty="0">
                <a:solidFill>
                  <a:srgbClr val="FF6600"/>
                </a:solidFill>
                <a:cs typeface="Arial" charset="0"/>
              </a:rPr>
              <a:t> </a:t>
            </a:r>
            <a:endParaRPr lang="fr-FR" sz="3000" b="1" dirty="0">
              <a:solidFill>
                <a:srgbClr val="FF6600"/>
              </a:solidFill>
              <a:latin typeface="Helvetica 45 Ligh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257800" y="4114800"/>
            <a:ext cx="266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Verticales IoT </a:t>
            </a:r>
            <a:r>
              <a:rPr lang="fr-FR" sz="1200" dirty="0"/>
              <a:t>(source : IoT OMA)</a:t>
            </a:r>
          </a:p>
        </p:txBody>
      </p:sp>
      <p:sp>
        <p:nvSpPr>
          <p:cNvPr id="9" name="object 3"/>
          <p:cNvSpPr/>
          <p:nvPr/>
        </p:nvSpPr>
        <p:spPr>
          <a:xfrm>
            <a:off x="0" y="6172200"/>
            <a:ext cx="1079138" cy="687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0" y="0"/>
            <a:ext cx="1080135" cy="685800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/>
          <p:nvPr/>
        </p:nvSpPr>
        <p:spPr>
          <a:xfrm>
            <a:off x="0" y="685800"/>
            <a:ext cx="1080135" cy="5486399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ZoneTexte 3"/>
          <p:cNvSpPr txBox="1"/>
          <p:nvPr/>
        </p:nvSpPr>
        <p:spPr>
          <a:xfrm>
            <a:off x="1277800" y="5802868"/>
            <a:ext cx="796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LTE-M : Pour les use cases nécessitant de la </a:t>
            </a:r>
            <a:r>
              <a:rPr lang="fr-FR" dirty="0" err="1"/>
              <a:t>QoS</a:t>
            </a:r>
            <a:r>
              <a:rPr lang="fr-FR" dirty="0"/>
              <a:t>, de la mobilité et /ou plus de débit 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00" y="838200"/>
            <a:ext cx="7231742" cy="480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28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335360" y="685800"/>
            <a:ext cx="11617291" cy="1741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86065" y="168523"/>
            <a:ext cx="9285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hangingPunct="1">
              <a:spcAft>
                <a:spcPct val="50000"/>
              </a:spcAft>
              <a:buClr>
                <a:schemeClr val="tx2"/>
              </a:buClr>
              <a:buSzPct val="70000"/>
            </a:pPr>
            <a:r>
              <a:rPr lang="fr-FR" sz="2800" b="1" dirty="0">
                <a:solidFill>
                  <a:srgbClr val="FF6600"/>
                </a:solidFill>
                <a:latin typeface="Helvetica" pitchFamily="34" charset="0"/>
                <a:cs typeface="Helvetica" pitchFamily="34" charset="0"/>
              </a:rPr>
              <a:t>Etat des déploiements LTE-M dans le groupe  Orange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3748BC-0934-AE41-84AF-95782EB0293E}"/>
              </a:ext>
            </a:extLst>
          </p:cNvPr>
          <p:cNvSpPr txBox="1"/>
          <p:nvPr/>
        </p:nvSpPr>
        <p:spPr>
          <a:xfrm>
            <a:off x="1143000" y="1143000"/>
            <a:ext cx="10809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FF6600"/>
              </a:buClr>
              <a:buFont typeface="Arial" pitchFamily="34" charset="0"/>
              <a:buChar char="•"/>
            </a:pPr>
            <a:r>
              <a:rPr lang="fr-FR" dirty="0"/>
              <a:t>La France, l’Espagne et la Belgique ont lancé avec des couvertures nationales. </a:t>
            </a:r>
          </a:p>
          <a:p>
            <a:pPr marL="285750" indent="-285750" algn="just">
              <a:buClr>
                <a:srgbClr val="FF6600"/>
              </a:buClr>
              <a:buFont typeface="Arial" pitchFamily="34" charset="0"/>
              <a:buChar char="•"/>
            </a:pPr>
            <a:r>
              <a:rPr lang="fr-FR" dirty="0">
                <a:latin typeface="Helvetica" pitchFamily="2" charset="0"/>
                <a:cs typeface="Times New Roman" panose="02020603050405020304" pitchFamily="18" charset="0"/>
              </a:rPr>
              <a:t>Avec plus de 98% de la population française couverte Orange propose une couverture nationale de la technologie LTE-M.</a:t>
            </a:r>
          </a:p>
          <a:p>
            <a:pPr marL="285750" indent="-285750" algn="just">
              <a:buClr>
                <a:srgbClr val="FF6600"/>
              </a:buClr>
              <a:buFont typeface="Arial" pitchFamily="34" charset="0"/>
              <a:buChar char="•"/>
            </a:pPr>
            <a:r>
              <a:rPr lang="fr-FR" dirty="0"/>
              <a:t>La Pologne et la Roumanie ont les réseaux prêts et les ouvrent localement en fonction des </a:t>
            </a:r>
            <a:r>
              <a:rPr lang="fr-FR" dirty="0" err="1"/>
              <a:t>PoC</a:t>
            </a:r>
            <a:r>
              <a:rPr lang="fr-FR" dirty="0"/>
              <a:t>, offres clients, …</a:t>
            </a:r>
          </a:p>
          <a:p>
            <a:pPr marL="285750" indent="-285750" algn="just">
              <a:buClr>
                <a:srgbClr val="FF6600"/>
              </a:buClr>
              <a:buFont typeface="Arial" pitchFamily="34" charset="0"/>
              <a:buChar char="•"/>
            </a:pPr>
            <a:endParaRPr lang="fr-FR" dirty="0"/>
          </a:p>
          <a:p>
            <a:pPr marL="285750" indent="-285750" algn="just">
              <a:buClr>
                <a:srgbClr val="FF6600"/>
              </a:buClr>
              <a:buFont typeface="Arial" pitchFamily="34" charset="0"/>
              <a:buChar char="•"/>
            </a:pPr>
            <a:r>
              <a:rPr lang="fr-FR" dirty="0"/>
              <a:t> Les use case sont essentiellement autour du </a:t>
            </a:r>
            <a:r>
              <a:rPr lang="fr-FR" dirty="0" err="1"/>
              <a:t>tracking</a:t>
            </a:r>
            <a:r>
              <a:rPr lang="fr-FR" dirty="0"/>
              <a:t> car c’est le point fort de la techno (en combinant basse consommation et possibilité de mobilité).</a:t>
            </a:r>
          </a:p>
          <a:p>
            <a:pPr algn="just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29BBDF-AADB-DF42-8C79-70459715263C}"/>
              </a:ext>
            </a:extLst>
          </p:cNvPr>
          <p:cNvSpPr txBox="1"/>
          <p:nvPr/>
        </p:nvSpPr>
        <p:spPr>
          <a:xfrm>
            <a:off x="6672064" y="6381329"/>
            <a:ext cx="1344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LTE-M</a:t>
            </a:r>
          </a:p>
        </p:txBody>
      </p:sp>
      <p:sp>
        <p:nvSpPr>
          <p:cNvPr id="12" name="object 3"/>
          <p:cNvSpPr/>
          <p:nvPr/>
        </p:nvSpPr>
        <p:spPr>
          <a:xfrm>
            <a:off x="0" y="6172200"/>
            <a:ext cx="1079138" cy="687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/>
          <p:cNvSpPr/>
          <p:nvPr/>
        </p:nvSpPr>
        <p:spPr>
          <a:xfrm>
            <a:off x="0" y="0"/>
            <a:ext cx="1080135" cy="685800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/>
          <p:cNvSpPr/>
          <p:nvPr/>
        </p:nvSpPr>
        <p:spPr>
          <a:xfrm>
            <a:off x="0" y="685800"/>
            <a:ext cx="1080135" cy="5486399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243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60276"/>
            <a:ext cx="10210800" cy="715962"/>
          </a:xfrm>
        </p:spPr>
        <p:txBody>
          <a:bodyPr>
            <a:normAutofit/>
          </a:bodyPr>
          <a:lstStyle/>
          <a:p>
            <a:pPr algn="l"/>
            <a:r>
              <a:rPr lang="fr-SN" sz="2800" dirty="0">
                <a:latin typeface="Helvetica 45"/>
              </a:rPr>
              <a:t>Etat de déploiement  NB-</a:t>
            </a:r>
            <a:r>
              <a:rPr lang="fr-SN" sz="2800" dirty="0" err="1">
                <a:latin typeface="Helvetica 45"/>
              </a:rPr>
              <a:t>IoT</a:t>
            </a:r>
            <a:r>
              <a:rPr lang="fr-SN" sz="2800" dirty="0">
                <a:latin typeface="Helvetica 45"/>
              </a:rPr>
              <a:t> dans le groupe Orange 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23628"/>
            <a:ext cx="1079138" cy="534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997" y="1"/>
            <a:ext cx="1080135" cy="685800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85801"/>
            <a:ext cx="1080135" cy="5656005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7"/>
          </p:nvPr>
        </p:nvSpPr>
        <p:spPr>
          <a:xfrm>
            <a:off x="4191000" y="6323629"/>
            <a:ext cx="2804160" cy="342900"/>
          </a:xfrm>
        </p:spPr>
        <p:txBody>
          <a:bodyPr/>
          <a:lstStyle/>
          <a:p>
            <a:fld id="{B6F15528-21DE-4FAA-801E-634DDDAF4B2B}" type="slidenum">
              <a:rPr lang="fr-FR" smtClean="0"/>
              <a:t>8</a:t>
            </a:fld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5" y="6386848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95400" y="762000"/>
            <a:ext cx="105127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NB-IoT est déployée sur tout le territoire belge</a:t>
            </a:r>
          </a:p>
          <a:p>
            <a:pPr algn="just"/>
            <a:r>
              <a:rPr lang="fr-FR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OBE  a collaboré avec Huawei, qui a contribué à intégrer l’IoT dans le réseau d’Orange</a:t>
            </a:r>
            <a:endParaRPr lang="fr-FR" b="1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fr-FR" b="1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Stratégie de la Belgique </a:t>
            </a:r>
            <a:r>
              <a:rPr lang="fr-FR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</a:p>
          <a:p>
            <a:pPr algn="just"/>
            <a:r>
              <a:rPr lang="fr-FR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 pas déployer Lora et faire un focus sur les technos standardisées 3GPP NB-</a:t>
            </a:r>
            <a:r>
              <a:rPr lang="fr-FR" dirty="0" err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IoT</a:t>
            </a:r>
            <a:r>
              <a:rPr lang="fr-FR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et LTE-M en utilisant une seule infrastructure : la 4G. </a:t>
            </a:r>
          </a:p>
          <a:p>
            <a:pPr marL="557213" lvl="3" indent="-285750">
              <a:spcAft>
                <a:spcPts val="0"/>
              </a:spcAft>
              <a:buFont typeface="Helvetica 75 Bold" pitchFamily="34" charset="0"/>
              <a:buChar char="–"/>
            </a:pPr>
            <a:r>
              <a:rPr lang="en-US" dirty="0"/>
              <a:t>OBE </a:t>
            </a:r>
            <a:r>
              <a:rPr lang="en-US" dirty="0" err="1"/>
              <a:t>couvre</a:t>
            </a:r>
            <a:r>
              <a:rPr lang="en-US" dirty="0"/>
              <a:t>  plus de 96% du </a:t>
            </a:r>
            <a:r>
              <a:rPr lang="en-US" dirty="0" err="1"/>
              <a:t>territoire</a:t>
            </a:r>
            <a:r>
              <a:rPr lang="en-US" dirty="0"/>
              <a:t> </a:t>
            </a:r>
            <a:r>
              <a:rPr lang="en-US" dirty="0" err="1"/>
              <a:t>belge</a:t>
            </a:r>
            <a:r>
              <a:rPr lang="en-US" dirty="0"/>
              <a:t> en LTE</a:t>
            </a:r>
          </a:p>
          <a:p>
            <a:pPr marL="557213" lvl="3" indent="-285750">
              <a:spcAft>
                <a:spcPts val="0"/>
              </a:spcAft>
              <a:buFont typeface="Helvetica 75 Bold" pitchFamily="34" charset="0"/>
              <a:buChar char="–"/>
            </a:pPr>
            <a:r>
              <a:rPr lang="en-US" dirty="0"/>
              <a:t>Le </a:t>
            </a:r>
            <a:r>
              <a:rPr lang="en-US" dirty="0" err="1"/>
              <a:t>déploiement</a:t>
            </a:r>
            <a:r>
              <a:rPr lang="en-US" dirty="0"/>
              <a:t> national </a:t>
            </a:r>
            <a:r>
              <a:rPr lang="en-US" dirty="0" err="1"/>
              <a:t>nécessite</a:t>
            </a:r>
            <a:r>
              <a:rPr lang="en-US" dirty="0"/>
              <a:t> </a:t>
            </a:r>
            <a:r>
              <a:rPr lang="en-US" dirty="0" err="1"/>
              <a:t>juste</a:t>
            </a:r>
            <a:r>
              <a:rPr lang="en-US" dirty="0"/>
              <a:t> un  </a:t>
            </a:r>
            <a:r>
              <a:rPr lang="en-US" dirty="0" err="1"/>
              <a:t>ugrade</a:t>
            </a:r>
            <a:r>
              <a:rPr lang="en-US" dirty="0"/>
              <a:t> software  (Huawei SRAN12.1) </a:t>
            </a:r>
          </a:p>
          <a:p>
            <a:pPr marL="557213" lvl="3" indent="-285750">
              <a:spcAft>
                <a:spcPts val="0"/>
              </a:spcAft>
              <a:buFont typeface="Helvetica 75 Bold" pitchFamily="34" charset="0"/>
              <a:buChar char="–"/>
            </a:pPr>
            <a:r>
              <a:rPr lang="en-US" dirty="0"/>
              <a:t>Pas de  </a:t>
            </a:r>
            <a:r>
              <a:rPr lang="en-US" dirty="0" err="1"/>
              <a:t>LoRa</a:t>
            </a:r>
            <a:r>
              <a:rPr lang="en-US" dirty="0"/>
              <a:t> car  : 3x plus </a:t>
            </a:r>
            <a:r>
              <a:rPr lang="en-US" dirty="0" err="1"/>
              <a:t>cher</a:t>
            </a:r>
            <a:r>
              <a:rPr lang="en-US" dirty="0"/>
              <a:t> (</a:t>
            </a:r>
            <a:r>
              <a:rPr lang="en-US" dirty="0" err="1"/>
              <a:t>nécessite</a:t>
            </a:r>
            <a:r>
              <a:rPr lang="en-US" dirty="0"/>
              <a:t> des </a:t>
            </a:r>
            <a:r>
              <a:rPr lang="en-US" dirty="0" err="1"/>
              <a:t>autorisations</a:t>
            </a:r>
            <a:r>
              <a:rPr lang="en-US" dirty="0"/>
              <a:t>  du </a:t>
            </a:r>
            <a:r>
              <a:rPr lang="en-US" dirty="0" err="1"/>
              <a:t>régulateur</a:t>
            </a:r>
            <a:r>
              <a:rPr lang="en-US" dirty="0"/>
              <a:t> et de </a:t>
            </a:r>
            <a:r>
              <a:rPr lang="en-US" dirty="0" err="1"/>
              <a:t>nouvelles</a:t>
            </a:r>
            <a:r>
              <a:rPr lang="en-US" dirty="0"/>
              <a:t> Gateway)</a:t>
            </a:r>
          </a:p>
          <a:p>
            <a:pPr marL="557213" lvl="3" indent="-285750">
              <a:spcAft>
                <a:spcPts val="0"/>
              </a:spcAft>
              <a:buFont typeface="Helvetica 75 Bold" pitchFamily="34" charset="0"/>
              <a:buChar char="–"/>
            </a:pPr>
            <a:endParaRPr lang="fr-FR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endParaRPr lang="fr-FR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9550" y="4463308"/>
            <a:ext cx="21416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2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Source : OBE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295398" y="3091445"/>
            <a:ext cx="1001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Helvetica" panose="020B0604020202020204" pitchFamily="34" charset="0"/>
                <a:cs typeface="Helvetica" panose="020B0604020202020204" pitchFamily="34" charset="0"/>
              </a:rPr>
              <a:t>Use cases :</a:t>
            </a:r>
          </a:p>
          <a:p>
            <a:pPr marL="285750" indent="-285750">
              <a:buClr>
                <a:srgbClr val="FF6600"/>
              </a:buClr>
              <a:buFont typeface="Wingdings" pitchFamily="2" charset="2"/>
              <a:buChar char="§"/>
            </a:pP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NB-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IoT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bike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trackers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, Smart </a:t>
            </a:r>
            <a:r>
              <a:rPr lang="fr-FR" dirty="0" err="1">
                <a:latin typeface="Helvetica" panose="020B0604020202020204" pitchFamily="34" charset="0"/>
                <a:cs typeface="Helvetica" panose="020B0604020202020204" pitchFamily="34" charset="0"/>
              </a:rPr>
              <a:t>plug</a:t>
            </a:r>
            <a:r>
              <a:rPr lang="fr-FR" dirty="0">
                <a:latin typeface="Helvetica" panose="020B0604020202020204" pitchFamily="34" charset="0"/>
                <a:cs typeface="Helvetica" panose="020B0604020202020204" pitchFamily="34" charset="0"/>
              </a:rPr>
              <a:t> et smart parking</a:t>
            </a:r>
            <a:endParaRPr lang="fr-F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733800"/>
            <a:ext cx="4136684" cy="205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3733800"/>
            <a:ext cx="4132329" cy="2013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1471047" y="6017516"/>
            <a:ext cx="636616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b="1" dirty="0"/>
              <a:t>Stratégie du groupe : Lora + LTE-M, pas de </a:t>
            </a:r>
            <a:r>
              <a:rPr lang="fr-FR" b="1" dirty="0" err="1"/>
              <a:t>skill</a:t>
            </a:r>
            <a:r>
              <a:rPr lang="fr-FR" b="1" dirty="0"/>
              <a:t> center sur NB-</a:t>
            </a:r>
            <a:r>
              <a:rPr lang="fr-FR" b="1" dirty="0" err="1"/>
              <a:t>IoT</a:t>
            </a:r>
            <a:r>
              <a:rPr lang="fr-FR" b="1" dirty="0"/>
              <a:t> 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335360" y="685800"/>
            <a:ext cx="11617291" cy="1741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4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60276"/>
            <a:ext cx="10210800" cy="715962"/>
          </a:xfrm>
        </p:spPr>
        <p:txBody>
          <a:bodyPr>
            <a:normAutofit/>
          </a:bodyPr>
          <a:lstStyle/>
          <a:p>
            <a:pPr algn="l"/>
            <a:r>
              <a:rPr lang="fr-SN" sz="2800" dirty="0">
                <a:latin typeface="Helvetica 45"/>
              </a:rPr>
              <a:t>Etat de déploiement  LTE-M / NB-</a:t>
            </a:r>
            <a:r>
              <a:rPr lang="fr-SN" sz="2800" dirty="0" err="1">
                <a:latin typeface="Helvetica 45"/>
              </a:rPr>
              <a:t>IoT</a:t>
            </a:r>
            <a:r>
              <a:rPr lang="fr-SN" sz="2800" dirty="0">
                <a:latin typeface="Helvetica 45"/>
              </a:rPr>
              <a:t> dans le monde 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23628"/>
            <a:ext cx="1079138" cy="534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997" y="1"/>
            <a:ext cx="1080135" cy="685800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85801"/>
            <a:ext cx="1080135" cy="5656005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7"/>
          </p:nvPr>
        </p:nvSpPr>
        <p:spPr>
          <a:xfrm>
            <a:off x="4191000" y="6323629"/>
            <a:ext cx="2804160" cy="342900"/>
          </a:xfrm>
        </p:spPr>
        <p:txBody>
          <a:bodyPr/>
          <a:lstStyle/>
          <a:p>
            <a:fld id="{B6F15528-21DE-4FAA-801E-634DDDAF4B2B}" type="slidenum">
              <a:rPr lang="fr-FR" smtClean="0"/>
              <a:t>9</a:t>
            </a:fld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5" y="6386848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219200" y="673698"/>
            <a:ext cx="10741344" cy="23500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200000"/>
              </a:lnSpc>
              <a:buClr>
                <a:srgbClr val="FF6600"/>
              </a:buClr>
              <a:buNone/>
              <a:tabLst>
                <a:tab pos="335671" algn="l"/>
                <a:tab pos="460133" algn="l"/>
                <a:tab pos="993813" algn="l"/>
                <a:tab pos="1527491" algn="l"/>
                <a:tab pos="2061170" algn="l"/>
                <a:tab pos="2594849" algn="l"/>
                <a:tab pos="3128528" algn="l"/>
                <a:tab pos="3662207" algn="l"/>
                <a:tab pos="4195886" algn="l"/>
                <a:tab pos="4729564" algn="l"/>
                <a:tab pos="5263244" algn="l"/>
                <a:tab pos="5796922" algn="l"/>
                <a:tab pos="6330602" algn="l"/>
                <a:tab pos="6864280" algn="l"/>
                <a:tab pos="7397960" algn="l"/>
                <a:tab pos="7931638" algn="l"/>
                <a:tab pos="8465318" algn="l"/>
                <a:tab pos="8998996" algn="l"/>
                <a:tab pos="9532675" algn="l"/>
                <a:tab pos="10066354" algn="l"/>
                <a:tab pos="10600033" algn="l"/>
              </a:tabLst>
              <a:defRPr/>
            </a:pPr>
            <a:r>
              <a:rPr lang="fr-FR" sz="1800" dirty="0">
                <a:latin typeface="Helvetica 45"/>
              </a:rPr>
              <a:t>Septembre  2019  : </a:t>
            </a:r>
          </a:p>
          <a:p>
            <a:pPr>
              <a:buFont typeface="Wingdings" pitchFamily="2" charset="2"/>
              <a:buChar char="v"/>
            </a:pPr>
            <a:r>
              <a:rPr lang="fr-FR" sz="1800" b="1" dirty="0"/>
              <a:t>153 opérateurs investissent activement dans la technologie NB-</a:t>
            </a:r>
            <a:r>
              <a:rPr lang="fr-FR" sz="1800" b="1" dirty="0" err="1"/>
              <a:t>IoT</a:t>
            </a:r>
            <a:r>
              <a:rPr lang="fr-FR" sz="1800" dirty="0"/>
              <a:t>, contre 141 en Avril 2019, 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dirty="0"/>
              <a:t>101 ont déployé / lancé commercialement des réseaux NB-</a:t>
            </a:r>
            <a:r>
              <a:rPr lang="fr-FR" sz="1800" dirty="0" err="1"/>
              <a:t>IoT</a:t>
            </a:r>
            <a:r>
              <a:rPr lang="fr-FR" sz="1800" dirty="0"/>
              <a:t>, en hausse de 90 en six mois. 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dirty="0"/>
              <a:t>29 planifient, pilotent et / ou déploient des réseaux NB-</a:t>
            </a:r>
            <a:r>
              <a:rPr lang="fr-FR" sz="1800" dirty="0" err="1"/>
              <a:t>IoT</a:t>
            </a:r>
            <a:r>
              <a:rPr lang="fr-FR" sz="1800" dirty="0"/>
              <a:t>. 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dirty="0"/>
              <a:t> 23 évaluent / testent la technologie NB-</a:t>
            </a:r>
            <a:r>
              <a:rPr lang="fr-FR" sz="1800" dirty="0" err="1"/>
              <a:t>IoT</a:t>
            </a:r>
            <a:r>
              <a:rPr lang="fr-FR" sz="1800" dirty="0"/>
              <a:t>. </a:t>
            </a:r>
          </a:p>
          <a:p>
            <a:pPr lvl="1">
              <a:buFont typeface="Wingdings" pitchFamily="2" charset="2"/>
              <a:buChar char="Ø"/>
            </a:pPr>
            <a:endParaRPr lang="fr-FR" sz="1800" dirty="0"/>
          </a:p>
          <a:p>
            <a:pPr>
              <a:buFont typeface="Wingdings" pitchFamily="2" charset="2"/>
              <a:buChar char="v"/>
            </a:pPr>
            <a:r>
              <a:rPr lang="fr-FR" sz="1800" dirty="0"/>
              <a:t> </a:t>
            </a:r>
            <a:r>
              <a:rPr lang="fr-FR" sz="1800" b="1" dirty="0"/>
              <a:t>65 opérateurs investissent activement dans la technologie LTE-M</a:t>
            </a:r>
            <a:r>
              <a:rPr lang="fr-FR" sz="1800" dirty="0"/>
              <a:t>, contre 60 en avril, dont: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dirty="0"/>
              <a:t> 41 ont déployé / lancé commercialement des réseaux LTE-M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dirty="0"/>
              <a:t>13 planifient, pilotent et / ou déploient le LTE-M </a:t>
            </a:r>
          </a:p>
          <a:p>
            <a:pPr lvl="1">
              <a:buFont typeface="Wingdings" pitchFamily="2" charset="2"/>
              <a:buChar char="Ø"/>
            </a:pPr>
            <a:r>
              <a:rPr lang="fr-FR" sz="1800" dirty="0"/>
              <a:t>11 testent la technologie LTE-M.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172" y="3564549"/>
            <a:ext cx="4875372" cy="272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8211624" y="6007883"/>
            <a:ext cx="441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GSA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35360" y="685800"/>
            <a:ext cx="11617291" cy="1741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8630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7662</TotalTime>
  <Words>1248</Words>
  <Application>Microsoft Office PowerPoint</Application>
  <PresentationFormat>Grand écran</PresentationFormat>
  <Paragraphs>225</Paragraphs>
  <Slides>19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30" baseType="lpstr">
      <vt:lpstr>Arial</vt:lpstr>
      <vt:lpstr>Calibri</vt:lpstr>
      <vt:lpstr>Helvetica</vt:lpstr>
      <vt:lpstr>Helvetica 45</vt:lpstr>
      <vt:lpstr>Helvetica 45 Light</vt:lpstr>
      <vt:lpstr>Helvetica 75 Bold</vt:lpstr>
      <vt:lpstr>Times New Roman</vt:lpstr>
      <vt:lpstr>Trebuchet MS</vt:lpstr>
      <vt:lpstr>Wingdings</vt:lpstr>
      <vt:lpstr>Thème Office</vt:lpstr>
      <vt:lpstr>Feuille de calcul</vt:lpstr>
      <vt:lpstr>Présentation PowerPoint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Etat de déploiement  NB-IoT dans le groupe Orange </vt:lpstr>
      <vt:lpstr>Etat de déploiement  LTE-M / NB-IoT dans le monde </vt:lpstr>
      <vt:lpstr>Expérimentation technologique du LTE-M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Haitham EL-Gindy</dc:creator>
  <cp:lastModifiedBy>Abdoulaye KEBE [SNT DRPS/DEP/INT]</cp:lastModifiedBy>
  <cp:revision>276</cp:revision>
  <dcterms:created xsi:type="dcterms:W3CDTF">2019-05-07T08:02:37Z</dcterms:created>
  <dcterms:modified xsi:type="dcterms:W3CDTF">2025-05-27T14:46:03Z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2019-03-24T00:00:00Z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2019-05-07T00:00:00Z</vt:filetime>
  </property>
</Properties>
</file>