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61" r:id="rId6"/>
    <p:sldId id="266" r:id="rId7"/>
    <p:sldId id="262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68" autoAdjust="0"/>
  </p:normalViewPr>
  <p:slideViewPr>
    <p:cSldViewPr snapToGrid="0" showGuides="1">
      <p:cViewPr varScale="1">
        <p:scale>
          <a:sx n="70" d="100"/>
          <a:sy n="70" d="100"/>
        </p:scale>
        <p:origin x="1138" y="43"/>
      </p:cViewPr>
      <p:guideLst>
        <p:guide orient="horz" pos="216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A6A10-77D2-4422-B1B4-24F832919BB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F07F3-00BF-4E7F-B223-A1C3E414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2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ligand having affinity for a target molecule is </a:t>
            </a:r>
            <a:r>
              <a:rPr lang="en-US" b="1" i="0" dirty="0">
                <a:solidFill>
                  <a:srgbClr val="BDC1C6"/>
                </a:solidFill>
                <a:effectLst/>
                <a:latin typeface="Helvetica Neue"/>
              </a:rPr>
              <a:t>covalently attached to an insoluble</a:t>
            </a:r>
          </a:p>
          <a:p>
            <a:r>
              <a:rPr lang="en-US" b="1" i="0" dirty="0">
                <a:solidFill>
                  <a:srgbClr val="BDC1C6"/>
                </a:solidFill>
                <a:effectLst/>
                <a:latin typeface="Helvetica Neue"/>
              </a:rPr>
              <a:t>___</a:t>
            </a:r>
          </a:p>
          <a:p>
            <a:r>
              <a:rPr lang="en-US" b="1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Isobaric labeling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is a mass spectrometry strategy used in quantitative proteomics. Peptides or proteins are labeled with various chemical groups</a:t>
            </a:r>
            <a:endParaRPr lang="en-US" b="1" i="0" dirty="0">
              <a:solidFill>
                <a:srgbClr val="BDC1C6"/>
              </a:solidFill>
              <a:effectLst/>
              <a:latin typeface="Helvetica Neue"/>
            </a:endParaRPr>
          </a:p>
          <a:p>
            <a:r>
              <a:rPr lang="en-US" b="1" i="0" dirty="0">
                <a:solidFill>
                  <a:srgbClr val="BDC1C6"/>
                </a:solidFill>
                <a:effectLst/>
                <a:latin typeface="Helvetica Neue"/>
              </a:rPr>
              <a:t>spacer arm :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(usually) hydrocarbon chain interposed between the specific ligand and the supporting matrix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F07F3-00BF-4E7F-B223-A1C3E4146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western blot is </a:t>
            </a:r>
            <a:r>
              <a:rPr lang="en-US" b="1" i="0" dirty="0">
                <a:solidFill>
                  <a:srgbClr val="BDC1C6"/>
                </a:solidFill>
                <a:effectLst/>
                <a:latin typeface="Helvetica Neue"/>
              </a:rPr>
              <a:t>a laboratory method used to detect specific protein molecules from among a mixture of proteins</a:t>
            </a:r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F07F3-00BF-4E7F-B223-A1C3E4146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precursor mass of each isobaric tagging reagent within a set is the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F07F3-00BF-4E7F-B223-A1C3E4146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Helvetica Neue"/>
              </a:rPr>
              <a:t>Mas shift defined as the exact mass of the ion minus the measured mass as described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Helvetica Neue"/>
              </a:rPr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F07F3-00BF-4E7F-B223-A1C3E4146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0BA1-6C4C-4148-92B9-3A48FAE82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4F41-475B-4696-ADA9-0BFAE4E82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43F0-4D81-4E83-935E-45B27D81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B8AE-FA3D-43E2-B67D-0503C688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EA0C-B728-4269-85F3-EAC048C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D729-6A6E-4425-989E-7F8DA1E3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2255-C140-4D47-AB10-8FD35793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12A5-D8C6-4013-AC0B-91309561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EF27-F721-4238-A9DE-DCE45745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8861-314B-457A-BE55-EB91A590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B1FF0-B994-44BD-80D9-EC3DD26B3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5D80C-29D0-45A0-81E3-48178D494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89AD-7A5E-4BDC-A3BA-2E223AE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587F-B20B-49DD-950B-CBCB557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9285-7E30-4C5F-9A05-80B59C50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1708-F2EA-4ED8-98AE-DFFD5B00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2F8-343A-445F-90DF-18A5CB4D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90AF-BAA2-40EE-A8DE-F7FBC601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7E7F-BA89-4FDD-9805-403ABBD2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E6C1-02A0-456E-96BA-45B68F18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654-E3E6-4CDC-90B8-8BB8971D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0CB7C-1C9A-46FC-B3CA-5EF49218F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F81A-FB1E-44C3-8375-8FBAED48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348F-35EC-45E7-B583-12D7D15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4F32-7C1E-4D8E-B043-556EB1A9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4470-620D-4660-971A-0CF8EB0F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362E-16C5-4529-A205-528D5D854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6737-4F75-4FD5-8BFD-4D468127D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C598-C578-4C2B-BA5A-1AD5369C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E25AE-759D-4F52-9B53-30DAAE98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984D-199E-4B74-9FD2-DFF2D424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89F5-0C1C-4FB3-9F09-9C91864C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563A6-4646-44A8-B71D-E61CA6FA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4F570-186C-431A-AE33-F58C7D7C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9585E-92B7-4604-87B0-4FBBAC5C3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BC37E-681C-47C4-9E50-599E7A710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5F1B-CB08-4A91-B99D-F6C80975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0569C-AAE9-4D15-9AA0-6AACA6C9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3D774-07D1-4596-B0EE-4A6AA776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99FF-15EC-4142-B5FD-CEF3F35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C84CB-2D67-47BB-943E-43C9969C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9B2AD-A649-4E85-ABE6-594C1962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4BAA-4D4A-4CF9-840F-41A1D240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5B78-3E2A-433A-BD50-65FD166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F5BBD-F1C6-4AFE-85BC-1A18C391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8670-9B9C-457D-BCA5-F2F1EB02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E3A9-5013-48E6-A03B-9172392D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96F1-6B47-4671-BADE-765A55D6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35EEA-87BF-4242-ADB1-AF3DE85F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C9E4-90B1-463C-A2D1-92C8BC4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A679F-58E1-463E-B9CD-23DCC4D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F249E-AE34-4CD5-9BFA-97731221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4DFE-A27E-4748-9700-9D92556A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645DC-B761-4639-81E7-9A8CB120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FFCDF-54A6-4049-BF93-F4C2DD373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699D2-0E9D-4F8D-B261-C2ABBDA3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7C9B-E3B4-43F5-9415-FB5107C3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2AF9-2CF8-4B95-9F0D-01D0B091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0EF7A-D575-419F-8AEA-BA01C19C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19DF-1515-4CC9-BB66-55A29EB7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96D-1832-44E8-8C25-1791A1784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FF72-56C8-4ABA-92E2-3D775CEA9F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8DAF-E3CC-4B91-BB10-8DA4D4F81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D1C1-DECC-4097-A3B2-4941AB2A9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5C75-C12E-4619-9AE8-B83E5E2EB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mofisher.com/eg/en/home/industrial/mass-spectrometry/proteomics-mass-spectrometry/quantitative-proteomics-mass-spectrometry/tmt-quantitation.html" TargetMode="External"/><Relationship Id="rId2" Type="http://schemas.openxmlformats.org/officeDocument/2006/relationships/hyperlink" Target="https://www.creative-proteomics.com/services/tmt-based-proteomics-servic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541782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rmofisher.com/eg/en/home/industrial/mass-spectrometry/proteomics-mass-spectrometry/quantitative-proteomics-mass-spectrometry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FF0E17-91C0-4563-A0C6-67ADC69E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496" y="1376519"/>
            <a:ext cx="9144000" cy="4284406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Abdulrahman Ali Mustafa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Beshoy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Fayz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Beshier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Khaled Karam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Hatem Gerges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Walid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9DBC87-670A-4EC3-86F6-BE5152C16A3B}"/>
              </a:ext>
            </a:extLst>
          </p:cNvPr>
          <p:cNvSpPr txBox="1">
            <a:spLocks/>
          </p:cNvSpPr>
          <p:nvPr/>
        </p:nvSpPr>
        <p:spPr>
          <a:xfrm>
            <a:off x="4392238" y="4717028"/>
            <a:ext cx="5176684" cy="4284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Faculty of Computers and information, Assiut University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05BBE7-BCD0-4504-8FB0-F8CA497B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70" y="135746"/>
            <a:ext cx="1139638" cy="99052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3A8D3DC-C003-4D04-8056-3ECF3F418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3" y="135746"/>
            <a:ext cx="664783" cy="9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6A30-D265-45DB-AA94-28BEBAD4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175554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760A-2F4A-49CF-8615-FA883274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33" y="1074912"/>
            <a:ext cx="1101608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https://www.creative-proteomics.com/services/tmt-based-proteomics-service.htm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https://www.thermofisher.com/eg/en/home/industrial/mass-spectrometry/proteomics-mass-spectrometry/quantitative-proteomics-mass-spectrometry/tmt-quantitation.html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Extended Multiplexing of Tandem Mass Tags (TMT) Labeling Reveals Age and High Fat Diet Specific Proteome Changes in Mouse Epididymal Adipose Tissue (nih.gov)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0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381743-5977-4C23-889A-BB50E9597C73}"/>
              </a:ext>
            </a:extLst>
          </p:cNvPr>
          <p:cNvSpPr txBox="1"/>
          <p:nvPr/>
        </p:nvSpPr>
        <p:spPr>
          <a:xfrm>
            <a:off x="1123333" y="1068570"/>
            <a:ext cx="1021326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tandem mass tag (TMT) is in vitro chemical label that allows quantification and identification of biological macromolecules such as proteins, peptides, and nucleic acids using mass spectrometry (MS).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TMT belongs to isobaric mass tag family of reagents, which are a collection of molecules with the same mass but yield reporter ions of varying mass following fragmentation.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ion suppression reduces accuracy, the relative ratio of the measured reporter ions represents the relative abundance of the tagged molecule.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B4689-49E3-4424-9CB1-DFF38CBB465D}"/>
              </a:ext>
            </a:extLst>
          </p:cNvPr>
          <p:cNvSpPr txBox="1"/>
          <p:nvPr/>
        </p:nvSpPr>
        <p:spPr>
          <a:xfrm>
            <a:off x="3048000" y="22491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TMT Q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uantification</a:t>
            </a:r>
            <a:br>
              <a:rPr lang="en-US" b="0" i="0" u="none" strike="noStrike" dirty="0">
                <a:solidFill>
                  <a:srgbClr val="1E8AE7"/>
                </a:solidFill>
                <a:effectLst/>
                <a:latin typeface="Helvetica Neue"/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D2E924-7C27-4C25-ABF2-6B322B3FC999}"/>
              </a:ext>
            </a:extLst>
          </p:cNvPr>
          <p:cNvSpPr txBox="1"/>
          <p:nvPr/>
        </p:nvSpPr>
        <p:spPr>
          <a:xfrm>
            <a:off x="1318751" y="482247"/>
            <a:ext cx="9554497" cy="5750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TMT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Thompson et al. pioneered the use of isobaric tags labelling for the simultaneous identification and relative quantification of peptide pairs in 2003.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Thermo Fisher Scientific created the Tandem Mass Tag (TMT) method to identify and quantify proteins in a variety of samples.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-------------------------------------------------------------------------------------------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TMT tags can improve the detection sensitivity of some very hydrophilic analytes,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phosphopeptides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RPLC-MS analysis, in addition to assisting in protein quantification.</a:t>
            </a:r>
          </a:p>
        </p:txBody>
      </p:sp>
    </p:spTree>
    <p:extLst>
      <p:ext uri="{BB962C8B-B14F-4D97-AF65-F5344CB8AC3E}">
        <p14:creationId xmlns:p14="http://schemas.microsoft.com/office/powerpoint/2010/main" val="245125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9904E3-3292-4F83-89B7-F3BDB16AB6CA}"/>
              </a:ext>
            </a:extLst>
          </p:cNvPr>
          <p:cNvSpPr txBox="1"/>
          <p:nvPr/>
        </p:nvSpPr>
        <p:spPr>
          <a:xfrm>
            <a:off x="1305232" y="529872"/>
            <a:ext cx="9581535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TMT tagging reagents are made up of an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amine-reactive group spacer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arm,MS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/MS reporter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labelling, the amine reactive group binds to the N-terminus of a peptide or a lysine residue.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20E7C-1479-49F2-863A-B82744C3DC95}"/>
              </a:ext>
            </a:extLst>
          </p:cNvPr>
          <p:cNvSpPr txBox="1"/>
          <p:nvPr/>
        </p:nvSpPr>
        <p:spPr>
          <a:xfrm>
            <a:off x="1450975" y="5320095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TMT: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cells/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</a:p>
        </p:txBody>
      </p:sp>
    </p:spTree>
    <p:extLst>
      <p:ext uri="{BB962C8B-B14F-4D97-AF65-F5344CB8AC3E}">
        <p14:creationId xmlns:p14="http://schemas.microsoft.com/office/powerpoint/2010/main" val="19095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B6EFF4-F6EA-4452-808D-93AB427CAD38}"/>
              </a:ext>
            </a:extLst>
          </p:cNvPr>
          <p:cNvSpPr txBox="1"/>
          <p:nvPr/>
        </p:nvSpPr>
        <p:spPr>
          <a:xfrm>
            <a:off x="1297858" y="601066"/>
            <a:ext cx="9596283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isobaric tags are employed to mark different systemic conditions in relative quantitation investigations.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labelling, all samples are combined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single liquid chromatography-mass spectrometry (LC-MS) experiment.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peptides from various TMT-labeled samples co-elute during LC separation because the isobaric tags have the same chemical characteristics.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Once the peptides enter the mass spectrometer, they are detected simultaneously as a single and indistinguishable precursor ion peak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6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57D6-B999-40A7-860B-A1EA818E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598"/>
            <a:ext cx="10515600" cy="523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</a:rPr>
              <a:t>Experimental setup and workflow for comparison of diet and age related changes in epididymal adipose proteome.</a:t>
            </a:r>
            <a:endParaRPr lang="en-US" sz="2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56821E-C682-4BDF-8B27-280963E9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2544"/>
            <a:ext cx="9298801" cy="57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A59B55-D088-4DEB-9945-C165E46F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9" y="0"/>
            <a:ext cx="11218608" cy="3849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95CA2-E3AC-4313-8EE0-738AF1FE23C9}"/>
              </a:ext>
            </a:extLst>
          </p:cNvPr>
          <p:cNvSpPr txBox="1"/>
          <p:nvPr/>
        </p:nvSpPr>
        <p:spPr>
          <a:xfrm>
            <a:off x="1048860" y="3665424"/>
            <a:ext cx="93598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herit"/>
              </a:rPr>
              <a:t>After fragmentation we could identify from the low m/z area of </a:t>
            </a:r>
            <a:r>
              <a:rPr lang="en-US" sz="2400" b="0" i="0" dirty="0" err="1">
                <a:effectLst/>
                <a:latin typeface="inherit"/>
              </a:rPr>
              <a:t>ms</a:t>
            </a:r>
            <a:r>
              <a:rPr lang="en-US" sz="2400" b="0" i="0" dirty="0">
                <a:effectLst/>
                <a:latin typeface="inherit"/>
              </a:rPr>
              <a:t>/</a:t>
            </a:r>
            <a:r>
              <a:rPr lang="en-US" sz="2400" b="0" i="0" dirty="0" err="1">
                <a:effectLst/>
                <a:latin typeface="inherit"/>
              </a:rPr>
              <a:t>ms</a:t>
            </a:r>
            <a:endParaRPr lang="en-US" sz="2400" b="0" i="0" dirty="0">
              <a:effectLst/>
              <a:latin typeface="inherit"/>
            </a:endParaRPr>
          </a:p>
          <a:p>
            <a:pPr algn="l"/>
            <a:r>
              <a:rPr lang="en-US" sz="2400" b="0" i="0" dirty="0">
                <a:effectLst/>
                <a:latin typeface="inherit"/>
              </a:rPr>
              <a:t>     by matching the resulting ion peaks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inheri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herit"/>
              </a:rPr>
              <a:t>Then we can quantify it by comparing the intensities of the reporter ions.</a:t>
            </a:r>
          </a:p>
        </p:txBody>
      </p:sp>
    </p:spTree>
    <p:extLst>
      <p:ext uri="{BB962C8B-B14F-4D97-AF65-F5344CB8AC3E}">
        <p14:creationId xmlns:p14="http://schemas.microsoft.com/office/powerpoint/2010/main" val="415837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A5608-F746-4325-AB71-EB58EFD957C5}"/>
              </a:ext>
            </a:extLst>
          </p:cNvPr>
          <p:cNvSpPr txBox="1"/>
          <p:nvPr/>
        </p:nvSpPr>
        <p:spPr>
          <a:xfrm>
            <a:off x="304800" y="2700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Linux Libertine"/>
              </a:rPr>
              <a:t>TMT Versions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E6F18-546A-4D35-B1D7-EA6C10BD7670}"/>
              </a:ext>
            </a:extLst>
          </p:cNvPr>
          <p:cNvSpPr txBox="1"/>
          <p:nvPr/>
        </p:nvSpPr>
        <p:spPr>
          <a:xfrm>
            <a:off x="304800" y="793306"/>
            <a:ext cx="881294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TMT enables analysis to be multiplexed?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isobaric labels are available in up to 11 tags and can be used to label virtually any peptide or protein sample.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 allow  technical variation to be controlled further.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TMTzero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TMTduplex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TMTsixplex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TMT10plex, and TMT11plex Reagents all have the same structure, allowing for a smooth transition from method development to multiplex quantification.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1230FE-D544-4E0E-B254-23BBC202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13402"/>
              </p:ext>
            </p:extLst>
          </p:nvPr>
        </p:nvGraphicFramePr>
        <p:xfrm>
          <a:off x="9173495" y="2354389"/>
          <a:ext cx="2862144" cy="374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06">
                  <a:extLst>
                    <a:ext uri="{9D8B030D-6E8A-4147-A177-3AD203B41FA5}">
                      <a16:colId xmlns:a16="http://schemas.microsoft.com/office/drawing/2014/main" val="710011655"/>
                    </a:ext>
                  </a:extLst>
                </a:gridCol>
                <a:gridCol w="1421338">
                  <a:extLst>
                    <a:ext uri="{9D8B030D-6E8A-4147-A177-3AD203B41FA5}">
                      <a16:colId xmlns:a16="http://schemas.microsoft.com/office/drawing/2014/main" val="196786027"/>
                    </a:ext>
                  </a:extLst>
                </a:gridCol>
              </a:tblGrid>
              <a:tr h="517524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shift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685541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224.152478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45987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225.155833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602235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 6/10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229.162932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09712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229.169252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19617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 Pro-zero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295.18959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06369"/>
                  </a:ext>
                </a:extLst>
              </a:tr>
              <a:tr h="51752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TMT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304.2071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819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155411-1091-402F-9FBC-A2B32B6C94EF}"/>
              </a:ext>
            </a:extLst>
          </p:cNvPr>
          <p:cNvSpPr txBox="1"/>
          <p:nvPr/>
        </p:nvSpPr>
        <p:spPr>
          <a:xfrm>
            <a:off x="9346546" y="1708058"/>
            <a:ext cx="2516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Mass Shift of Different TMT Reagents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8E1C8B-81F5-4407-8B1C-571EAEEB2652}"/>
              </a:ext>
            </a:extLst>
          </p:cNvPr>
          <p:cNvSpPr txBox="1"/>
          <p:nvPr/>
        </p:nvSpPr>
        <p:spPr>
          <a:xfrm>
            <a:off x="1435508" y="130491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443F0-16F5-4442-BBAA-BEF3E768FC11}"/>
              </a:ext>
            </a:extLst>
          </p:cNvPr>
          <p:cNvSpPr txBox="1"/>
          <p:nvPr/>
        </p:nvSpPr>
        <p:spPr>
          <a:xfrm>
            <a:off x="2285998" y="1725886"/>
            <a:ext cx="893752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particular conditions for cell growth.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possible to apply it on primary tissue.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at a higher level.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2E0EF-E453-4D0F-9F1D-B4D027712598}"/>
              </a:ext>
            </a:extLst>
          </p:cNvPr>
          <p:cNvSpPr txBox="1"/>
          <p:nvPr/>
        </p:nvSpPr>
        <p:spPr>
          <a:xfrm>
            <a:off x="1288025" y="3660928"/>
            <a:ext cx="893752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326B2-439B-48C3-B757-234CD5B44DD3}"/>
              </a:ext>
            </a:extLst>
          </p:cNvPr>
          <p:cNvSpPr txBox="1"/>
          <p:nvPr/>
        </p:nvSpPr>
        <p:spPr>
          <a:xfrm>
            <a:off x="1435508" y="34327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B2DFE-0C41-47F4-B19B-E516D91F4E6A}"/>
              </a:ext>
            </a:extLst>
          </p:cNvPr>
          <p:cNvSpPr txBox="1"/>
          <p:nvPr/>
        </p:nvSpPr>
        <p:spPr>
          <a:xfrm>
            <a:off x="2285998" y="3826091"/>
            <a:ext cx="60960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further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potential to be costly.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62928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686</Words>
  <Application>Microsoft Office PowerPoint</Application>
  <PresentationFormat>Widescreen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inherit</vt:lpstr>
      <vt:lpstr>Linux Libertine</vt:lpstr>
      <vt:lpstr>Segoe UI Historic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20333403</dc:creator>
  <cp:lastModifiedBy>Bishoy 18332651</cp:lastModifiedBy>
  <cp:revision>6</cp:revision>
  <dcterms:created xsi:type="dcterms:W3CDTF">2022-01-03T21:48:37Z</dcterms:created>
  <dcterms:modified xsi:type="dcterms:W3CDTF">2022-01-07T21:46:30Z</dcterms:modified>
</cp:coreProperties>
</file>