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 id="2147483649" r:id="rId3"/>
  </p:sldMasterIdLst>
  <p:notesMasterIdLst>
    <p:notesMasterId r:id="rId16"/>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p15:clr>
            <a:srgbClr val="A4A3A4"/>
          </p15:clr>
        </p15:guide>
        <p15:guide id="2" pos="144">
          <p15:clr>
            <a:srgbClr val="A4A3A4"/>
          </p15:clr>
        </p15:guide>
        <p15:guide id="3" orient="horz" pos="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7"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8"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a:xfrm>
            <a:off x="533400" y="763588"/>
            <a:ext cx="6704013" cy="3771900"/>
          </a:xfrm>
        </p:spPr>
      </p:sp>
      <p:sp>
        <p:nvSpPr>
          <p:cNvPr id="1048594" name="Notes Placeholder 2"/>
          <p:cNvSpPr>
            <a:spLocks noGrp="1"/>
          </p:cNvSpPr>
          <p:nvPr>
            <p:ph type="body" idx="1"/>
          </p:nvPr>
        </p:nvSpPr>
        <p:spPr/>
        <p:txBody>
          <a:bodyPr/>
          <a:lstStyle/>
          <a:p>
            <a:pPr marL="158750" indent="0">
              <a:buNone/>
            </a:pPr>
            <a:endParaRPr lang="en-US" b="1"/>
          </a:p>
        </p:txBody>
      </p:sp>
      <p:sp>
        <p:nvSpPr>
          <p:cNvPr id="1048595"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7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104867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79"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1048680"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Slide Image Placeholder 1"/>
          <p:cNvSpPr>
            <a:spLocks noGrp="1" noRot="1" noChangeAspect="1"/>
          </p:cNvSpPr>
          <p:nvPr>
            <p:ph type="sldImg"/>
          </p:nvPr>
        </p:nvSpPr>
        <p:spPr>
          <a:xfrm>
            <a:off x="381000" y="685800"/>
            <a:ext cx="6096000" cy="3429000"/>
          </a:xfrm>
        </p:spPr>
      </p:sp>
      <p:sp>
        <p:nvSpPr>
          <p:cNvPr id="104868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104861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104862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104862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104863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9"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1048660"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6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104866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7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104867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0" name="Date Placeholder 1"/>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1048711" name="Footer Placeholder 2"/>
          <p:cNvSpPr>
            <a:spLocks noGrp="1"/>
          </p:cNvSpPr>
          <p:nvPr>
            <p:ph type="ftr" sz="quarter" idx="11"/>
          </p:nvPr>
        </p:nvSpPr>
        <p:spPr>
          <a:xfrm>
            <a:off x="3028950" y="4767263"/>
            <a:ext cx="3086100" cy="274637"/>
          </a:xfrm>
          <a:prstGeom prst="rect">
            <a:avLst/>
          </a:prstGeom>
        </p:spPr>
        <p:txBody>
          <a:bodyPr/>
          <a:lstStyle/>
          <a:p>
            <a:endParaRPr lang="en-IN"/>
          </a:p>
        </p:txBody>
      </p:sp>
      <p:sp>
        <p:nvSpPr>
          <p:cNvPr id="1048712" name="Slide Number Placeholder 3"/>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0"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1048701"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3"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1048704"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1048705"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4"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1048695"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96"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7"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1048698"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1048699"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9"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1048690"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1"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1048692"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1048693"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8"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1048719"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0"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1048721"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1048722"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76"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1048577"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78"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1048579"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1048580"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13"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1048714" name="Content Placeholder 2"/>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1048716"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1048717"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4"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1048685"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48686"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1048687"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1048688"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3"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1048724"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5"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1048727"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1048728"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9"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1048730"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1" name="Content Placeholder 3"/>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2"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3"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4" name="Date Placeholder 6"/>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1048735" name="Footer Placeholder 7"/>
          <p:cNvSpPr>
            <a:spLocks noGrp="1"/>
          </p:cNvSpPr>
          <p:nvPr>
            <p:ph type="ftr" sz="quarter" idx="11"/>
          </p:nvPr>
        </p:nvSpPr>
        <p:spPr>
          <a:xfrm>
            <a:off x="3028950" y="4767263"/>
            <a:ext cx="3086100" cy="274637"/>
          </a:xfrm>
          <a:prstGeom prst="rect">
            <a:avLst/>
          </a:prstGeom>
        </p:spPr>
        <p:txBody>
          <a:bodyPr/>
          <a:lstStyle/>
          <a:p>
            <a:endParaRPr lang="en-IN"/>
          </a:p>
        </p:txBody>
      </p:sp>
      <p:sp>
        <p:nvSpPr>
          <p:cNvPr id="1048736" name="Slide Number Placeholder 8"/>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6"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1048707" name="Date Placeholder 2"/>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1048708" name="Footer Placeholder 3"/>
          <p:cNvSpPr>
            <a:spLocks noGrp="1"/>
          </p:cNvSpPr>
          <p:nvPr>
            <p:ph type="ftr" sz="quarter" idx="11"/>
          </p:nvPr>
        </p:nvSpPr>
        <p:spPr>
          <a:xfrm>
            <a:off x="3028950" y="4767263"/>
            <a:ext cx="3086100" cy="274637"/>
          </a:xfrm>
          <a:prstGeom prst="rect">
            <a:avLst/>
          </a:prstGeom>
        </p:spPr>
        <p:txBody>
          <a:bodyPr/>
          <a:lstStyle/>
          <a:p>
            <a:endParaRPr lang="en-IN"/>
          </a:p>
        </p:txBody>
      </p:sp>
      <p:sp>
        <p:nvSpPr>
          <p:cNvPr id="1048709" name="Slide Number Placeholder 4"/>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96" name="Rectangle 3"/>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7"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4" name="Google Shape;110;p4" descr="A close up of a sign  Description automatically generated"/>
          <p:cNvPicPr preferRelativeResize="0">
            <a:picLocks/>
          </p:cNvPicPr>
          <p:nvPr userDrawn="1"/>
        </p:nvPicPr>
        <p:blipFill rotWithShape="1">
          <a:blip r:embed="rId5">
            <a:alphaModFix/>
          </a:blip>
          <a:srcRect/>
          <a:stretch>
            <a:fillRect/>
          </a:stretch>
        </p:blipFill>
        <p:spPr>
          <a:xfrm>
            <a:off x="7411959" y="234964"/>
            <a:ext cx="852410" cy="284955"/>
          </a:xfrm>
          <a:prstGeom prst="rect">
            <a:avLst/>
          </a:prstGeom>
          <a:noFill/>
          <a:ln>
            <a:noFill/>
          </a:ln>
        </p:spPr>
      </p:pic>
      <p:sp>
        <p:nvSpPr>
          <p:cNvPr id="1048599" name="TextBox 4"/>
          <p:cNvSpPr txBox="1"/>
          <p:nvPr userDrawn="1"/>
        </p:nvSpPr>
        <p:spPr>
          <a:xfrm>
            <a:off x="138743" y="189386"/>
            <a:ext cx="3453544" cy="2946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Rectangle 19"/>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2" name="Rectangle 18"/>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17" descr="A person in a suit talking on a cell phone  Description automatically generated"/>
          <p:cNvPicPr>
            <a:picLocks noChangeAspect="1"/>
          </p:cNvPicPr>
          <p:nvPr/>
        </p:nvPicPr>
        <p:blipFill>
          <a:blip r:embed="rId3"/>
          <a:stretch>
            <a:fillRect/>
          </a:stretch>
        </p:blipFill>
        <p:spPr>
          <a:xfrm>
            <a:off x="15498" y="0"/>
            <a:ext cx="9144000" cy="5143500"/>
          </a:xfrm>
          <a:prstGeom prst="rect">
            <a:avLst/>
          </a:prstGeom>
        </p:spPr>
      </p:pic>
      <p:sp>
        <p:nvSpPr>
          <p:cNvPr id="1048583" name="TextBox 1"/>
          <p:cNvSpPr txBox="1"/>
          <p:nvPr/>
        </p:nvSpPr>
        <p:spPr>
          <a:xfrm>
            <a:off x="219934" y="983057"/>
            <a:ext cx="3965230" cy="777240"/>
          </a:xfrm>
          <a:prstGeom prst="rect">
            <a:avLst/>
          </a:prstGeom>
          <a:noFill/>
        </p:spPr>
        <p:txBody>
          <a:bodyPr wrap="square" rtlCol="0">
            <a:spAutoFit/>
          </a:bodyPr>
          <a:lstStyle/>
          <a:p>
            <a:r>
              <a:rPr lang="en-US" sz="2800" b="1" dirty="0">
                <a:solidFill>
                  <a:srgbClr val="161D23"/>
                </a:solidFill>
              </a:rPr>
              <a:t>NEXT GEN EMPLOYABILITY PROGRAM</a:t>
            </a:r>
          </a:p>
        </p:txBody>
      </p:sp>
      <p:sp>
        <p:nvSpPr>
          <p:cNvPr id="1048584" name="Rectangle 5"/>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TextBox 6"/>
          <p:cNvSpPr txBox="1"/>
          <p:nvPr/>
        </p:nvSpPr>
        <p:spPr>
          <a:xfrm>
            <a:off x="389183" y="2453126"/>
            <a:ext cx="2727901" cy="675641"/>
          </a:xfrm>
          <a:prstGeom prst="rect">
            <a:avLst/>
          </a:prstGeom>
          <a:noFill/>
        </p:spPr>
        <p:txBody>
          <a:bodyPr wrap="square" rtlCol="0">
            <a:spAutoFit/>
          </a:bodyPr>
          <a:lstStyle/>
          <a:p>
            <a:r>
              <a:rPr lang="en-US" sz="2400" dirty="0">
                <a:solidFill>
                  <a:srgbClr val="161D23"/>
                </a:solidFill>
              </a:rPr>
              <a:t>CREATING A FUTURE-READY WORKFORCE</a:t>
            </a:r>
          </a:p>
        </p:txBody>
      </p:sp>
      <p:sp>
        <p:nvSpPr>
          <p:cNvPr id="1048586" name="Rectangle 20"/>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3" name="Google Shape;110;p4" descr="A close up of a sign  Description automatically generated"/>
          <p:cNvPicPr preferRelativeResize="0">
            <a:picLocks/>
          </p:cNvPicPr>
          <p:nvPr/>
        </p:nvPicPr>
        <p:blipFill rotWithShape="1">
          <a:blip r:embed="rId4">
            <a:alphaModFix/>
          </a:blip>
          <a:srcRect/>
          <a:stretch>
            <a:fillRect/>
          </a:stretch>
        </p:blipFill>
        <p:spPr>
          <a:xfrm>
            <a:off x="7411959" y="234964"/>
            <a:ext cx="852410" cy="284955"/>
          </a:xfrm>
          <a:prstGeom prst="rect">
            <a:avLst/>
          </a:prstGeom>
          <a:noFill/>
          <a:ln>
            <a:noFill/>
          </a:ln>
        </p:spPr>
      </p:pic>
      <p:sp>
        <p:nvSpPr>
          <p:cNvPr id="1048587" name="TextBox 22"/>
          <p:cNvSpPr txBox="1"/>
          <p:nvPr/>
        </p:nvSpPr>
        <p:spPr>
          <a:xfrm>
            <a:off x="218705" y="3947695"/>
            <a:ext cx="1338878" cy="243841"/>
          </a:xfrm>
          <a:prstGeom prst="rect">
            <a:avLst/>
          </a:prstGeom>
          <a:noFill/>
        </p:spPr>
        <p:txBody>
          <a:bodyPr wrap="square" rtlCol="0" anchor="ctr">
            <a:spAutoFit/>
          </a:bodyPr>
          <a:lstStyle/>
          <a:p>
            <a:r>
              <a:rPr lang="en-US" sz="1200" b="1" dirty="0">
                <a:solidFill>
                  <a:srgbClr val="161D23"/>
                </a:solidFill>
              </a:rPr>
              <a:t>Student Name :</a:t>
            </a:r>
          </a:p>
        </p:txBody>
      </p:sp>
      <p:sp>
        <p:nvSpPr>
          <p:cNvPr id="1048588" name="TextBox 23"/>
          <p:cNvSpPr txBox="1"/>
          <p:nvPr/>
        </p:nvSpPr>
        <p:spPr>
          <a:xfrm>
            <a:off x="5044697" y="4237969"/>
            <a:ext cx="1338878" cy="243841"/>
          </a:xfrm>
          <a:prstGeom prst="rect">
            <a:avLst/>
          </a:prstGeom>
          <a:noFill/>
        </p:spPr>
        <p:txBody>
          <a:bodyPr wrap="square" rtlCol="0" anchor="ctr">
            <a:spAutoFit/>
          </a:bodyPr>
          <a:lstStyle/>
          <a:p>
            <a:r>
              <a:rPr lang="en-US" sz="1200" b="1" dirty="0">
                <a:solidFill>
                  <a:srgbClr val="161D23"/>
                </a:solidFill>
              </a:rPr>
              <a:t>College Name :</a:t>
            </a:r>
          </a:p>
        </p:txBody>
      </p:sp>
      <p:sp>
        <p:nvSpPr>
          <p:cNvPr id="1048589" name="TextBox 24"/>
          <p:cNvSpPr txBox="1"/>
          <p:nvPr/>
        </p:nvSpPr>
        <p:spPr>
          <a:xfrm>
            <a:off x="218704" y="4118713"/>
            <a:ext cx="3121711" cy="276999"/>
          </a:xfrm>
          <a:prstGeom prst="rect">
            <a:avLst/>
          </a:prstGeom>
          <a:noFill/>
        </p:spPr>
        <p:txBody>
          <a:bodyPr wrap="square" rtlCol="0" anchor="ctr">
            <a:spAutoFit/>
          </a:bodyPr>
          <a:lstStyle/>
          <a:p>
            <a:r>
              <a:rPr lang="en-US" sz="1200" dirty="0">
                <a:solidFill>
                  <a:srgbClr val="161D23"/>
                </a:solidFill>
              </a:rPr>
              <a:t>BODA BHUVANESHWARI </a:t>
            </a:r>
            <a:endParaRPr lang="zh-CN" altLang="en-US" dirty="0"/>
          </a:p>
        </p:txBody>
      </p:sp>
      <p:sp>
        <p:nvSpPr>
          <p:cNvPr id="1048590" name="TextBox 25"/>
          <p:cNvSpPr txBox="1"/>
          <p:nvPr/>
        </p:nvSpPr>
        <p:spPr>
          <a:xfrm>
            <a:off x="218704" y="4373052"/>
            <a:ext cx="2580939" cy="461665"/>
          </a:xfrm>
          <a:prstGeom prst="rect">
            <a:avLst/>
          </a:prstGeom>
          <a:noFill/>
        </p:spPr>
        <p:txBody>
          <a:bodyPr wrap="square" rtlCol="0" anchor="ctr">
            <a:spAutoFit/>
          </a:bodyPr>
          <a:lstStyle/>
          <a:p>
            <a:r>
              <a:rPr lang="en-US" sz="1200" b="1" dirty="0">
                <a:solidFill>
                  <a:srgbClr val="161D23"/>
                </a:solidFill>
              </a:rPr>
              <a:t>Student ID :</a:t>
            </a:r>
          </a:p>
          <a:p>
            <a:r>
              <a:rPr lang="en-US" altLang="en-US" sz="1200" b="1" dirty="0">
                <a:solidFill>
                  <a:srgbClr val="161D23"/>
                </a:solidFill>
              </a:rPr>
              <a:t>STU67347b269eb4b1731492646</a:t>
            </a:r>
            <a:endParaRPr lang="zh-CN" altLang="en-US" dirty="0"/>
          </a:p>
        </p:txBody>
      </p:sp>
      <p:sp>
        <p:nvSpPr>
          <p:cNvPr id="1048592" name="TextBox 27"/>
          <p:cNvSpPr txBox="1"/>
          <p:nvPr/>
        </p:nvSpPr>
        <p:spPr>
          <a:xfrm>
            <a:off x="5291341" y="4595038"/>
            <a:ext cx="3984173" cy="243841"/>
          </a:xfrm>
          <a:prstGeom prst="rect">
            <a:avLst/>
          </a:prstGeom>
          <a:noFill/>
        </p:spPr>
        <p:txBody>
          <a:bodyPr wrap="square" rtlCol="0" anchor="ctr">
            <a:spAutoFit/>
          </a:bodyPr>
          <a:lstStyle/>
          <a:p>
            <a:r>
              <a:rPr lang="en-US" sz="1200" dirty="0">
                <a:solidFill>
                  <a:srgbClr val="161D23"/>
                </a:solidFill>
              </a:rPr>
              <a:t>TEEGALA KRISHNA REDDY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72" name="TextBox 4"/>
          <p:cNvSpPr txBox="1"/>
          <p:nvPr/>
        </p:nvSpPr>
        <p:spPr>
          <a:xfrm>
            <a:off x="143933" y="683683"/>
            <a:ext cx="4428068" cy="294640"/>
          </a:xfrm>
          <a:prstGeom prst="rect">
            <a:avLst/>
          </a:prstGeom>
          <a:noFill/>
        </p:spPr>
        <p:txBody>
          <a:bodyPr wrap="square">
            <a:spAutoFit/>
          </a:bodyPr>
          <a:lstStyle/>
          <a:p>
            <a:r>
              <a:rPr lang="en-IN" sz="1600" b="1" dirty="0">
                <a:solidFill>
                  <a:srgbClr val="213163"/>
                </a:solidFill>
              </a:rPr>
              <a:t>Modelling &amp; Result</a:t>
            </a:r>
          </a:p>
        </p:txBody>
      </p:sp>
      <p:sp>
        <p:nvSpPr>
          <p:cNvPr id="1048673" name="Rectangle 5"/>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1" name="Picture 6"/>
          <p:cNvPicPr>
            <a:picLocks noChangeAspect="1"/>
          </p:cNvPicPr>
          <p:nvPr/>
        </p:nvPicPr>
        <p:blipFill>
          <a:blip r:embed="rId3"/>
          <a:stretch>
            <a:fillRect/>
          </a:stretch>
        </p:blipFill>
        <p:spPr>
          <a:xfrm>
            <a:off x="1552153" y="1990643"/>
            <a:ext cx="6039693" cy="1757267"/>
          </a:xfrm>
          <a:prstGeom prst="rect">
            <a:avLst/>
          </a:prstGeom>
        </p:spPr>
      </p:pic>
      <p:sp>
        <p:nvSpPr>
          <p:cNvPr id="1048674" name="TextBox 7"/>
          <p:cNvSpPr txBox="1"/>
          <p:nvPr/>
        </p:nvSpPr>
        <p:spPr>
          <a:xfrm>
            <a:off x="1806222" y="1715911"/>
            <a:ext cx="4515556" cy="269241"/>
          </a:xfrm>
          <a:prstGeom prst="rect">
            <a:avLst/>
          </a:prstGeom>
          <a:noFill/>
        </p:spPr>
        <p:txBody>
          <a:bodyPr wrap="square" rtlCol="0">
            <a:spAutoFit/>
          </a:bodyPr>
          <a:lstStyle/>
          <a:p>
            <a:r>
              <a:rPr lang="en-IN" b="1" dirty="0" err="1">
                <a:effectLst>
                  <a:outerShdw blurRad="38100" dist="38100" dir="2700000" algn="tl">
                    <a:srgbClr val="000000">
                      <a:alpha val="43137"/>
                    </a:srgbClr>
                  </a:outerShdw>
                </a:effectLst>
              </a:rPr>
              <a:t>MongooDB</a:t>
            </a:r>
            <a:r>
              <a:rPr lang="en-IN" b="1" dirty="0">
                <a:effectLst>
                  <a:outerShdw blurRad="38100" dist="38100" dir="2700000" algn="tl">
                    <a:srgbClr val="000000">
                      <a:alpha val="43137"/>
                    </a:srgbClr>
                  </a:outerShdw>
                </a:effectLst>
              </a:rPr>
              <a:t> update..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77" name="TextBox 2"/>
          <p:cNvSpPr txBox="1"/>
          <p:nvPr/>
        </p:nvSpPr>
        <p:spPr>
          <a:xfrm>
            <a:off x="143933" y="683683"/>
            <a:ext cx="4428068" cy="294640"/>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1048678" name="TextBox 3"/>
          <p:cNvSpPr txBox="1"/>
          <p:nvPr/>
        </p:nvSpPr>
        <p:spPr>
          <a:xfrm>
            <a:off x="142495" y="1149763"/>
            <a:ext cx="7116261" cy="1158240"/>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t>By utilizing the </a:t>
            </a:r>
            <a:r>
              <a:rPr lang="en-US" b="1" dirty="0"/>
              <a:t>MERN stack</a:t>
            </a:r>
            <a:r>
              <a:rPr lang="en-US" dirty="0"/>
              <a:t>, the </a:t>
            </a:r>
            <a:r>
              <a:rPr lang="en-US" b="1" dirty="0"/>
              <a:t>Digital Payment Wallet</a:t>
            </a:r>
            <a:r>
              <a:rPr lang="en-US" dirty="0"/>
              <a:t> project will ensure a fast, scalable, and secure platform that delivers a seamless experience for users. The stack's combination of MongoDB, Express.js, React, and Node.js provides a powerful foundation for building a modern digital wallet that can handle a high volume of real-time transactions while maintaining data integrity and security. This technology stack is highly suitable for building a responsive, user-friendly, and secure digital payment platform.</a:t>
            </a:r>
            <a:endParaRPr lang="en-US" dirty="0">
              <a:latin typeface="+mn-lt"/>
            </a:endParaRPr>
          </a:p>
        </p:txBody>
      </p:sp>
      <p:pic>
        <p:nvPicPr>
          <p:cNvPr id="2097162" name="Picture 1" descr="A pen and papers with check marks  Description automatically generated"/>
          <p:cNvPicPr>
            <a:picLocks noChangeAspect="1"/>
          </p:cNvPicPr>
          <p:nvPr/>
        </p:nvPicPr>
        <p:blipFill rotWithShape="1">
          <a:blip r:embed="rId3"/>
          <a:srcRect t="17" r="7" b="14"/>
          <a:stretch>
            <a:fillRect/>
          </a:stretch>
        </p:blipFill>
        <p:spPr>
          <a:xfrm>
            <a:off x="5644445" y="2571750"/>
            <a:ext cx="3127022" cy="18509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9" descr="A close-up of a thank you card  Description automatically generated"/>
          <p:cNvPicPr>
            <a:picLocks noChangeAspect="1"/>
          </p:cNvPicPr>
          <p:nvPr/>
        </p:nvPicPr>
        <p:blipFill rotWithShape="1">
          <a:blip r:embed="rId3"/>
          <a:srcRect l="9710" t="21904" r="9339"/>
          <a:stretch>
            <a:fillRect/>
          </a:stretch>
        </p:blipFill>
        <p:spPr>
          <a:xfrm>
            <a:off x="575375" y="402956"/>
            <a:ext cx="7993251" cy="4337588"/>
          </a:xfrm>
          <a:prstGeom prst="rect">
            <a:avLst/>
          </a:prstGeom>
        </p:spPr>
      </p:pic>
      <p:grpSp>
        <p:nvGrpSpPr>
          <p:cNvPr id="74" name="Group 1"/>
          <p:cNvGrpSpPr/>
          <p:nvPr/>
        </p:nvGrpSpPr>
        <p:grpSpPr>
          <a:xfrm>
            <a:off x="3471621" y="3184902"/>
            <a:ext cx="2200759" cy="813661"/>
            <a:chOff x="3246895" y="3184902"/>
            <a:chExt cx="2200759" cy="813661"/>
          </a:xfrm>
        </p:grpSpPr>
        <p:sp>
          <p:nvSpPr>
            <p:cNvPr id="1048681" name="Rectangle: Rounded Corners 6"/>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97164" name="Picture 5" descr="A close up of a logo  Description automatically generated"/>
            <p:cNvPicPr>
              <a:picLocks noChangeAspect="1"/>
            </p:cNvPicPr>
            <p:nvPr/>
          </p:nvPicPr>
          <p:blipFill>
            <a:blip r:embed="rId4"/>
            <a:stretch>
              <a:fillRect/>
            </a:stretch>
          </p:blipFill>
          <p:spPr>
            <a:xfrm>
              <a:off x="3551416" y="3332885"/>
              <a:ext cx="1591717" cy="51769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37" name="Group 9"/>
          <p:cNvGrpSpPr/>
          <p:nvPr/>
        </p:nvGrpSpPr>
        <p:grpSpPr>
          <a:xfrm>
            <a:off x="743919" y="1340601"/>
            <a:ext cx="7656162" cy="3161654"/>
            <a:chOff x="922150" y="1325103"/>
            <a:chExt cx="7656162" cy="3161654"/>
          </a:xfrm>
        </p:grpSpPr>
        <p:sp>
          <p:nvSpPr>
            <p:cNvPr id="1048601" name="Rectangle 2"/>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2" name="Rectangle 1"/>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5"/>
            <p:cNvSpPr txBox="1"/>
            <p:nvPr/>
          </p:nvSpPr>
          <p:spPr>
            <a:xfrm>
              <a:off x="2859380" y="1823109"/>
              <a:ext cx="4409149" cy="24130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1048604" name="TextBox 7"/>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1048605" name="TextBox 10"/>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DIGITALPAYMENT WALLET  </a:t>
              </a:r>
              <a:endParaRPr lang="en-US" sz="1600" b="1" dirty="0">
                <a:latin typeface="+mj-lt"/>
                <a:cs typeface="Poppi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TextBox 2"/>
          <p:cNvSpPr txBox="1"/>
          <p:nvPr/>
        </p:nvSpPr>
        <p:spPr>
          <a:xfrm>
            <a:off x="143933" y="683683"/>
            <a:ext cx="4428068" cy="294640"/>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41" name="Group 28"/>
          <p:cNvGrpSpPr/>
          <p:nvPr/>
        </p:nvGrpSpPr>
        <p:grpSpPr>
          <a:xfrm>
            <a:off x="735884" y="1338243"/>
            <a:ext cx="7719937" cy="3323608"/>
            <a:chOff x="712031" y="1234880"/>
            <a:chExt cx="7719937" cy="3323608"/>
          </a:xfrm>
        </p:grpSpPr>
        <p:grpSp>
          <p:nvGrpSpPr>
            <p:cNvPr id="42" name="Group 27"/>
            <p:cNvGrpSpPr/>
            <p:nvPr/>
          </p:nvGrpSpPr>
          <p:grpSpPr>
            <a:xfrm>
              <a:off x="712031" y="1234880"/>
              <a:ext cx="7719937" cy="643467"/>
              <a:chOff x="712031" y="1234880"/>
              <a:chExt cx="7719937" cy="643467"/>
            </a:xfrm>
          </p:grpSpPr>
          <p:sp>
            <p:nvSpPr>
              <p:cNvPr id="1048609" name="Rectangle 3"/>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lgn="just"/>
                <a:r>
                  <a:rPr lang="en-US" dirty="0">
                    <a:solidFill>
                      <a:schemeClr val="tx1"/>
                    </a:solidFill>
                  </a:rPr>
                  <a:t>The Digital Payment Wallet is a mobile application designed to simplify financial transactions by offering features like peer-to-peer transfers, bill payments, mobile recharges, and e-commerce purchases in one platform.</a:t>
                </a:r>
                <a:endParaRPr lang="en-US" sz="1400" dirty="0">
                  <a:solidFill>
                    <a:schemeClr val="tx1"/>
                  </a:solidFill>
                  <a:latin typeface="+mj-lt"/>
                  <a:cs typeface="Times New Roman" panose="02020603050405020304" pitchFamily="18" charset="0"/>
                </a:endParaRPr>
              </a:p>
            </p:txBody>
          </p:sp>
          <p:sp>
            <p:nvSpPr>
              <p:cNvPr id="1048610" name="Rectangle: Rounded Corners 4"/>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43" name="Group 26"/>
            <p:cNvGrpSpPr/>
            <p:nvPr/>
          </p:nvGrpSpPr>
          <p:grpSpPr>
            <a:xfrm>
              <a:off x="712031" y="2128260"/>
              <a:ext cx="7719937" cy="643467"/>
              <a:chOff x="712031" y="1974905"/>
              <a:chExt cx="7719937" cy="643467"/>
            </a:xfrm>
          </p:grpSpPr>
          <p:sp>
            <p:nvSpPr>
              <p:cNvPr id="1048611" name="Rectangle 16"/>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lgn="just"/>
                <a:r>
                  <a:rPr lang="en-US" dirty="0">
                    <a:solidFill>
                      <a:schemeClr val="tx1"/>
                    </a:solidFill>
                  </a:rPr>
                  <a:t>Built using the MERN stack (MongoDB, Express.js, React, Node.js), the application ensures fast performance, scalability, and real-time updates.</a:t>
                </a:r>
                <a:endParaRPr lang="en-US" sz="1400" dirty="0">
                  <a:solidFill>
                    <a:schemeClr val="tx1"/>
                  </a:solidFill>
                  <a:latin typeface="+mj-lt"/>
                  <a:cs typeface="Times New Roman" panose="02020603050405020304" pitchFamily="18" charset="0"/>
                </a:endParaRPr>
              </a:p>
            </p:txBody>
          </p:sp>
          <p:sp>
            <p:nvSpPr>
              <p:cNvPr id="1048612" name="Rectangle: Rounded Corners 17"/>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44" name="Group 25"/>
            <p:cNvGrpSpPr/>
            <p:nvPr/>
          </p:nvGrpSpPr>
          <p:grpSpPr>
            <a:xfrm>
              <a:off x="712031" y="3021640"/>
              <a:ext cx="7719937" cy="643467"/>
              <a:chOff x="712031" y="2737676"/>
              <a:chExt cx="7719937" cy="643467"/>
            </a:xfrm>
          </p:grpSpPr>
          <p:sp>
            <p:nvSpPr>
              <p:cNvPr id="1048613" name="Rectangle 19"/>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048614" name="Rectangle: Rounded Corners 20"/>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45" name="Group 24"/>
            <p:cNvGrpSpPr/>
            <p:nvPr/>
          </p:nvGrpSpPr>
          <p:grpSpPr>
            <a:xfrm>
              <a:off x="712031" y="3915021"/>
              <a:ext cx="7719937" cy="643467"/>
              <a:chOff x="712031" y="3477701"/>
              <a:chExt cx="7719937" cy="643467"/>
            </a:xfrm>
          </p:grpSpPr>
          <p:sp>
            <p:nvSpPr>
              <p:cNvPr id="1048615" name="Rectangle 22"/>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lgn="just"/>
                <a:r>
                  <a:rPr lang="en-US" dirty="0">
                    <a:solidFill>
                      <a:schemeClr val="tx1"/>
                    </a:solidFill>
                  </a:rPr>
                  <a:t>The app is designed to be accessible in low-bandwidth areas and supports multiple languages, fostering financial inclusion for users without traditional banking access.</a:t>
                </a:r>
                <a:endParaRPr lang="en-US" sz="1400" dirty="0">
                  <a:solidFill>
                    <a:schemeClr val="tx1"/>
                  </a:solidFill>
                  <a:latin typeface="+mj-lt"/>
                  <a:cs typeface="Times New Roman" panose="02020603050405020304" pitchFamily="18" charset="0"/>
                </a:endParaRPr>
              </a:p>
            </p:txBody>
          </p:sp>
          <p:sp>
            <p:nvSpPr>
              <p:cNvPr id="1048616" name="Rectangle: Rounded Corners 23"/>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1048617" name="Rectangle 1"/>
          <p:cNvSpPr>
            <a:spLocks noChangeArrowheads="1"/>
          </p:cNvSpPr>
          <p:nvPr/>
        </p:nvSpPr>
        <p:spPr bwMode="auto">
          <a:xfrm>
            <a:off x="1413218" y="3264547"/>
            <a:ext cx="7042604" cy="6248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The wallet incorporates strong security features such as two-factor authentication (2FA), encryption, and biometric login to protect user data and prevent unauthorized access.</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0" name="TextBox 8"/>
          <p:cNvSpPr txBox="1"/>
          <p:nvPr/>
        </p:nvSpPr>
        <p:spPr>
          <a:xfrm>
            <a:off x="120026" y="968373"/>
            <a:ext cx="6709861" cy="2402841"/>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the modern world, traditional payment methods like cash and card transactions often face several challenges including security risks, inconvenience, and inefficiency. Consumers and businesses alike require a more seamless, secure, and convenient way to handle payments and manage financial transactions . Despite the increasing shift toward digital payments, many individuals, especially in developing regions, still face barriers to using digital payment systems, such as limited access to banking infrastructure, poor internet connectivity, and a lack of trust in digital platforms.</a:t>
            </a:r>
          </a:p>
          <a:p>
            <a:pPr marL="285750" indent="-285750">
              <a:buFont typeface="Arial" panose="020B0604020202020204" pitchFamily="34" charset="0"/>
              <a:buChar char="•"/>
            </a:pPr>
            <a:r>
              <a:rPr lang="en-US" dirty="0"/>
              <a:t>The problem is compounded by the growing concerns around security breaches, fraud, and unauthorized access to sensitive financial data in existing digital wallets. Additionally, while several payment platforms exist, there is a gap in integrating various services (e.g., peer-to-peer payments, bill payments, e-commerce transactions, etc.) into a single, user-friendly wallet application.</a:t>
            </a:r>
          </a:p>
          <a:p>
            <a:pPr marL="173736" indent="-173736">
              <a:spcAft>
                <a:spcPts val="800"/>
              </a:spcAft>
              <a:buFont typeface="Arial" panose="020B0604020202020204" pitchFamily="34" charset="0"/>
              <a:buChar char="•"/>
            </a:pPr>
            <a:endParaRPr lang="en-IN" dirty="0">
              <a:latin typeface="+mn-lt"/>
            </a:endParaRPr>
          </a:p>
        </p:txBody>
      </p:sp>
      <p:sp>
        <p:nvSpPr>
          <p:cNvPr id="1048621" name="TextBox 1"/>
          <p:cNvSpPr txBox="1"/>
          <p:nvPr/>
        </p:nvSpPr>
        <p:spPr>
          <a:xfrm>
            <a:off x="143933" y="683683"/>
            <a:ext cx="4428068" cy="294640"/>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49" name="Group 2"/>
          <p:cNvGrpSpPr/>
          <p:nvPr/>
        </p:nvGrpSpPr>
        <p:grpSpPr>
          <a:xfrm>
            <a:off x="6434666" y="2056113"/>
            <a:ext cx="2589307" cy="2766856"/>
            <a:chOff x="4578211" y="760307"/>
            <a:chExt cx="4510006" cy="3741355"/>
          </a:xfrm>
        </p:grpSpPr>
        <p:pic>
          <p:nvPicPr>
            <p:cNvPr id="2097155" name="Picture 3" descr="A purple question mark with gears  Description automatically generated"/>
            <p:cNvPicPr>
              <a:picLocks noChangeAspect="1"/>
            </p:cNvPicPr>
            <p:nvPr/>
          </p:nvPicPr>
          <p:blipFill rotWithShape="1">
            <a:blip r:embed="rId3"/>
            <a:srcRect l="11111" t="10028" r="10940" b="11567"/>
            <a:stretch>
              <a:fillRect/>
            </a:stretch>
          </p:blipFill>
          <p:spPr>
            <a:xfrm>
              <a:off x="5486396" y="760307"/>
              <a:ext cx="3601821" cy="3622886"/>
            </a:xfrm>
            <a:prstGeom prst="rect">
              <a:avLst/>
            </a:prstGeom>
          </p:spPr>
        </p:pic>
        <p:pic>
          <p:nvPicPr>
            <p:cNvPr id="2097156" name="Picture 4" descr="Businessman with clipboard"/>
            <p:cNvPicPr>
              <a:picLocks noChangeAspect="1"/>
            </p:cNvPicPr>
            <p:nvPr/>
          </p:nvPicPr>
          <p:blipFill rotWithShape="1">
            <a:blip r:embed="rId4"/>
            <a:srcRect b="46"/>
            <a:stretch>
              <a:fillRect/>
            </a:stretch>
          </p:blipFill>
          <p:spPr>
            <a:xfrm>
              <a:off x="4578211" y="2188308"/>
              <a:ext cx="2340981" cy="231335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4" name="TextBox 1"/>
          <p:cNvSpPr txBox="1"/>
          <p:nvPr/>
        </p:nvSpPr>
        <p:spPr>
          <a:xfrm>
            <a:off x="143933" y="683683"/>
            <a:ext cx="4428068" cy="294640"/>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1048625" name="TextBox 2"/>
          <p:cNvSpPr txBox="1"/>
          <p:nvPr/>
        </p:nvSpPr>
        <p:spPr>
          <a:xfrm>
            <a:off x="143805" y="1142014"/>
            <a:ext cx="6200551" cy="204724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a:t>
            </a:r>
            <a:r>
              <a:rPr lang="en-US" b="1" dirty="0"/>
              <a:t>Digital Payment Wallet</a:t>
            </a:r>
            <a:r>
              <a:rPr lang="en-US" dirty="0"/>
              <a:t> project aims to create a comprehensive, secure, and user-friendly mobile application that allows users to perform a wide variety of financial transactions directly from their smartphones. The platform will serve as a one-stop solution for users to manage their payments, transfers, and financial activities without the need for traditional banking methods. This solution will address challenges related to security, accessibility, convenience, and integration of services..</a:t>
            </a:r>
          </a:p>
          <a:p>
            <a:pPr marL="285750" indent="-285750" algn="just">
              <a:buFont typeface="Arial" panose="020B0604020202020204" pitchFamily="34" charset="0"/>
              <a:buChar char="•"/>
            </a:pPr>
            <a:r>
              <a:rPr lang="en-US" dirty="0"/>
              <a:t>The goal of this project is to build a </a:t>
            </a:r>
            <a:r>
              <a:rPr lang="en-US" b="1" dirty="0"/>
              <a:t>secure, integrated, and reliable digital wallet</a:t>
            </a:r>
            <a:r>
              <a:rPr lang="en-US" dirty="0"/>
              <a:t> that not only allows users to make simple payments but also supports a wide range of services, such as peer-to-peer transfers, bill payments, mobile top-ups, and e-commerce transactions, all in one platform.</a:t>
            </a:r>
          </a:p>
          <a:p>
            <a:pPr marL="173736" indent="-173736" algn="just">
              <a:spcAft>
                <a:spcPts val="800"/>
              </a:spcAft>
              <a:buFont typeface="Arial" panose="020B0604020202020204" pitchFamily="34" charset="0"/>
              <a:buChar char="•"/>
            </a:pPr>
            <a:endParaRPr lang="en-US" dirty="0">
              <a:latin typeface="+mn-lt"/>
            </a:endParaRPr>
          </a:p>
        </p:txBody>
      </p:sp>
      <p:pic>
        <p:nvPicPr>
          <p:cNvPr id="2097157" name="Picture 4" descr="Person writing on whiteboard"/>
          <p:cNvPicPr>
            <a:picLocks noChangeAspect="1"/>
          </p:cNvPicPr>
          <p:nvPr/>
        </p:nvPicPr>
        <p:blipFill rotWithShape="1">
          <a:blip r:embed="rId3"/>
          <a:srcRect r="18"/>
          <a:stretch>
            <a:fillRect/>
          </a:stretch>
        </p:blipFill>
        <p:spPr>
          <a:xfrm>
            <a:off x="6302561" y="1962562"/>
            <a:ext cx="2697634" cy="21923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8" name="TextBox 1"/>
          <p:cNvSpPr txBox="1"/>
          <p:nvPr/>
        </p:nvSpPr>
        <p:spPr>
          <a:xfrm>
            <a:off x="143932" y="836912"/>
            <a:ext cx="4428068" cy="294640"/>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1048629" name="TextBox 2"/>
          <p:cNvSpPr txBox="1"/>
          <p:nvPr/>
        </p:nvSpPr>
        <p:spPr>
          <a:xfrm>
            <a:off x="872065" y="1175466"/>
            <a:ext cx="7233358" cy="1158241"/>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t>The </a:t>
            </a:r>
            <a:r>
              <a:rPr lang="en-US" b="1" dirty="0"/>
              <a:t>Digital Payment Wallet</a:t>
            </a:r>
            <a:r>
              <a:rPr lang="en-US" dirty="0"/>
              <a:t> project proposes the development of an integrated, secure, and user-friendly mobile application designed to provide users with a seamless and efficient way to manage their financial transactions. The solution will address current issues faced by users and businesses when using traditional or existing digital payment methods. By creating a single platform that can handle multiple types of transactions, from peer-to-peer payments to bill payments and e-commerce, the proposed digital wallet will enhance convenience, security, and accessibility for its users.</a:t>
            </a:r>
            <a:endParaRPr lang="en-US"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2" name="TextBox 1"/>
          <p:cNvSpPr txBox="1"/>
          <p:nvPr/>
        </p:nvSpPr>
        <p:spPr>
          <a:xfrm>
            <a:off x="143933" y="683683"/>
            <a:ext cx="4428068" cy="294640"/>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1048633" name="TextBox 2"/>
          <p:cNvSpPr txBox="1"/>
          <p:nvPr/>
        </p:nvSpPr>
        <p:spPr>
          <a:xfrm>
            <a:off x="406562" y="1083221"/>
            <a:ext cx="8466505" cy="2453640"/>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t>The proposed </a:t>
            </a:r>
            <a:r>
              <a:rPr lang="en-US" b="1" dirty="0"/>
              <a:t>Digital Payment Wallet</a:t>
            </a:r>
            <a:r>
              <a:rPr lang="en-US" dirty="0"/>
              <a:t> will leverage the </a:t>
            </a:r>
            <a:r>
              <a:rPr lang="en-US" b="1" dirty="0"/>
              <a:t>MERN stack</a:t>
            </a:r>
            <a:r>
              <a:rPr lang="en-US" dirty="0"/>
              <a:t> (MongoDB, Express.js, React, Node.js) to develop the backend and frontend components. This stack is ideal for building fast, scalable, and highly interactive web applications, making it a great choice for the development of a modern digital payment platform.</a:t>
            </a:r>
          </a:p>
          <a:p>
            <a:pPr marL="173736" indent="-173736" algn="just">
              <a:spcAft>
                <a:spcPts val="800"/>
              </a:spcAft>
              <a:buFont typeface="Arial" panose="020B0604020202020204" pitchFamily="34" charset="0"/>
              <a:buChar char="•"/>
            </a:pPr>
            <a:r>
              <a:rPr lang="en-US" dirty="0"/>
              <a:t>MongoDB will be used as the database to store and manage the user data, transactions, wallet balances, payment history, and other dynamic data associated with the wallet.</a:t>
            </a:r>
          </a:p>
          <a:p>
            <a:pPr marL="173736" indent="-173736" algn="just">
              <a:spcAft>
                <a:spcPts val="800"/>
              </a:spcAft>
              <a:buFont typeface="Arial" panose="020B0604020202020204" pitchFamily="34" charset="0"/>
              <a:buChar char="•"/>
            </a:pPr>
            <a:r>
              <a:rPr lang="en-US" dirty="0"/>
              <a:t>Express.js will serve as the backend framework to handle HTTP requests, define APIs, and manage routing. It will act as a middleware layer between the frontend and the database.</a:t>
            </a:r>
          </a:p>
          <a:p>
            <a:pPr marL="173736" indent="-173736" algn="just">
              <a:spcAft>
                <a:spcPts val="800"/>
              </a:spcAft>
              <a:buFont typeface="Arial" panose="020B0604020202020204" pitchFamily="34" charset="0"/>
              <a:buChar char="•"/>
            </a:pPr>
            <a:r>
              <a:rPr lang="en-US" dirty="0"/>
              <a:t>React will be used for building the user interface (UI) of the digital wallet, ensuring a dynamic, interactive, and responsive experience.</a:t>
            </a:r>
          </a:p>
          <a:p>
            <a:pPr marL="173736" indent="-173736" algn="just">
              <a:spcAft>
                <a:spcPts val="800"/>
              </a:spcAft>
              <a:buFont typeface="Arial" panose="020B0604020202020204" pitchFamily="34" charset="0"/>
              <a:buChar char="•"/>
            </a:pPr>
            <a:r>
              <a:rPr lang="en-US" dirty="0"/>
              <a:t>Node.js will be used for running JavaScript code on the server-side handling backend logic, and managing the communication between the frontend(React) and the database (MongoDB)</a:t>
            </a:r>
            <a:r>
              <a:rPr lang="en-US" dirty="0">
                <a:latin typeface="+mn-lt"/>
              </a:rPr>
              <a:t>	</a:t>
            </a:r>
          </a:p>
        </p:txBody>
      </p:sp>
      <p:sp>
        <p:nvSpPr>
          <p:cNvPr id="1048634" name="Rectangle 1"/>
          <p:cNvSpPr>
            <a:spLocks noChangeArrowheads="1"/>
          </p:cNvSpPr>
          <p:nvPr/>
        </p:nvSpPr>
        <p:spPr bwMode="auto">
          <a:xfrm>
            <a:off x="0" y="-274321"/>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35" name="Rectangle 2"/>
          <p:cNvSpPr>
            <a:spLocks noChangeArrowheads="1"/>
          </p:cNvSpPr>
          <p:nvPr/>
        </p:nvSpPr>
        <p:spPr bwMode="auto">
          <a:xfrm>
            <a:off x="152400" y="-121921"/>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36" name="Rectangle 2"/>
          <p:cNvSpPr>
            <a:spLocks noChangeArrowheads="1"/>
          </p:cNvSpPr>
          <p:nvPr/>
        </p:nvSpPr>
        <p:spPr bwMode="auto">
          <a:xfrm>
            <a:off x="304800" y="304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37" name="Rectangle 2"/>
          <p:cNvSpPr>
            <a:spLocks noChangeArrowheads="1"/>
          </p:cNvSpPr>
          <p:nvPr/>
        </p:nvSpPr>
        <p:spPr bwMode="auto">
          <a:xfrm>
            <a:off x="457200" y="1828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38" name="Rectangle 2"/>
          <p:cNvSpPr>
            <a:spLocks noChangeArrowheads="1"/>
          </p:cNvSpPr>
          <p:nvPr/>
        </p:nvSpPr>
        <p:spPr bwMode="auto">
          <a:xfrm>
            <a:off x="609600" y="3352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39" name="Rectangle 2"/>
          <p:cNvSpPr>
            <a:spLocks noChangeArrowheads="1"/>
          </p:cNvSpPr>
          <p:nvPr/>
        </p:nvSpPr>
        <p:spPr bwMode="auto">
          <a:xfrm>
            <a:off x="762000" y="4876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0" name="Rectangle 2"/>
          <p:cNvSpPr>
            <a:spLocks noChangeArrowheads="1"/>
          </p:cNvSpPr>
          <p:nvPr/>
        </p:nvSpPr>
        <p:spPr bwMode="auto">
          <a:xfrm>
            <a:off x="914400" y="6400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1" name="Rectangle 2"/>
          <p:cNvSpPr>
            <a:spLocks noChangeArrowheads="1"/>
          </p:cNvSpPr>
          <p:nvPr/>
        </p:nvSpPr>
        <p:spPr bwMode="auto">
          <a:xfrm>
            <a:off x="1066800" y="7924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2" name="Rectangle 2"/>
          <p:cNvSpPr>
            <a:spLocks noChangeArrowheads="1"/>
          </p:cNvSpPr>
          <p:nvPr/>
        </p:nvSpPr>
        <p:spPr bwMode="auto">
          <a:xfrm>
            <a:off x="1219200" y="9448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3" name="Rectangle 2"/>
          <p:cNvSpPr>
            <a:spLocks noChangeArrowheads="1"/>
          </p:cNvSpPr>
          <p:nvPr/>
        </p:nvSpPr>
        <p:spPr bwMode="auto">
          <a:xfrm>
            <a:off x="1371600" y="10972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4" name="Rectangle 2"/>
          <p:cNvSpPr>
            <a:spLocks noChangeArrowheads="1"/>
          </p:cNvSpPr>
          <p:nvPr/>
        </p:nvSpPr>
        <p:spPr bwMode="auto">
          <a:xfrm>
            <a:off x="1524000" y="12496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5" name="Rectangle 2"/>
          <p:cNvSpPr>
            <a:spLocks noChangeArrowheads="1"/>
          </p:cNvSpPr>
          <p:nvPr/>
        </p:nvSpPr>
        <p:spPr bwMode="auto">
          <a:xfrm>
            <a:off x="1676400" y="14020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6" name="Rectangle 2"/>
          <p:cNvSpPr>
            <a:spLocks noChangeArrowheads="1"/>
          </p:cNvSpPr>
          <p:nvPr/>
        </p:nvSpPr>
        <p:spPr bwMode="auto">
          <a:xfrm>
            <a:off x="1828800" y="15544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7" name="Rectangle 2"/>
          <p:cNvSpPr>
            <a:spLocks noChangeArrowheads="1"/>
          </p:cNvSpPr>
          <p:nvPr/>
        </p:nvSpPr>
        <p:spPr bwMode="auto">
          <a:xfrm>
            <a:off x="1981200" y="17068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8" name="Rectangle 2"/>
          <p:cNvSpPr>
            <a:spLocks noChangeArrowheads="1"/>
          </p:cNvSpPr>
          <p:nvPr/>
        </p:nvSpPr>
        <p:spPr bwMode="auto">
          <a:xfrm>
            <a:off x="2133600" y="18592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9" name="Rectangle 2"/>
          <p:cNvSpPr>
            <a:spLocks noChangeArrowheads="1"/>
          </p:cNvSpPr>
          <p:nvPr/>
        </p:nvSpPr>
        <p:spPr bwMode="auto">
          <a:xfrm>
            <a:off x="2286000" y="20116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2438400" y="21640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1" name="Rectangle 2"/>
          <p:cNvSpPr>
            <a:spLocks noChangeArrowheads="1"/>
          </p:cNvSpPr>
          <p:nvPr/>
        </p:nvSpPr>
        <p:spPr bwMode="auto">
          <a:xfrm>
            <a:off x="2590800" y="23164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2" name="Rectangle 2"/>
          <p:cNvSpPr>
            <a:spLocks noChangeArrowheads="1"/>
          </p:cNvSpPr>
          <p:nvPr/>
        </p:nvSpPr>
        <p:spPr bwMode="auto">
          <a:xfrm>
            <a:off x="2743200" y="24688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3" name="Rectangle 2"/>
          <p:cNvSpPr>
            <a:spLocks noChangeArrowheads="1"/>
          </p:cNvSpPr>
          <p:nvPr/>
        </p:nvSpPr>
        <p:spPr bwMode="auto">
          <a:xfrm>
            <a:off x="2895600" y="26212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4" name="Rectangle 2"/>
          <p:cNvSpPr>
            <a:spLocks noChangeArrowheads="1"/>
          </p:cNvSpPr>
          <p:nvPr/>
        </p:nvSpPr>
        <p:spPr bwMode="auto">
          <a:xfrm>
            <a:off x="3048000" y="27736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5" name="Rectangle 2"/>
          <p:cNvSpPr>
            <a:spLocks noChangeArrowheads="1"/>
          </p:cNvSpPr>
          <p:nvPr/>
        </p:nvSpPr>
        <p:spPr bwMode="auto">
          <a:xfrm>
            <a:off x="3200400" y="29260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6" name="Rectangle 2"/>
          <p:cNvSpPr>
            <a:spLocks noChangeArrowheads="1"/>
          </p:cNvSpPr>
          <p:nvPr/>
        </p:nvSpPr>
        <p:spPr bwMode="auto">
          <a:xfrm>
            <a:off x="3352800" y="30784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7" name="Rectangle 2"/>
          <p:cNvSpPr>
            <a:spLocks noChangeArrowheads="1"/>
          </p:cNvSpPr>
          <p:nvPr/>
        </p:nvSpPr>
        <p:spPr bwMode="auto">
          <a:xfrm>
            <a:off x="3505200" y="3230879"/>
            <a:ext cx="182880" cy="5486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3810000" y="3535679"/>
            <a:ext cx="3990622" cy="5486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61" name="TextBox 4"/>
          <p:cNvSpPr txBox="1"/>
          <p:nvPr/>
        </p:nvSpPr>
        <p:spPr>
          <a:xfrm>
            <a:off x="143933" y="683683"/>
            <a:ext cx="4428068" cy="294640"/>
          </a:xfrm>
          <a:prstGeom prst="rect">
            <a:avLst/>
          </a:prstGeom>
          <a:noFill/>
        </p:spPr>
        <p:txBody>
          <a:bodyPr wrap="square">
            <a:spAutoFit/>
          </a:bodyPr>
          <a:lstStyle/>
          <a:p>
            <a:r>
              <a:rPr lang="en-IN" sz="1600" b="1" dirty="0">
                <a:solidFill>
                  <a:srgbClr val="213163"/>
                </a:solidFill>
              </a:rPr>
              <a:t>Modelling &amp; Result</a:t>
            </a:r>
          </a:p>
        </p:txBody>
      </p:sp>
      <p:sp>
        <p:nvSpPr>
          <p:cNvPr id="1048662" name="Rectangle 5"/>
          <p:cNvSpPr/>
          <p:nvPr/>
        </p:nvSpPr>
        <p:spPr>
          <a:xfrm>
            <a:off x="1083732" y="1171529"/>
            <a:ext cx="6976535"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3" name="TextBox 1"/>
          <p:cNvSpPr txBox="1"/>
          <p:nvPr/>
        </p:nvSpPr>
        <p:spPr>
          <a:xfrm>
            <a:off x="1174043" y="1396844"/>
            <a:ext cx="3747912" cy="269241"/>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FRONTEND</a:t>
            </a:r>
          </a:p>
        </p:txBody>
      </p:sp>
      <p:pic>
        <p:nvPicPr>
          <p:cNvPr id="2097166" name="Picture 2097165"/>
          <p:cNvPicPr>
            <a:picLocks/>
          </p:cNvPicPr>
          <p:nvPr/>
        </p:nvPicPr>
        <p:blipFill>
          <a:blip r:embed="rId3"/>
          <a:stretch>
            <a:fillRect/>
          </a:stretch>
        </p:blipFill>
        <p:spPr>
          <a:xfrm>
            <a:off x="1108911" y="1813466"/>
            <a:ext cx="6990797" cy="3072521"/>
          </a:xfrm>
          <a:prstGeom prst="rect">
            <a:avLst/>
          </a:prstGeom>
        </p:spPr>
      </p:pic>
      <p:sp>
        <p:nvSpPr>
          <p:cNvPr id="1048739" name="TextBox 1048738"/>
          <p:cNvSpPr txBox="1"/>
          <p:nvPr/>
        </p:nvSpPr>
        <p:spPr>
          <a:xfrm>
            <a:off x="1588233" y="1572747"/>
            <a:ext cx="5257658" cy="332741"/>
          </a:xfrm>
          <a:prstGeom prst="rect">
            <a:avLst/>
          </a:prstGeom>
        </p:spPr>
        <p:txBody>
          <a:bodyPr wrap="square" rtlCol="0">
            <a:spAutoFit/>
          </a:bodyPr>
          <a:lstStyle/>
          <a:p>
            <a:pPr algn="ctr"/>
            <a:r>
              <a:rPr lang="en-US" sz="2000">
                <a:solidFill>
                  <a:srgbClr val="000000"/>
                </a:solidFill>
              </a:rPr>
              <a:t>Digital Payment Wallet</a:t>
            </a:r>
            <a:endParaRPr lang="en-GB"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66" name="TextBox 1"/>
          <p:cNvSpPr txBox="1"/>
          <p:nvPr/>
        </p:nvSpPr>
        <p:spPr>
          <a:xfrm>
            <a:off x="143933" y="683683"/>
            <a:ext cx="4428068" cy="294640"/>
          </a:xfrm>
          <a:prstGeom prst="rect">
            <a:avLst/>
          </a:prstGeom>
          <a:noFill/>
        </p:spPr>
        <p:txBody>
          <a:bodyPr wrap="square">
            <a:spAutoFit/>
          </a:bodyPr>
          <a:lstStyle/>
          <a:p>
            <a:r>
              <a:rPr lang="en-IN" sz="1600" b="1" dirty="0">
                <a:solidFill>
                  <a:srgbClr val="213163"/>
                </a:solidFill>
              </a:rPr>
              <a:t>Modelling &amp; Result</a:t>
            </a:r>
          </a:p>
        </p:txBody>
      </p:sp>
      <p:sp>
        <p:nvSpPr>
          <p:cNvPr id="1048667" name="Rectangle 5"/>
          <p:cNvSpPr/>
          <p:nvPr/>
        </p:nvSpPr>
        <p:spPr>
          <a:xfrm>
            <a:off x="248356" y="1022237"/>
            <a:ext cx="8636000" cy="3704749"/>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9" name="Picture 3"/>
          <p:cNvPicPr>
            <a:picLocks noChangeAspect="1"/>
          </p:cNvPicPr>
          <p:nvPr/>
        </p:nvPicPr>
        <p:blipFill>
          <a:blip r:embed="rId3"/>
          <a:srcRect l="17037" t="65565"/>
          <a:stretch>
            <a:fillRect/>
          </a:stretch>
        </p:blipFill>
        <p:spPr>
          <a:xfrm>
            <a:off x="259644" y="1331613"/>
            <a:ext cx="6548034" cy="1240137"/>
          </a:xfrm>
          <a:prstGeom prst="rect">
            <a:avLst/>
          </a:prstGeom>
        </p:spPr>
      </p:pic>
      <p:sp>
        <p:nvSpPr>
          <p:cNvPr id="1048668" name="TextBox 6"/>
          <p:cNvSpPr txBox="1"/>
          <p:nvPr/>
        </p:nvSpPr>
        <p:spPr>
          <a:xfrm>
            <a:off x="417689" y="1022237"/>
            <a:ext cx="4030133" cy="269241"/>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MongoDB connection</a:t>
            </a:r>
          </a:p>
        </p:txBody>
      </p:sp>
      <p:sp>
        <p:nvSpPr>
          <p:cNvPr id="1048669" name="TextBox 9"/>
          <p:cNvSpPr txBox="1"/>
          <p:nvPr/>
        </p:nvSpPr>
        <p:spPr>
          <a:xfrm>
            <a:off x="575733" y="3428522"/>
            <a:ext cx="2980267" cy="269240"/>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TRANSACTION RECORDED SUCCESSFULLY</a:t>
            </a:r>
          </a:p>
        </p:txBody>
      </p:sp>
      <p:pic>
        <p:nvPicPr>
          <p:cNvPr id="2097167" name="Picture 2097166"/>
          <p:cNvPicPr>
            <a:picLocks/>
          </p:cNvPicPr>
          <p:nvPr/>
        </p:nvPicPr>
        <p:blipFill>
          <a:blip r:embed="rId4"/>
          <a:stretch>
            <a:fillRect/>
          </a:stretch>
        </p:blipFill>
        <p:spPr>
          <a:xfrm>
            <a:off x="3547380" y="2021474"/>
            <a:ext cx="4867032" cy="277438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8AA622-2936-4569-AF52-7B5085FA3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875</Words>
  <Application>Microsoft Office PowerPoint</Application>
  <PresentationFormat>On-screen Show (16:9)</PresentationFormat>
  <Paragraphs>47</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Bhukya Anusha</cp:lastModifiedBy>
  <cp:revision>1</cp:revision>
  <dcterms:created xsi:type="dcterms:W3CDTF">2025-01-04T11:21:31Z</dcterms:created>
  <dcterms:modified xsi:type="dcterms:W3CDTF">2025-01-04T11:55:42Z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y fmtid="{D5CDD505-2E9C-101B-9397-08002B2CF9AE}" pid="6" name="ICV">
    <vt:lpwstr>d0d7ff1f31c64becb43dc1c349959243</vt:lpwstr>
  </property>
</Properties>
</file>