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Poppins"/>
      <p:regular r:id="rId13"/>
      <p:bold r:id="rId14"/>
      <p:italic r:id="rId15"/>
      <p:boldItalic r:id="rId16"/>
    </p:embeddedFont>
    <p:embeddedFont>
      <p:font typeface="PT Serif"/>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erif-boldItalic.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font" Target="fonts/Poppins-regular.fntdata"/><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TSerif-regular.fntdata"/><Relationship Id="rId16" Type="http://schemas.openxmlformats.org/officeDocument/2006/relationships/font" Target="fonts/Poppins-boldItalic.fntdata"/><Relationship Id="rId5" Type="http://schemas.openxmlformats.org/officeDocument/2006/relationships/slide" Target="slides/slide1.xml"/><Relationship Id="rId19" Type="http://schemas.openxmlformats.org/officeDocument/2006/relationships/font" Target="fonts/PTSerif-italic.fntdata"/><Relationship Id="rId6" Type="http://schemas.openxmlformats.org/officeDocument/2006/relationships/slide" Target="slides/slide2.xml"/><Relationship Id="rId18" Type="http://schemas.openxmlformats.org/officeDocument/2006/relationships/font" Target="fonts/PTSerif-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21" name="Shape 21"/>
        <p:cNvGrpSpPr/>
        <p:nvPr/>
      </p:nvGrpSpPr>
      <p:grpSpPr>
        <a:xfrm>
          <a:off x="0" y="0"/>
          <a:ext cx="0" cy="0"/>
          <a:chOff x="0" y="0"/>
          <a:chExt cx="0" cy="0"/>
        </a:xfrm>
      </p:grpSpPr>
      <p:sp>
        <p:nvSpPr>
          <p:cNvPr id="22" name="Google Shape;22;p4"/>
          <p:cNvSpPr txBox="1"/>
          <p:nvPr>
            <p:ph idx="1" type="body"/>
          </p:nvPr>
        </p:nvSpPr>
        <p:spPr>
          <a:xfrm>
            <a:off x="609600" y="1217167"/>
            <a:ext cx="10972800" cy="4128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24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9pPr>
          </a:lstStyle>
          <a:p/>
        </p:txBody>
      </p:sp>
      <p:sp>
        <p:nvSpPr>
          <p:cNvPr id="23" name="Google Shape;23;p4"/>
          <p:cNvSpPr txBox="1"/>
          <p:nvPr>
            <p:ph idx="2" type="body"/>
          </p:nvPr>
        </p:nvSpPr>
        <p:spPr>
          <a:xfrm>
            <a:off x="609600" y="6553200"/>
            <a:ext cx="5276800" cy="152400"/>
          </a:xfrm>
          <a:prstGeom prst="rect">
            <a:avLst/>
          </a:prstGeom>
          <a:noFill/>
          <a:ln>
            <a:noFill/>
          </a:ln>
        </p:spPr>
        <p:txBody>
          <a:bodyPr anchorCtr="0" anchor="t" bIns="34275" lIns="34275" spcFirstLastPara="1" rIns="34275" wrap="square" tIns="34275">
            <a:noAutofit/>
          </a:bodyPr>
          <a:lstStyle>
            <a:lvl1pPr indent="-228600" lvl="0" marL="457200" algn="l">
              <a:lnSpc>
                <a:spcPct val="90000"/>
              </a:lnSpc>
              <a:spcBef>
                <a:spcPts val="0"/>
              </a:spcBef>
              <a:spcAft>
                <a:spcPts val="0"/>
              </a:spcAft>
              <a:buClr>
                <a:srgbClr val="7D97AD"/>
              </a:buClr>
              <a:buSzPts val="500"/>
              <a:buFont typeface="Open Sans"/>
              <a:buNone/>
              <a:defRPr sz="933">
                <a:solidFill>
                  <a:srgbClr val="7D97AD"/>
                </a:solidFill>
              </a:defRPr>
            </a:lvl1pPr>
            <a:lvl2pPr indent="-228600" lvl="1" marL="9144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9pPr>
          </a:lstStyle>
          <a:p/>
        </p:txBody>
      </p:sp>
      <p:sp>
        <p:nvSpPr>
          <p:cNvPr id="24" name="Google Shape;24;p4"/>
          <p:cNvSpPr txBox="1"/>
          <p:nvPr>
            <p:ph type="title"/>
          </p:nvPr>
        </p:nvSpPr>
        <p:spPr>
          <a:xfrm>
            <a:off x="609600" y="406400"/>
            <a:ext cx="10972800" cy="7916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48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60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60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60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60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60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60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60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6000" u="none" cap="none" strike="noStrike">
                <a:solidFill>
                  <a:srgbClr val="FFFFFF"/>
                </a:solidFill>
                <a:latin typeface="Open Sans"/>
                <a:ea typeface="Open Sans"/>
                <a:cs typeface="Open Sans"/>
                <a:sym typeface="Open Sans"/>
              </a:defRPr>
            </a:lvl9pPr>
          </a:lstStyle>
          <a:p/>
        </p:txBody>
      </p:sp>
      <p:sp>
        <p:nvSpPr>
          <p:cNvPr id="25" name="Google Shape;25;p4"/>
          <p:cNvSpPr txBox="1"/>
          <p:nvPr>
            <p:ph idx="3" type="body"/>
          </p:nvPr>
        </p:nvSpPr>
        <p:spPr>
          <a:xfrm>
            <a:off x="609600" y="2286000"/>
            <a:ext cx="5366800" cy="38100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933"/>
              </a:spcBef>
              <a:spcAft>
                <a:spcPts val="0"/>
              </a:spcAft>
              <a:buClr>
                <a:srgbClr val="2D3D4A"/>
              </a:buClr>
              <a:buSzPts val="1400"/>
              <a:buFont typeface="Open Sans"/>
              <a:buChar char="•"/>
              <a:defRPr b="0" i="0" sz="2400" u="none" cap="none" strike="noStrike">
                <a:solidFill>
                  <a:srgbClr val="2D3D4A"/>
                </a:solidFill>
                <a:latin typeface="Open Sans"/>
                <a:ea typeface="Open Sans"/>
                <a:cs typeface="Open Sans"/>
                <a:sym typeface="Open Sans"/>
              </a:defRPr>
            </a:lvl1pPr>
            <a:lvl2pPr indent="-311150" lvl="1" marL="914400" marR="0" algn="l">
              <a:lnSpc>
                <a:spcPct val="100000"/>
              </a:lnSpc>
              <a:spcBef>
                <a:spcPts val="933"/>
              </a:spcBef>
              <a:spcAft>
                <a:spcPts val="0"/>
              </a:spcAft>
              <a:buClr>
                <a:srgbClr val="2D3D4A"/>
              </a:buClr>
              <a:buSzPts val="1300"/>
              <a:buFont typeface="Open Sans"/>
              <a:buChar char="–"/>
              <a:defRPr b="0" i="0" sz="2133" u="none" cap="none" strike="noStrike">
                <a:solidFill>
                  <a:srgbClr val="2D3D4A"/>
                </a:solidFill>
                <a:latin typeface="Open Sans"/>
                <a:ea typeface="Open Sans"/>
                <a:cs typeface="Open Sans"/>
                <a:sym typeface="Open Sans"/>
              </a:defRPr>
            </a:lvl2pPr>
            <a:lvl3pPr indent="-298450" lvl="2" marL="1371600" marR="0" algn="l">
              <a:lnSpc>
                <a:spcPct val="100000"/>
              </a:lnSpc>
              <a:spcBef>
                <a:spcPts val="933"/>
              </a:spcBef>
              <a:spcAft>
                <a:spcPts val="0"/>
              </a:spcAft>
              <a:buClr>
                <a:srgbClr val="2D3D4A"/>
              </a:buClr>
              <a:buSzPts val="1100"/>
              <a:buFont typeface="Open Sans"/>
              <a:buChar char="–"/>
              <a:defRPr b="0" i="0" sz="1867" u="none" cap="none" strike="noStrike">
                <a:solidFill>
                  <a:srgbClr val="2D3D4A"/>
                </a:solidFill>
                <a:latin typeface="Open Sans"/>
                <a:ea typeface="Open Sans"/>
                <a:cs typeface="Open Sans"/>
                <a:sym typeface="Open Sans"/>
              </a:defRPr>
            </a:lvl3pPr>
            <a:lvl4pPr indent="-298450" lvl="3" marL="1828800" marR="0" algn="l">
              <a:lnSpc>
                <a:spcPct val="100000"/>
              </a:lnSpc>
              <a:spcBef>
                <a:spcPts val="933"/>
              </a:spcBef>
              <a:spcAft>
                <a:spcPts val="0"/>
              </a:spcAft>
              <a:buClr>
                <a:srgbClr val="2D3D4A"/>
              </a:buClr>
              <a:buSzPts val="1100"/>
              <a:buFont typeface="Open Sans"/>
              <a:buChar char="–"/>
              <a:defRPr b="0" i="0" sz="1867" u="none" cap="none" strike="noStrike">
                <a:solidFill>
                  <a:srgbClr val="2D3D4A"/>
                </a:solidFill>
                <a:latin typeface="Open Sans"/>
                <a:ea typeface="Open Sans"/>
                <a:cs typeface="Open Sans"/>
                <a:sym typeface="Open Sans"/>
              </a:defRPr>
            </a:lvl4pPr>
            <a:lvl5pPr indent="-298450" lvl="4" marL="2286000" marR="0" algn="l">
              <a:lnSpc>
                <a:spcPct val="100000"/>
              </a:lnSpc>
              <a:spcBef>
                <a:spcPts val="933"/>
              </a:spcBef>
              <a:spcAft>
                <a:spcPts val="0"/>
              </a:spcAft>
              <a:buClr>
                <a:srgbClr val="2D3D4A"/>
              </a:buClr>
              <a:buSzPts val="1100"/>
              <a:buFont typeface="Open Sans"/>
              <a:buChar char="–"/>
              <a:defRPr b="0" i="0" sz="1867"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933"/>
              </a:spcBef>
              <a:spcAft>
                <a:spcPts val="0"/>
              </a:spcAft>
              <a:buClr>
                <a:srgbClr val="2D3D4A"/>
              </a:buClr>
              <a:buSzPts val="500"/>
              <a:buFont typeface="Open Sans"/>
              <a:buNone/>
              <a:defRPr b="0" i="0" sz="2400" u="none" cap="none" strike="noStrike">
                <a:solidFill>
                  <a:srgbClr val="2D3D4A"/>
                </a:solidFill>
                <a:latin typeface="Open Sans"/>
                <a:ea typeface="Open Sans"/>
                <a:cs typeface="Open Sans"/>
                <a:sym typeface="Open Sans"/>
              </a:defRPr>
            </a:lvl9pPr>
          </a:lstStyle>
          <a:p/>
        </p:txBody>
      </p:sp>
      <p:sp>
        <p:nvSpPr>
          <p:cNvPr id="26" name="Google Shape;26;p4"/>
          <p:cNvSpPr txBox="1"/>
          <p:nvPr>
            <p:ph idx="12" type="sldNum"/>
          </p:nvPr>
        </p:nvSpPr>
        <p:spPr>
          <a:xfrm>
            <a:off x="11513871" y="6553200"/>
            <a:ext cx="137200" cy="1524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1200"/>
              <a:buFont typeface="Open Sans"/>
              <a:buNone/>
              <a:defRPr b="0" i="0" sz="933"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solidFill>
                <a:srgbClr val="929292"/>
              </a:solidFill>
            </a:endParaRPr>
          </a:p>
        </p:txBody>
      </p:sp>
      <p:sp>
        <p:nvSpPr>
          <p:cNvPr id="27" name="Google Shape;27;p4"/>
          <p:cNvSpPr/>
          <p:nvPr>
            <p:ph idx="4" type="pic"/>
          </p:nvPr>
        </p:nvSpPr>
        <p:spPr>
          <a:xfrm>
            <a:off x="6216651" y="2286000"/>
            <a:ext cx="5365600" cy="3810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p:nvPr>
            <p:ph idx="2" type="pic"/>
          </p:nvPr>
        </p:nvSpPr>
        <p:spPr>
          <a:xfrm>
            <a:off x="5183188" y="987425"/>
            <a:ext cx="6172200" cy="4873625"/>
          </a:xfrm>
          <a:prstGeom prst="rect">
            <a:avLst/>
          </a:prstGeom>
          <a:noFill/>
          <a:ln>
            <a:noFill/>
          </a:ln>
        </p:spPr>
      </p:sp>
      <p:sp>
        <p:nvSpPr>
          <p:cNvPr id="65" name="Google Shape;65;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realpython.com/working-with-files-in-python/" TargetMode="External"/><Relationship Id="rId9" Type="http://schemas.openxmlformats.org/officeDocument/2006/relationships/image" Target="../media/image11.png"/><Relationship Id="rId5" Type="http://schemas.openxmlformats.org/officeDocument/2006/relationships/hyperlink" Target="https://www.javatpoint.com/unsupervised-machine-learning" TargetMode="External"/><Relationship Id="rId6" Type="http://schemas.openxmlformats.org/officeDocument/2006/relationships/hyperlink" Target="https://www.cac.cornell.edu/education/Training/DataAnalysis/RelationalDatabases.pdf" TargetMode="External"/><Relationship Id="rId7" Type="http://schemas.openxmlformats.org/officeDocument/2006/relationships/hyperlink" Target="https://www.projectpro.io/article/classification-vs-regression-in-machine-learning/545" TargetMode="External"/><Relationship Id="rId8" Type="http://schemas.openxmlformats.org/officeDocument/2006/relationships/hyperlink" Target="https://www.enjoyalgorithms.com/blogs/classification-and-regression-in-machine-learn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E3C"/>
        </a:solidFill>
      </p:bgPr>
    </p:bg>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42498" l="7392" r="9737" t="36406"/>
          <a:stretch/>
        </p:blipFill>
        <p:spPr>
          <a:xfrm>
            <a:off x="590702" y="5998167"/>
            <a:ext cx="1760271" cy="447868"/>
          </a:xfrm>
          <a:prstGeom prst="rect">
            <a:avLst/>
          </a:prstGeom>
          <a:noFill/>
          <a:ln>
            <a:noFill/>
          </a:ln>
        </p:spPr>
      </p:pic>
      <p:sp>
        <p:nvSpPr>
          <p:cNvPr id="86" name="Google Shape;86;p13"/>
          <p:cNvSpPr txBox="1"/>
          <p:nvPr/>
        </p:nvSpPr>
        <p:spPr>
          <a:xfrm>
            <a:off x="1915980" y="2001240"/>
            <a:ext cx="10174420" cy="67707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sng" cap="none" strike="noStrike">
                <a:solidFill>
                  <a:srgbClr val="1BD3C7"/>
                </a:solidFill>
                <a:latin typeface="Poppins"/>
                <a:ea typeface="Poppins"/>
                <a:cs typeface="Poppins"/>
                <a:sym typeface="Poppins"/>
              </a:rPr>
              <a:t>Machine Learning Algorithm</a:t>
            </a:r>
            <a:endParaRPr b="1" i="0" sz="3200" u="sng" cap="none" strike="noStrike">
              <a:solidFill>
                <a:srgbClr val="1BD3C7"/>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0" y="6244637"/>
            <a:ext cx="12192300" cy="613500"/>
          </a:xfrm>
          <a:prstGeom prst="rect">
            <a:avLst/>
          </a:prstGeom>
          <a:solidFill>
            <a:srgbClr val="000E3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p14"/>
          <p:cNvPicPr preferRelativeResize="0"/>
          <p:nvPr/>
        </p:nvPicPr>
        <p:blipFill rotWithShape="1">
          <a:blip r:embed="rId3">
            <a:alphaModFix/>
          </a:blip>
          <a:srcRect b="0" l="0" r="0" t="0"/>
          <a:stretch/>
        </p:blipFill>
        <p:spPr>
          <a:xfrm>
            <a:off x="11469142" y="6395641"/>
            <a:ext cx="385413" cy="350768"/>
          </a:xfrm>
          <a:prstGeom prst="rect">
            <a:avLst/>
          </a:prstGeom>
          <a:noFill/>
          <a:ln>
            <a:noFill/>
          </a:ln>
        </p:spPr>
      </p:pic>
      <p:sp>
        <p:nvSpPr>
          <p:cNvPr id="93" name="Google Shape;93;p14"/>
          <p:cNvSpPr txBox="1"/>
          <p:nvPr/>
        </p:nvSpPr>
        <p:spPr>
          <a:xfrm>
            <a:off x="571100" y="956625"/>
            <a:ext cx="5128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1D4180"/>
                </a:solidFill>
                <a:latin typeface="Poppins"/>
                <a:ea typeface="Poppins"/>
                <a:cs typeface="Poppins"/>
                <a:sym typeface="Poppins"/>
              </a:rPr>
              <a:t>Learning Overview</a:t>
            </a:r>
            <a:endParaRPr b="1" i="0" sz="3000" u="none" cap="none" strike="noStrike">
              <a:solidFill>
                <a:srgbClr val="1D4180"/>
              </a:solidFill>
              <a:latin typeface="Poppins"/>
              <a:ea typeface="Poppins"/>
              <a:cs typeface="Poppins"/>
              <a:sym typeface="Poppins"/>
            </a:endParaRPr>
          </a:p>
        </p:txBody>
      </p:sp>
      <p:sp>
        <p:nvSpPr>
          <p:cNvPr id="94" name="Google Shape;94;p14"/>
          <p:cNvSpPr txBox="1"/>
          <p:nvPr/>
        </p:nvSpPr>
        <p:spPr>
          <a:xfrm>
            <a:off x="511942" y="1957180"/>
            <a:ext cx="10957200" cy="2400627"/>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100"/>
              <a:buFont typeface="Arial"/>
              <a:buNone/>
            </a:pPr>
            <a:r>
              <a:rPr b="0" i="0" lang="en-US" sz="1800" u="none" cap="none" strike="noStrike">
                <a:solidFill>
                  <a:srgbClr val="000000"/>
                </a:solidFill>
                <a:latin typeface="Poppins"/>
                <a:ea typeface="Poppins"/>
                <a:cs typeface="Poppins"/>
                <a:sym typeface="Poppins"/>
              </a:rPr>
              <a:t>At the end of this lesson</a:t>
            </a:r>
            <a:endParaRPr b="0" i="0" sz="1800" u="none" cap="none" strike="noStrike">
              <a:solidFill>
                <a:srgbClr val="000000"/>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2100"/>
              <a:buFont typeface="Arial"/>
              <a:buNone/>
            </a:pPr>
            <a:r>
              <a:t/>
            </a:r>
            <a:endParaRPr b="0" i="0" sz="1800" u="none" cap="none" strike="noStrike">
              <a:solidFill>
                <a:srgbClr val="000000"/>
              </a:solidFill>
              <a:latin typeface="Poppins"/>
              <a:ea typeface="Poppins"/>
              <a:cs typeface="Poppins"/>
              <a:sym typeface="Poppins"/>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Poppins"/>
                <a:ea typeface="Poppins"/>
                <a:cs typeface="Poppins"/>
                <a:sym typeface="Poppins"/>
              </a:rPr>
              <a:t>  </a:t>
            </a:r>
            <a:r>
              <a:rPr b="0" i="0" lang="en-US" sz="1800" u="none" cap="none" strike="noStrike">
                <a:solidFill>
                  <a:srgbClr val="4F4F4F"/>
                </a:solidFill>
                <a:latin typeface="Poppins"/>
                <a:ea typeface="Poppins"/>
                <a:cs typeface="Poppins"/>
                <a:sym typeface="Poppins"/>
              </a:rPr>
              <a:t>Understand  Machine learning in its simplest form</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4F4F4F"/>
                </a:solidFill>
                <a:latin typeface="Poppins"/>
                <a:ea typeface="Poppins"/>
                <a:cs typeface="Poppins"/>
                <a:sym typeface="Poppins"/>
              </a:rPr>
              <a:t>   Different types of machine learning and to be able identify the machine learning to be used for different task.</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4F4F4F"/>
                </a:solidFill>
                <a:latin typeface="Poppins"/>
                <a:ea typeface="Poppins"/>
                <a:cs typeface="Poppins"/>
                <a:sym typeface="Poppins"/>
              </a:rPr>
              <a:t>   Machine learning use cases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oppins"/>
              <a:ea typeface="Poppins"/>
              <a:cs typeface="Poppins"/>
              <a:sym typeface="Poppins"/>
            </a:endParaRPr>
          </a:p>
          <a:p>
            <a:pPr indent="-209550" lvl="0" marL="342900" marR="0" rtl="0" algn="just">
              <a:lnSpc>
                <a:spcPct val="100000"/>
              </a:lnSpc>
              <a:spcBef>
                <a:spcPts val="0"/>
              </a:spcBef>
              <a:spcAft>
                <a:spcPts val="0"/>
              </a:spcAft>
              <a:buClr>
                <a:srgbClr val="000000"/>
              </a:buClr>
              <a:buSzPts val="2100"/>
              <a:buFont typeface="Noto Sans"/>
              <a:buNone/>
            </a:pPr>
            <a:r>
              <a:t/>
            </a:r>
            <a:endParaRPr b="0" i="0" sz="1800" u="none" cap="none" strike="noStrike">
              <a:solidFill>
                <a:srgbClr val="000000"/>
              </a:solidFill>
              <a:latin typeface="Poppins"/>
              <a:ea typeface="Poppins"/>
              <a:cs typeface="Poppins"/>
              <a:sym typeface="Poppins"/>
            </a:endParaRPr>
          </a:p>
        </p:txBody>
      </p:sp>
      <p:sp>
        <p:nvSpPr>
          <p:cNvPr id="95" name="Google Shape;95;p14"/>
          <p:cNvSpPr/>
          <p:nvPr/>
        </p:nvSpPr>
        <p:spPr>
          <a:xfrm>
            <a:off x="571100" y="1603125"/>
            <a:ext cx="3888600" cy="103200"/>
          </a:xfrm>
          <a:prstGeom prst="rect">
            <a:avLst/>
          </a:prstGeom>
          <a:solidFill>
            <a:srgbClr val="1C164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4"/>
          <p:cNvSpPr txBox="1"/>
          <p:nvPr/>
        </p:nvSpPr>
        <p:spPr>
          <a:xfrm>
            <a:off x="3050722" y="3280555"/>
            <a:ext cx="61014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7" name="Google Shape;97;p14"/>
          <p:cNvSpPr txBox="1"/>
          <p:nvPr/>
        </p:nvSpPr>
        <p:spPr>
          <a:xfrm>
            <a:off x="3050722" y="3280555"/>
            <a:ext cx="61014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p:nvPr/>
        </p:nvSpPr>
        <p:spPr>
          <a:xfrm>
            <a:off x="0" y="29052"/>
            <a:ext cx="12185600" cy="6156959"/>
          </a:xfrm>
          <a:prstGeom prst="rect">
            <a:avLst/>
          </a:prstGeom>
          <a:solidFill>
            <a:srgbClr val="BFBFBF"/>
          </a:solidFill>
          <a:ln cap="flat" cmpd="sng" w="381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15"/>
          <p:cNvSpPr txBox="1"/>
          <p:nvPr>
            <p:ph idx="2" type="body"/>
          </p:nvPr>
        </p:nvSpPr>
        <p:spPr>
          <a:xfrm>
            <a:off x="609600" y="6553200"/>
            <a:ext cx="5276800" cy="1524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500"/>
              <a:buNone/>
            </a:pPr>
            <a:r>
              <a:t/>
            </a:r>
            <a:endParaRPr/>
          </a:p>
        </p:txBody>
      </p:sp>
      <p:sp>
        <p:nvSpPr>
          <p:cNvPr id="104" name="Google Shape;104;p15"/>
          <p:cNvSpPr/>
          <p:nvPr/>
        </p:nvSpPr>
        <p:spPr>
          <a:xfrm>
            <a:off x="-6700" y="6309359"/>
            <a:ext cx="12192300" cy="519589"/>
          </a:xfrm>
          <a:prstGeom prst="rect">
            <a:avLst/>
          </a:prstGeom>
          <a:solidFill>
            <a:srgbClr val="000E3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txBox="1"/>
          <p:nvPr/>
        </p:nvSpPr>
        <p:spPr>
          <a:xfrm>
            <a:off x="609600" y="152400"/>
            <a:ext cx="11391600" cy="8532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D3D4A"/>
              </a:buClr>
              <a:buSzPts val="500"/>
              <a:buFont typeface="Open Sans"/>
              <a:buNone/>
            </a:pPr>
            <a:r>
              <a:rPr b="1" i="0" lang="en-US" sz="2800" u="sng" cap="none" strike="noStrike">
                <a:solidFill>
                  <a:srgbClr val="1D4180"/>
                </a:solidFill>
                <a:latin typeface="Poppins"/>
                <a:ea typeface="Poppins"/>
                <a:cs typeface="Poppins"/>
                <a:sym typeface="Poppins"/>
              </a:rPr>
              <a:t>What is machine learning </a:t>
            </a:r>
            <a:endParaRPr b="0" i="0" sz="3600" u="sng" cap="none" strike="noStrike">
              <a:solidFill>
                <a:srgbClr val="2D3D4A"/>
              </a:solidFill>
              <a:latin typeface="Poppins"/>
              <a:ea typeface="Poppins"/>
              <a:cs typeface="Poppins"/>
              <a:sym typeface="Poppins"/>
            </a:endParaRPr>
          </a:p>
        </p:txBody>
      </p:sp>
      <p:pic>
        <p:nvPicPr>
          <p:cNvPr descr="Diagram" id="106" name="Google Shape;106;p15"/>
          <p:cNvPicPr preferRelativeResize="0"/>
          <p:nvPr/>
        </p:nvPicPr>
        <p:blipFill rotWithShape="1">
          <a:blip r:embed="rId3">
            <a:alphaModFix/>
          </a:blip>
          <a:srcRect b="0" l="0" r="3628" t="8211"/>
          <a:stretch/>
        </p:blipFill>
        <p:spPr>
          <a:xfrm>
            <a:off x="6124250" y="682025"/>
            <a:ext cx="5730250" cy="5281751"/>
          </a:xfrm>
          <a:prstGeom prst="rect">
            <a:avLst/>
          </a:prstGeom>
          <a:noFill/>
          <a:ln cap="flat" cmpd="sng" w="9525">
            <a:solidFill>
              <a:srgbClr val="171616"/>
            </a:solidFill>
            <a:prstDash val="solid"/>
            <a:round/>
            <a:headEnd len="sm" w="sm" type="none"/>
            <a:tailEnd len="sm" w="sm" type="none"/>
          </a:ln>
        </p:spPr>
      </p:pic>
      <p:sp>
        <p:nvSpPr>
          <p:cNvPr id="107" name="Google Shape;107;p15"/>
          <p:cNvSpPr/>
          <p:nvPr/>
        </p:nvSpPr>
        <p:spPr>
          <a:xfrm>
            <a:off x="105360" y="690880"/>
            <a:ext cx="6285280" cy="5264056"/>
          </a:xfrm>
          <a:prstGeom prst="rect">
            <a:avLst/>
          </a:prstGeom>
          <a:noFill/>
          <a:ln cap="flat" cmpd="sng" w="25400">
            <a:solidFill>
              <a:srgbClr val="1716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8" name="Google Shape;108;p15"/>
          <p:cNvSpPr txBox="1"/>
          <p:nvPr/>
        </p:nvSpPr>
        <p:spPr>
          <a:xfrm>
            <a:off x="200000" y="834542"/>
            <a:ext cx="573024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Machine learning (ML) is a discipline of artificial intelligence (AI) that provides machines with the ability to automatically learn from data and past experiences while identifying patterns to make predictions with minimal human intervention.</a:t>
            </a:r>
            <a:endParaRPr/>
          </a:p>
        </p:txBody>
      </p:sp>
      <p:sp>
        <p:nvSpPr>
          <p:cNvPr id="109" name="Google Shape;109;p15"/>
          <p:cNvSpPr txBox="1"/>
          <p:nvPr/>
        </p:nvSpPr>
        <p:spPr>
          <a:xfrm>
            <a:off x="200000" y="1960924"/>
            <a:ext cx="573024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Machine learning methods enable computers to operate autonomously without explicit programming. ML applications are fed with new data, and they can independently learn, grow, develop, and adapt</a:t>
            </a:r>
            <a:endParaRPr/>
          </a:p>
        </p:txBody>
      </p:sp>
      <p:sp>
        <p:nvSpPr>
          <p:cNvPr id="110" name="Google Shape;110;p15"/>
          <p:cNvSpPr txBox="1"/>
          <p:nvPr/>
        </p:nvSpPr>
        <p:spPr>
          <a:xfrm>
            <a:off x="156160" y="2982982"/>
            <a:ext cx="573024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Machine learning derives insightful information from large volumes of data by leveraging algorithms to identify patterns and learn in an iterative process. ML algorithms use computation methods to learn directly from data instead of relying on any predetermined equation that may serve as a model.</a:t>
            </a:r>
            <a:endParaRPr/>
          </a:p>
          <a:p>
            <a:pPr indent="0" lvl="0" marL="0" marR="0" rtl="0" algn="l">
              <a:lnSpc>
                <a:spcPct val="100000"/>
              </a:lnSpc>
              <a:spcBef>
                <a:spcPts val="0"/>
              </a:spcBef>
              <a:spcAft>
                <a:spcPts val="0"/>
              </a:spcAft>
              <a:buNone/>
            </a:pPr>
            <a:r>
              <a:rPr b="0" i="0" lang="en-US" sz="1400" u="none" cap="none" strike="noStrike">
                <a:solidFill>
                  <a:srgbClr val="080809"/>
                </a:solidFill>
                <a:latin typeface="PT Serif"/>
                <a:ea typeface="PT Serif"/>
                <a:cs typeface="PT Serif"/>
                <a:sym typeface="PT Serif"/>
              </a:rPr>
              <a:t> </a:t>
            </a:r>
            <a:endParaRPr b="0" i="0" sz="1400" u="none" cap="none" strike="noStrike">
              <a:solidFill>
                <a:srgbClr val="000000"/>
              </a:solidFill>
              <a:latin typeface="Arial"/>
              <a:ea typeface="Arial"/>
              <a:cs typeface="Arial"/>
              <a:sym typeface="Arial"/>
            </a:endParaRPr>
          </a:p>
        </p:txBody>
      </p:sp>
      <p:sp>
        <p:nvSpPr>
          <p:cNvPr id="111" name="Google Shape;111;p15"/>
          <p:cNvSpPr txBox="1"/>
          <p:nvPr/>
        </p:nvSpPr>
        <p:spPr>
          <a:xfrm>
            <a:off x="1310640" y="4128151"/>
            <a:ext cx="2387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400" u="sng" cap="none" strike="noStrike">
                <a:solidFill>
                  <a:srgbClr val="1F3864"/>
                </a:solidFill>
                <a:latin typeface="Arial"/>
                <a:ea typeface="Arial"/>
                <a:cs typeface="Arial"/>
                <a:sym typeface="Arial"/>
              </a:rPr>
              <a:t>How does ML work?</a:t>
            </a:r>
            <a:endParaRPr/>
          </a:p>
        </p:txBody>
      </p:sp>
      <p:sp>
        <p:nvSpPr>
          <p:cNvPr id="112" name="Google Shape;112;p15"/>
          <p:cNvSpPr txBox="1"/>
          <p:nvPr/>
        </p:nvSpPr>
        <p:spPr>
          <a:xfrm>
            <a:off x="200000" y="4476828"/>
            <a:ext cx="609600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Machine learning algorithms are molded on a training dataset to create a model. As new input data is introduced to the trained ML algorithm, it uses the developed model to make a prediction. Further, the prediction is checked for accuracy. Based on its accuracy, the ML algorithm is either deployed or trained repeatedly with an augmented training dataset until the desired accuracy is achieved.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p:nvPr/>
        </p:nvSpPr>
        <p:spPr>
          <a:xfrm>
            <a:off x="0" y="29052"/>
            <a:ext cx="12185600" cy="6224287"/>
          </a:xfrm>
          <a:prstGeom prst="rect">
            <a:avLst/>
          </a:prstGeom>
          <a:solidFill>
            <a:srgbClr val="D8D8D8"/>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16"/>
          <p:cNvSpPr txBox="1"/>
          <p:nvPr>
            <p:ph idx="2" type="body"/>
          </p:nvPr>
        </p:nvSpPr>
        <p:spPr>
          <a:xfrm>
            <a:off x="609600" y="6553200"/>
            <a:ext cx="5276800" cy="1524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500"/>
              <a:buNone/>
            </a:pPr>
            <a:r>
              <a:t/>
            </a:r>
            <a:endParaRPr/>
          </a:p>
        </p:txBody>
      </p:sp>
      <p:sp>
        <p:nvSpPr>
          <p:cNvPr id="119" name="Google Shape;119;p16"/>
          <p:cNvSpPr txBox="1"/>
          <p:nvPr>
            <p:ph type="title"/>
          </p:nvPr>
        </p:nvSpPr>
        <p:spPr>
          <a:xfrm>
            <a:off x="125477" y="109918"/>
            <a:ext cx="12399675" cy="8532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D3D4A"/>
              </a:buClr>
              <a:buSzPts val="500"/>
              <a:buFont typeface="Open Sans"/>
              <a:buNone/>
            </a:pPr>
            <a:r>
              <a:rPr b="1" lang="en-US" sz="2400" u="sng">
                <a:solidFill>
                  <a:srgbClr val="1F3864"/>
                </a:solidFill>
                <a:latin typeface="Poppins"/>
                <a:ea typeface="Poppins"/>
                <a:cs typeface="Poppins"/>
                <a:sym typeface="Poppins"/>
              </a:rPr>
              <a:t>Types of machine learning</a:t>
            </a:r>
            <a:endParaRPr sz="2400" u="sng">
              <a:solidFill>
                <a:srgbClr val="1F3864"/>
              </a:solidFill>
              <a:latin typeface="Poppins"/>
              <a:ea typeface="Poppins"/>
              <a:cs typeface="Poppins"/>
              <a:sym typeface="Poppins"/>
            </a:endParaRPr>
          </a:p>
        </p:txBody>
      </p:sp>
      <p:sp>
        <p:nvSpPr>
          <p:cNvPr id="120" name="Google Shape;120;p16"/>
          <p:cNvSpPr/>
          <p:nvPr/>
        </p:nvSpPr>
        <p:spPr>
          <a:xfrm>
            <a:off x="-6700" y="6309359"/>
            <a:ext cx="12192300" cy="519589"/>
          </a:xfrm>
          <a:prstGeom prst="rect">
            <a:avLst/>
          </a:prstGeom>
          <a:solidFill>
            <a:srgbClr val="000E3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10;&#10;Description automatically generated" id="121" name="Google Shape;121;p16"/>
          <p:cNvPicPr preferRelativeResize="0"/>
          <p:nvPr/>
        </p:nvPicPr>
        <p:blipFill rotWithShape="1">
          <a:blip r:embed="rId3">
            <a:alphaModFix/>
          </a:blip>
          <a:srcRect b="0" l="0" r="3036" t="12944"/>
          <a:stretch/>
        </p:blipFill>
        <p:spPr>
          <a:xfrm>
            <a:off x="125478" y="689725"/>
            <a:ext cx="11974373" cy="3605832"/>
          </a:xfrm>
          <a:prstGeom prst="rect">
            <a:avLst/>
          </a:prstGeom>
          <a:noFill/>
          <a:ln cap="flat" cmpd="sng" w="19050">
            <a:solidFill>
              <a:schemeClr val="dk1"/>
            </a:solidFill>
            <a:prstDash val="solid"/>
            <a:round/>
            <a:headEnd len="sm" w="sm" type="none"/>
            <a:tailEnd len="sm" w="sm" type="none"/>
          </a:ln>
        </p:spPr>
      </p:pic>
      <p:grpSp>
        <p:nvGrpSpPr>
          <p:cNvPr id="122" name="Google Shape;122;p16"/>
          <p:cNvGrpSpPr/>
          <p:nvPr/>
        </p:nvGrpSpPr>
        <p:grpSpPr>
          <a:xfrm>
            <a:off x="92148" y="4374789"/>
            <a:ext cx="12007703" cy="1730682"/>
            <a:chOff x="357963" y="3933110"/>
            <a:chExt cx="11607642" cy="1158935"/>
          </a:xfrm>
        </p:grpSpPr>
        <p:grpSp>
          <p:nvGrpSpPr>
            <p:cNvPr id="123" name="Google Shape;123;p16"/>
            <p:cNvGrpSpPr/>
            <p:nvPr/>
          </p:nvGrpSpPr>
          <p:grpSpPr>
            <a:xfrm>
              <a:off x="357963" y="3941701"/>
              <a:ext cx="8848976" cy="1150344"/>
              <a:chOff x="322167" y="3926820"/>
              <a:chExt cx="9090015" cy="1204683"/>
            </a:xfrm>
          </p:grpSpPr>
          <p:sp>
            <p:nvSpPr>
              <p:cNvPr id="124" name="Google Shape;124;p16"/>
              <p:cNvSpPr/>
              <p:nvPr/>
            </p:nvSpPr>
            <p:spPr>
              <a:xfrm>
                <a:off x="322167" y="3938767"/>
                <a:ext cx="2681709" cy="119273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16"/>
              <p:cNvSpPr/>
              <p:nvPr/>
            </p:nvSpPr>
            <p:spPr>
              <a:xfrm>
                <a:off x="3432190" y="3938767"/>
                <a:ext cx="2576624" cy="1192736"/>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16"/>
              <p:cNvSpPr/>
              <p:nvPr/>
            </p:nvSpPr>
            <p:spPr>
              <a:xfrm>
                <a:off x="6426849" y="3926820"/>
                <a:ext cx="2985333" cy="1192736"/>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27" name="Google Shape;127;p16"/>
            <p:cNvSpPr/>
            <p:nvPr/>
          </p:nvSpPr>
          <p:spPr>
            <a:xfrm>
              <a:off x="9309799" y="3933110"/>
              <a:ext cx="2655806" cy="115893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28" name="Google Shape;128;p16"/>
          <p:cNvSpPr txBox="1"/>
          <p:nvPr/>
        </p:nvSpPr>
        <p:spPr>
          <a:xfrm>
            <a:off x="167617" y="4721918"/>
            <a:ext cx="254963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lt1"/>
                </a:solidFill>
                <a:latin typeface="PT Serif"/>
                <a:ea typeface="PT Serif"/>
                <a:cs typeface="PT Serif"/>
                <a:sym typeface="PT Serif"/>
              </a:rPr>
              <a:t>This type of ML involves supervision, where machines are trained on labeled datasets and enabled to predict outputs based on the provided training. </a:t>
            </a:r>
            <a:endParaRPr b="1" i="0" sz="1200" u="none" cap="none" strike="noStrike">
              <a:solidFill>
                <a:schemeClr val="lt1"/>
              </a:solidFill>
              <a:latin typeface="Arial"/>
              <a:ea typeface="Arial"/>
              <a:cs typeface="Arial"/>
              <a:sym typeface="Arial"/>
            </a:endParaRPr>
          </a:p>
        </p:txBody>
      </p:sp>
      <p:sp>
        <p:nvSpPr>
          <p:cNvPr id="129" name="Google Shape;129;p16"/>
          <p:cNvSpPr txBox="1"/>
          <p:nvPr/>
        </p:nvSpPr>
        <p:spPr>
          <a:xfrm>
            <a:off x="3284761" y="4593645"/>
            <a:ext cx="2549636"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80809"/>
                </a:solidFill>
                <a:latin typeface="PT Serif"/>
                <a:ea typeface="PT Serif"/>
                <a:cs typeface="PT Serif"/>
                <a:sym typeface="PT Serif"/>
              </a:rPr>
              <a:t>Unsupervised learning refers to a learning technique that’s devoid of supervision. Here, the machine is trained using an unlabeled dataset and is enabled to predict the output without any supervision. </a:t>
            </a:r>
            <a:endParaRPr b="1" i="0" sz="1200" u="none" cap="none" strike="noStrike">
              <a:solidFill>
                <a:srgbClr val="000000"/>
              </a:solidFill>
              <a:latin typeface="Arial"/>
              <a:ea typeface="Arial"/>
              <a:cs typeface="Arial"/>
              <a:sym typeface="Arial"/>
            </a:endParaRPr>
          </a:p>
        </p:txBody>
      </p:sp>
      <p:sp>
        <p:nvSpPr>
          <p:cNvPr id="130" name="Google Shape;130;p16"/>
          <p:cNvSpPr txBox="1"/>
          <p:nvPr/>
        </p:nvSpPr>
        <p:spPr>
          <a:xfrm>
            <a:off x="6259420" y="4855040"/>
            <a:ext cx="283419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lt1"/>
                </a:solidFill>
                <a:latin typeface="PT Serif"/>
                <a:ea typeface="PT Serif"/>
                <a:cs typeface="PT Serif"/>
                <a:sym typeface="PT Serif"/>
              </a:rPr>
              <a:t>Semi-supervised learning comprises characteristics of both supervised and unsupervised machine learning. </a:t>
            </a:r>
            <a:endParaRPr b="1" i="0" sz="1200" u="none" cap="none" strike="noStrike">
              <a:solidFill>
                <a:schemeClr val="lt1"/>
              </a:solidFill>
              <a:latin typeface="Arial"/>
              <a:ea typeface="Arial"/>
              <a:cs typeface="Arial"/>
              <a:sym typeface="Arial"/>
            </a:endParaRPr>
          </a:p>
        </p:txBody>
      </p:sp>
      <p:sp>
        <p:nvSpPr>
          <p:cNvPr id="131" name="Google Shape;131;p16"/>
          <p:cNvSpPr txBox="1"/>
          <p:nvPr/>
        </p:nvSpPr>
        <p:spPr>
          <a:xfrm>
            <a:off x="9548327" y="4667503"/>
            <a:ext cx="255152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lt1"/>
                </a:solidFill>
                <a:latin typeface="PT Serif"/>
                <a:ea typeface="PT Serif"/>
                <a:cs typeface="PT Serif"/>
                <a:sym typeface="PT Serif"/>
              </a:rPr>
              <a:t>Reinforcement learning is a feedback-based process. Here, the AI component automatically takes stock of its surroundings by the hit &amp; trial method, takes action, learns from experiences, and improves performance. </a:t>
            </a:r>
            <a:endParaRPr b="1" i="0" sz="12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p:nvPr/>
        </p:nvSpPr>
        <p:spPr>
          <a:xfrm>
            <a:off x="50941" y="569748"/>
            <a:ext cx="7412931" cy="5654386"/>
          </a:xfrm>
          <a:prstGeom prst="rect">
            <a:avLst/>
          </a:prstGeom>
          <a:solidFill>
            <a:srgbClr val="BFBFBF"/>
          </a:solidFill>
          <a:ln cap="flat" cmpd="sng" w="285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17"/>
          <p:cNvSpPr/>
          <p:nvPr/>
        </p:nvSpPr>
        <p:spPr>
          <a:xfrm>
            <a:off x="7634718" y="3629247"/>
            <a:ext cx="4506341" cy="2594887"/>
          </a:xfrm>
          <a:prstGeom prst="rect">
            <a:avLst/>
          </a:prstGeom>
          <a:solidFill>
            <a:srgbClr val="F2F2F2"/>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17"/>
          <p:cNvSpPr/>
          <p:nvPr/>
        </p:nvSpPr>
        <p:spPr>
          <a:xfrm>
            <a:off x="7679259" y="569748"/>
            <a:ext cx="4506341" cy="2896058"/>
          </a:xfrm>
          <a:prstGeom prst="rect">
            <a:avLst/>
          </a:prstGeom>
          <a:solidFill>
            <a:srgbClr val="F2F2F2"/>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17"/>
          <p:cNvSpPr txBox="1"/>
          <p:nvPr>
            <p:ph idx="2" type="body"/>
          </p:nvPr>
        </p:nvSpPr>
        <p:spPr>
          <a:xfrm>
            <a:off x="609600" y="6553200"/>
            <a:ext cx="5276800" cy="1524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500"/>
              <a:buNone/>
            </a:pPr>
            <a:r>
              <a:t/>
            </a:r>
            <a:endParaRPr/>
          </a:p>
        </p:txBody>
      </p:sp>
      <p:sp>
        <p:nvSpPr>
          <p:cNvPr id="140" name="Google Shape;140;p17"/>
          <p:cNvSpPr txBox="1"/>
          <p:nvPr>
            <p:ph type="title"/>
          </p:nvPr>
        </p:nvSpPr>
        <p:spPr>
          <a:xfrm>
            <a:off x="84273" y="57923"/>
            <a:ext cx="11239400" cy="426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D3D4A"/>
              </a:buClr>
              <a:buSzPts val="500"/>
              <a:buFont typeface="Open Sans"/>
              <a:buNone/>
            </a:pPr>
            <a:r>
              <a:rPr b="1" lang="en-US" sz="2400" u="sng">
                <a:solidFill>
                  <a:srgbClr val="1F3864"/>
                </a:solidFill>
                <a:latin typeface="Poppins"/>
                <a:ea typeface="Poppins"/>
                <a:cs typeface="Poppins"/>
                <a:sym typeface="Poppins"/>
              </a:rPr>
              <a:t>Most common Machine Learning models</a:t>
            </a:r>
            <a:endParaRPr sz="2400" u="sng">
              <a:solidFill>
                <a:srgbClr val="1F3864"/>
              </a:solidFill>
              <a:latin typeface="Poppins"/>
              <a:ea typeface="Poppins"/>
              <a:cs typeface="Poppins"/>
              <a:sym typeface="Poppins"/>
            </a:endParaRPr>
          </a:p>
        </p:txBody>
      </p:sp>
      <p:sp>
        <p:nvSpPr>
          <p:cNvPr id="141" name="Google Shape;141;p17"/>
          <p:cNvSpPr/>
          <p:nvPr/>
        </p:nvSpPr>
        <p:spPr>
          <a:xfrm>
            <a:off x="-6700" y="6309359"/>
            <a:ext cx="12192300" cy="519589"/>
          </a:xfrm>
          <a:prstGeom prst="rect">
            <a:avLst/>
          </a:prstGeom>
          <a:solidFill>
            <a:srgbClr val="000E3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7"/>
          <p:cNvSpPr/>
          <p:nvPr/>
        </p:nvSpPr>
        <p:spPr>
          <a:xfrm>
            <a:off x="84274" y="1166038"/>
            <a:ext cx="7347884" cy="4926418"/>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3" name="Google Shape;143;p17"/>
          <p:cNvGrpSpPr/>
          <p:nvPr/>
        </p:nvGrpSpPr>
        <p:grpSpPr>
          <a:xfrm>
            <a:off x="7928844" y="564742"/>
            <a:ext cx="4162950" cy="2819083"/>
            <a:chOff x="7788045" y="727267"/>
            <a:chExt cx="4040373" cy="2962231"/>
          </a:xfrm>
        </p:grpSpPr>
        <p:pic>
          <p:nvPicPr>
            <p:cNvPr descr="Diagram" id="144" name="Google Shape;144;p17"/>
            <p:cNvPicPr preferRelativeResize="0"/>
            <p:nvPr/>
          </p:nvPicPr>
          <p:blipFill rotWithShape="1">
            <a:blip r:embed="rId3">
              <a:alphaModFix/>
            </a:blip>
            <a:srcRect b="0" l="0" r="0" t="0"/>
            <a:stretch/>
          </p:blipFill>
          <p:spPr>
            <a:xfrm>
              <a:off x="7788045" y="799901"/>
              <a:ext cx="4040373" cy="2889597"/>
            </a:xfrm>
            <a:prstGeom prst="rect">
              <a:avLst/>
            </a:prstGeom>
            <a:noFill/>
            <a:ln>
              <a:noFill/>
            </a:ln>
          </p:spPr>
        </p:pic>
        <p:sp>
          <p:nvSpPr>
            <p:cNvPr id="145" name="Google Shape;145;p17"/>
            <p:cNvSpPr txBox="1"/>
            <p:nvPr/>
          </p:nvSpPr>
          <p:spPr>
            <a:xfrm>
              <a:off x="8323821" y="727267"/>
              <a:ext cx="2817628" cy="32340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sng" cap="none" strike="noStrike">
                  <a:solidFill>
                    <a:schemeClr val="dk1"/>
                  </a:solidFill>
                  <a:latin typeface="Arial"/>
                  <a:ea typeface="Arial"/>
                  <a:cs typeface="Arial"/>
                  <a:sym typeface="Arial"/>
                </a:rPr>
                <a:t>Supervised ML</a:t>
              </a:r>
              <a:endParaRPr/>
            </a:p>
          </p:txBody>
        </p:sp>
      </p:grpSp>
      <p:sp>
        <p:nvSpPr>
          <p:cNvPr id="146" name="Google Shape;146;p17"/>
          <p:cNvSpPr txBox="1"/>
          <p:nvPr/>
        </p:nvSpPr>
        <p:spPr>
          <a:xfrm>
            <a:off x="127345" y="1274796"/>
            <a:ext cx="6241311"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For Supervised, consider an input dataset of parrot and crow images. Initially, the machine is trained to understand the pictures, including the parrot and crow’s color, eyes, shape, and size. Post-training, an input picture of a parrot is provided, and the machine is expected to identify the object and predict the output. The trained machine checks for the various features of the object, such as color, eyes, shape, etc., in the input picture, to make a final prediction. This is the process of object identification in supervised machine learning., </a:t>
            </a:r>
            <a:endParaRPr/>
          </a:p>
        </p:txBody>
      </p:sp>
      <p:sp>
        <p:nvSpPr>
          <p:cNvPr id="147" name="Google Shape;147;p17"/>
          <p:cNvSpPr/>
          <p:nvPr/>
        </p:nvSpPr>
        <p:spPr>
          <a:xfrm>
            <a:off x="127344" y="659219"/>
            <a:ext cx="4519083" cy="4266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sng" cap="none" strike="noStrike">
                <a:solidFill>
                  <a:schemeClr val="dk1"/>
                </a:solidFill>
                <a:latin typeface="Arial"/>
                <a:ea typeface="Arial"/>
                <a:cs typeface="Arial"/>
                <a:sym typeface="Arial"/>
              </a:rPr>
              <a:t>Supervised Machine Learning</a:t>
            </a:r>
            <a:endParaRPr/>
          </a:p>
        </p:txBody>
      </p:sp>
      <p:sp>
        <p:nvSpPr>
          <p:cNvPr id="148" name="Google Shape;148;p17"/>
          <p:cNvSpPr txBox="1"/>
          <p:nvPr/>
        </p:nvSpPr>
        <p:spPr>
          <a:xfrm>
            <a:off x="127345" y="3096474"/>
            <a:ext cx="624131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The primary objective of the supervised learning technique is to map the input variable (a) with the output variable (b). Supervised machine learning is further classified into two broad categories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nvGrpSpPr>
          <p:cNvPr id="149" name="Google Shape;149;p17"/>
          <p:cNvGrpSpPr/>
          <p:nvPr/>
        </p:nvGrpSpPr>
        <p:grpSpPr>
          <a:xfrm>
            <a:off x="7757166" y="3664468"/>
            <a:ext cx="4350561" cy="2446228"/>
            <a:chOff x="7835039" y="3623478"/>
            <a:chExt cx="4350561" cy="2446228"/>
          </a:xfrm>
        </p:grpSpPr>
        <p:pic>
          <p:nvPicPr>
            <p:cNvPr descr="Chart, scatter chart&#10;&#10;Description automatically generated" id="150" name="Google Shape;150;p17"/>
            <p:cNvPicPr preferRelativeResize="0"/>
            <p:nvPr/>
          </p:nvPicPr>
          <p:blipFill rotWithShape="1">
            <a:blip r:embed="rId4">
              <a:alphaModFix/>
            </a:blip>
            <a:srcRect b="0" l="0" r="0" t="0"/>
            <a:stretch/>
          </p:blipFill>
          <p:spPr>
            <a:xfrm>
              <a:off x="7835039" y="4146698"/>
              <a:ext cx="4350561" cy="1923008"/>
            </a:xfrm>
            <a:prstGeom prst="rect">
              <a:avLst/>
            </a:prstGeom>
            <a:noFill/>
            <a:ln>
              <a:noFill/>
            </a:ln>
          </p:spPr>
        </p:pic>
        <p:sp>
          <p:nvSpPr>
            <p:cNvPr id="151" name="Google Shape;151;p17"/>
            <p:cNvSpPr txBox="1"/>
            <p:nvPr/>
          </p:nvSpPr>
          <p:spPr>
            <a:xfrm>
              <a:off x="8403672" y="3623478"/>
              <a:ext cx="281762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400" u="sng" cap="none" strike="noStrike">
                  <a:solidFill>
                    <a:schemeClr val="dk1"/>
                  </a:solidFill>
                  <a:latin typeface="Arial"/>
                  <a:ea typeface="Arial"/>
                  <a:cs typeface="Arial"/>
                  <a:sym typeface="Arial"/>
                </a:rPr>
                <a:t>Classification and Regression Supervised ML</a:t>
              </a:r>
              <a:endParaRPr/>
            </a:p>
          </p:txBody>
        </p:sp>
      </p:grpSp>
      <p:sp>
        <p:nvSpPr>
          <p:cNvPr id="152" name="Google Shape;152;p17"/>
          <p:cNvSpPr txBox="1"/>
          <p:nvPr/>
        </p:nvSpPr>
        <p:spPr>
          <a:xfrm>
            <a:off x="125298" y="3937085"/>
            <a:ext cx="6241311" cy="25083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chemeClr val="lt1"/>
                </a:solidFill>
                <a:highlight>
                  <a:srgbClr val="008080"/>
                </a:highlight>
                <a:latin typeface="PT Serif"/>
                <a:ea typeface="PT Serif"/>
                <a:cs typeface="PT Serif"/>
                <a:sym typeface="PT Serif"/>
              </a:rPr>
              <a:t>Classification: These refer to algorithms that address classification problems where the output variable is categorical; for example, yes or no, true or false, male or female, etc. Real-world applications of this category are evident in spam detection and email filtering. Some known classification algorithms include the Random Forest Algorithm, Decision Tree Algorithm, Logistic Regression Algorithm, and Support Vector Machine Algorithm</a:t>
            </a:r>
            <a:r>
              <a:rPr b="0" i="0" lang="en-US" sz="1100" u="none" cap="none" strike="noStrike">
                <a:solidFill>
                  <a:srgbClr val="00B050"/>
                </a:solidFill>
                <a:highlight>
                  <a:srgbClr val="008080"/>
                </a:highlight>
                <a:latin typeface="PT Serif"/>
                <a:ea typeface="PT Serif"/>
                <a:cs typeface="PT Serif"/>
                <a:sym typeface="PT Serif"/>
              </a:rPr>
              <a:t>.</a:t>
            </a:r>
            <a:endParaRPr/>
          </a:p>
          <a:p>
            <a:pPr indent="0" lvl="0" marL="0" marR="0" rtl="0" algn="l">
              <a:lnSpc>
                <a:spcPct val="100000"/>
              </a:lnSpc>
              <a:spcBef>
                <a:spcPts val="0"/>
              </a:spcBef>
              <a:spcAft>
                <a:spcPts val="0"/>
              </a:spcAft>
              <a:buNone/>
            </a:pPr>
            <a:r>
              <a:t/>
            </a:r>
            <a:endParaRPr b="0" i="0" sz="1100" u="none" cap="none" strike="noStrike">
              <a:solidFill>
                <a:srgbClr val="00B050"/>
              </a:solidFill>
              <a:highlight>
                <a:srgbClr val="008080"/>
              </a:highlight>
              <a:latin typeface="PT Serif"/>
              <a:ea typeface="PT Serif"/>
              <a:cs typeface="PT Serif"/>
              <a:sym typeface="PT Serif"/>
            </a:endParaRPr>
          </a:p>
          <a:p>
            <a:pPr indent="0" lvl="0" marL="0" marR="0" rtl="0" algn="l">
              <a:lnSpc>
                <a:spcPct val="100000"/>
              </a:lnSpc>
              <a:spcBef>
                <a:spcPts val="0"/>
              </a:spcBef>
              <a:spcAft>
                <a:spcPts val="0"/>
              </a:spcAft>
              <a:buNone/>
            </a:pPr>
            <a:r>
              <a:t/>
            </a:r>
            <a:endParaRPr b="0" i="0" sz="1100" u="none" cap="none" strike="noStrike">
              <a:solidFill>
                <a:srgbClr val="00B050"/>
              </a:solidFill>
              <a:latin typeface="PT Serif"/>
              <a:ea typeface="PT Serif"/>
              <a:cs typeface="PT Serif"/>
              <a:sym typeface="PT Serif"/>
            </a:endParaRPr>
          </a:p>
          <a:p>
            <a:pPr indent="0" lvl="0" marL="0" marR="0" rtl="0" algn="l">
              <a:lnSpc>
                <a:spcPct val="100000"/>
              </a:lnSpc>
              <a:spcBef>
                <a:spcPts val="0"/>
              </a:spcBef>
              <a:spcAft>
                <a:spcPts val="0"/>
              </a:spcAft>
              <a:buNone/>
            </a:pPr>
            <a:r>
              <a:rPr b="1" i="0" lang="en-US" sz="1100" u="none" cap="none" strike="noStrike">
                <a:solidFill>
                  <a:schemeClr val="dk1"/>
                </a:solidFill>
                <a:highlight>
                  <a:srgbClr val="FFFF00"/>
                </a:highlight>
                <a:latin typeface="PT Serif"/>
                <a:ea typeface="PT Serif"/>
                <a:cs typeface="PT Serif"/>
                <a:sym typeface="PT Serif"/>
              </a:rPr>
              <a:t>Regression: Regression algorithms handle regression problems where input and output variables have a linear relationship. These are known to predict continuous output variables. Examples include weather prediction, market trend analysis, etc. Popular regression algorithms include the Simple Linear Regression Algorithm, Multivariate Regression Algorithm, Decision Tree Algorithm, and Lasso Regression</a:t>
            </a:r>
            <a:endParaRPr/>
          </a:p>
          <a:p>
            <a:pPr indent="0" lvl="0" marL="0" marR="0" rtl="0" algn="l">
              <a:lnSpc>
                <a:spcPct val="100000"/>
              </a:lnSpc>
              <a:spcBef>
                <a:spcPts val="0"/>
              </a:spcBef>
              <a:spcAft>
                <a:spcPts val="0"/>
              </a:spcAft>
              <a:buNone/>
            </a:pPr>
            <a:r>
              <a:t/>
            </a:r>
            <a:endParaRPr b="0" i="0" sz="1100" u="none" cap="none" strike="noStrike">
              <a:solidFill>
                <a:srgbClr val="00B050"/>
              </a:solidFill>
              <a:latin typeface="PT Serif"/>
              <a:ea typeface="PT Serif"/>
              <a:cs typeface="PT Serif"/>
              <a:sym typeface="PT Serif"/>
            </a:endParaRPr>
          </a:p>
          <a:p>
            <a:pPr indent="0" lvl="0" marL="0" marR="0" rtl="0" algn="l">
              <a:lnSpc>
                <a:spcPct val="100000"/>
              </a:lnSpc>
              <a:spcBef>
                <a:spcPts val="0"/>
              </a:spcBef>
              <a:spcAft>
                <a:spcPts val="0"/>
              </a:spcAft>
              <a:buNone/>
            </a:pPr>
            <a:r>
              <a:t/>
            </a:r>
            <a:endParaRPr b="0" i="0" sz="1400" u="none" cap="none" strike="noStrike">
              <a:solidFill>
                <a:srgbClr val="00B05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p:nvPr/>
        </p:nvSpPr>
        <p:spPr>
          <a:xfrm>
            <a:off x="50941" y="569748"/>
            <a:ext cx="7412931" cy="5654386"/>
          </a:xfrm>
          <a:prstGeom prst="rect">
            <a:avLst/>
          </a:prstGeom>
          <a:solidFill>
            <a:srgbClr val="BFBFBF"/>
          </a:solidFill>
          <a:ln cap="flat" cmpd="sng" w="285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18"/>
          <p:cNvSpPr/>
          <p:nvPr/>
        </p:nvSpPr>
        <p:spPr>
          <a:xfrm>
            <a:off x="7634718" y="3629247"/>
            <a:ext cx="4506341" cy="2594887"/>
          </a:xfrm>
          <a:prstGeom prst="rect">
            <a:avLst/>
          </a:prstGeom>
          <a:solidFill>
            <a:srgbClr val="F2F2F2"/>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18"/>
          <p:cNvSpPr/>
          <p:nvPr/>
        </p:nvSpPr>
        <p:spPr>
          <a:xfrm>
            <a:off x="7634718" y="569748"/>
            <a:ext cx="4550882" cy="2896058"/>
          </a:xfrm>
          <a:prstGeom prst="rect">
            <a:avLst/>
          </a:prstGeom>
          <a:solidFill>
            <a:srgbClr val="F2F2F2"/>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p18"/>
          <p:cNvSpPr txBox="1"/>
          <p:nvPr>
            <p:ph idx="2" type="body"/>
          </p:nvPr>
        </p:nvSpPr>
        <p:spPr>
          <a:xfrm>
            <a:off x="609600" y="6553200"/>
            <a:ext cx="5276800" cy="1524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500"/>
              <a:buNone/>
            </a:pPr>
            <a:r>
              <a:t/>
            </a:r>
            <a:endParaRPr/>
          </a:p>
        </p:txBody>
      </p:sp>
      <p:sp>
        <p:nvSpPr>
          <p:cNvPr id="161" name="Google Shape;161;p18"/>
          <p:cNvSpPr txBox="1"/>
          <p:nvPr>
            <p:ph type="title"/>
          </p:nvPr>
        </p:nvSpPr>
        <p:spPr>
          <a:xfrm>
            <a:off x="84273" y="57923"/>
            <a:ext cx="11239400" cy="426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D3D4A"/>
              </a:buClr>
              <a:buSzPts val="500"/>
              <a:buFont typeface="Open Sans"/>
              <a:buNone/>
            </a:pPr>
            <a:r>
              <a:rPr b="1" lang="en-US" sz="2400" u="sng">
                <a:solidFill>
                  <a:srgbClr val="1F3864"/>
                </a:solidFill>
                <a:latin typeface="Poppins"/>
                <a:ea typeface="Poppins"/>
                <a:cs typeface="Poppins"/>
                <a:sym typeface="Poppins"/>
              </a:rPr>
              <a:t>Most common Machine Learning models</a:t>
            </a:r>
            <a:endParaRPr sz="2400" u="sng">
              <a:solidFill>
                <a:srgbClr val="1F3864"/>
              </a:solidFill>
              <a:latin typeface="Poppins"/>
              <a:ea typeface="Poppins"/>
              <a:cs typeface="Poppins"/>
              <a:sym typeface="Poppins"/>
            </a:endParaRPr>
          </a:p>
        </p:txBody>
      </p:sp>
      <p:sp>
        <p:nvSpPr>
          <p:cNvPr id="162" name="Google Shape;162;p18"/>
          <p:cNvSpPr/>
          <p:nvPr/>
        </p:nvSpPr>
        <p:spPr>
          <a:xfrm>
            <a:off x="-6700" y="6309359"/>
            <a:ext cx="12192300" cy="519589"/>
          </a:xfrm>
          <a:prstGeom prst="rect">
            <a:avLst/>
          </a:prstGeom>
          <a:solidFill>
            <a:srgbClr val="000E3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84274" y="1166038"/>
            <a:ext cx="7347884" cy="4926418"/>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18"/>
          <p:cNvSpPr txBox="1"/>
          <p:nvPr/>
        </p:nvSpPr>
        <p:spPr>
          <a:xfrm>
            <a:off x="8480874" y="564742"/>
            <a:ext cx="290310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sng" cap="none" strike="noStrike">
                <a:solidFill>
                  <a:schemeClr val="dk1"/>
                </a:solidFill>
                <a:latin typeface="Arial"/>
                <a:ea typeface="Arial"/>
                <a:cs typeface="Arial"/>
                <a:sym typeface="Arial"/>
              </a:rPr>
              <a:t>Unsupervised ML</a:t>
            </a:r>
            <a:endParaRPr/>
          </a:p>
        </p:txBody>
      </p:sp>
      <p:sp>
        <p:nvSpPr>
          <p:cNvPr id="165" name="Google Shape;165;p18"/>
          <p:cNvSpPr txBox="1"/>
          <p:nvPr/>
        </p:nvSpPr>
        <p:spPr>
          <a:xfrm>
            <a:off x="127345" y="1274796"/>
            <a:ext cx="6985836"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For Unsupervised, </a:t>
            </a:r>
            <a:r>
              <a:rPr b="0" i="0" lang="en-US" sz="1400" u="none" cap="none" strike="noStrike">
                <a:solidFill>
                  <a:srgbClr val="080809"/>
                </a:solidFill>
                <a:latin typeface="Arial"/>
                <a:ea typeface="Arial"/>
                <a:cs typeface="Arial"/>
                <a:sym typeface="Arial"/>
              </a:rPr>
              <a:t>consider an input dataset of images of a fruit-filled container. Here, the images are not known to the machine learning model. When we input the dataset into the ML model, the task of the model is to identify the pattern of objects, such as color, shape, or differences seen in the input images and categorize them. Upon categorization, the machine then predicts the output as it gets tested with a test dataset</a:t>
            </a:r>
            <a:endParaRPr b="0" i="0" sz="1400" u="none" cap="none" strike="noStrike">
              <a:solidFill>
                <a:schemeClr val="dk1"/>
              </a:solidFill>
              <a:latin typeface="Arial"/>
              <a:ea typeface="Arial"/>
              <a:cs typeface="Arial"/>
              <a:sym typeface="Arial"/>
            </a:endParaRPr>
          </a:p>
        </p:txBody>
      </p:sp>
      <p:sp>
        <p:nvSpPr>
          <p:cNvPr id="166" name="Google Shape;166;p18"/>
          <p:cNvSpPr/>
          <p:nvPr/>
        </p:nvSpPr>
        <p:spPr>
          <a:xfrm>
            <a:off x="100206" y="688863"/>
            <a:ext cx="4455288" cy="4266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sng" cap="none" strike="noStrike">
                <a:solidFill>
                  <a:schemeClr val="dk1"/>
                </a:solidFill>
                <a:latin typeface="Arial"/>
                <a:ea typeface="Arial"/>
                <a:cs typeface="Arial"/>
                <a:sym typeface="Arial"/>
              </a:rPr>
              <a:t>Unsupervised Machine Learning</a:t>
            </a:r>
            <a:endParaRPr/>
          </a:p>
        </p:txBody>
      </p:sp>
      <p:sp>
        <p:nvSpPr>
          <p:cNvPr id="167" name="Google Shape;167;p18"/>
          <p:cNvSpPr txBox="1"/>
          <p:nvPr/>
        </p:nvSpPr>
        <p:spPr>
          <a:xfrm>
            <a:off x="100206" y="2859630"/>
            <a:ext cx="62413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Unsupervised machine learning is further classified into two types</a:t>
            </a:r>
            <a:r>
              <a:rPr b="0" i="0" lang="en-US" sz="1400" u="none" cap="none" strike="noStrike">
                <a:solidFill>
                  <a:schemeClr val="dk1"/>
                </a:solidFill>
                <a:latin typeface="Arial"/>
                <a:ea typeface="Arial"/>
                <a:cs typeface="Arial"/>
                <a:sym typeface="Arial"/>
              </a:rPr>
              <a:t>:</a:t>
            </a:r>
            <a:endParaRPr/>
          </a:p>
        </p:txBody>
      </p:sp>
      <p:sp>
        <p:nvSpPr>
          <p:cNvPr id="168" name="Google Shape;168;p18"/>
          <p:cNvSpPr txBox="1"/>
          <p:nvPr/>
        </p:nvSpPr>
        <p:spPr>
          <a:xfrm>
            <a:off x="8254656" y="3584551"/>
            <a:ext cx="281762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US" sz="1400" u="sng" cap="none" strike="noStrike">
                <a:solidFill>
                  <a:schemeClr val="dk1"/>
                </a:solidFill>
                <a:latin typeface="Arial"/>
                <a:ea typeface="Arial"/>
                <a:cs typeface="Arial"/>
                <a:sym typeface="Arial"/>
              </a:rPr>
              <a:t>Clustering and Assosciation Unsupervised ML</a:t>
            </a:r>
            <a:endParaRPr/>
          </a:p>
        </p:txBody>
      </p:sp>
      <p:sp>
        <p:nvSpPr>
          <p:cNvPr id="169" name="Google Shape;169;p18"/>
          <p:cNvSpPr txBox="1"/>
          <p:nvPr/>
        </p:nvSpPr>
        <p:spPr>
          <a:xfrm>
            <a:off x="127344" y="3255867"/>
            <a:ext cx="6241311" cy="19543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chemeClr val="lt1"/>
                </a:solidFill>
                <a:highlight>
                  <a:srgbClr val="008080"/>
                </a:highlight>
                <a:latin typeface="PT Serif"/>
                <a:ea typeface="PT Serif"/>
                <a:cs typeface="PT Serif"/>
                <a:sym typeface="PT Serif"/>
              </a:rPr>
              <a:t>Clustering: The clustering technique refers to grouping objects into clusters based on parameters such as similarities or differences between objects. For example, grouping customers by the products they purchase. Some known clustering algorithms include the K-Means Clustering Algorithm, Mean-Shift Algorithm, DBSCAN Algorithm, Principal Component Analysis, and Independent Component Analysis</a:t>
            </a:r>
            <a:endParaRPr/>
          </a:p>
          <a:p>
            <a:pPr indent="0" lvl="0" marL="0" marR="0" rtl="0" algn="l">
              <a:lnSpc>
                <a:spcPct val="100000"/>
              </a:lnSpc>
              <a:spcBef>
                <a:spcPts val="0"/>
              </a:spcBef>
              <a:spcAft>
                <a:spcPts val="0"/>
              </a:spcAft>
              <a:buNone/>
            </a:pPr>
            <a:r>
              <a:t/>
            </a:r>
            <a:endParaRPr b="1" i="0" sz="1100" u="none" cap="none" strike="noStrike">
              <a:solidFill>
                <a:schemeClr val="lt1"/>
              </a:solidFill>
              <a:highlight>
                <a:srgbClr val="008080"/>
              </a:highlight>
              <a:latin typeface="PT Serif"/>
              <a:ea typeface="PT Serif"/>
              <a:cs typeface="PT Serif"/>
              <a:sym typeface="PT Serif"/>
            </a:endParaRPr>
          </a:p>
          <a:p>
            <a:pPr indent="0" lvl="0" marL="0" marR="0" rtl="0" algn="l">
              <a:lnSpc>
                <a:spcPct val="100000"/>
              </a:lnSpc>
              <a:spcBef>
                <a:spcPts val="0"/>
              </a:spcBef>
              <a:spcAft>
                <a:spcPts val="0"/>
              </a:spcAft>
              <a:buNone/>
            </a:pPr>
            <a:r>
              <a:rPr b="1" i="0" lang="en-US" sz="1100" u="none" cap="none" strike="noStrike">
                <a:solidFill>
                  <a:schemeClr val="dk1"/>
                </a:solidFill>
                <a:highlight>
                  <a:srgbClr val="FFFF00"/>
                </a:highlight>
                <a:latin typeface="PT Serif"/>
                <a:ea typeface="PT Serif"/>
                <a:cs typeface="PT Serif"/>
                <a:sym typeface="PT Serif"/>
              </a:rPr>
              <a:t>Association: Association learning refers to identifying typical relations between the variables of a large dataset. It determines the dependency of various data items and maps associated variables. Typical applications include web usage mining and market data analysis. Popular algorithms obeying association rules include the Apriori Algorithm, Eclat Algorithm, and FP-Growth Algorithm</a:t>
            </a:r>
            <a:endParaRPr b="0" i="0" sz="1100" u="none" cap="none" strike="noStrike">
              <a:solidFill>
                <a:srgbClr val="00B050"/>
              </a:solidFill>
              <a:latin typeface="PT Serif"/>
              <a:ea typeface="PT Serif"/>
              <a:cs typeface="PT Serif"/>
              <a:sym typeface="PT Serif"/>
            </a:endParaRPr>
          </a:p>
        </p:txBody>
      </p:sp>
      <p:pic>
        <p:nvPicPr>
          <p:cNvPr id="170" name="Google Shape;170;p18"/>
          <p:cNvPicPr preferRelativeResize="0"/>
          <p:nvPr/>
        </p:nvPicPr>
        <p:blipFill rotWithShape="1">
          <a:blip r:embed="rId3">
            <a:alphaModFix/>
          </a:blip>
          <a:srcRect b="0" l="0" r="0" t="0"/>
          <a:stretch/>
        </p:blipFill>
        <p:spPr>
          <a:xfrm>
            <a:off x="7651455" y="872520"/>
            <a:ext cx="4489604" cy="2495118"/>
          </a:xfrm>
          <a:prstGeom prst="rect">
            <a:avLst/>
          </a:prstGeom>
          <a:noFill/>
          <a:ln>
            <a:noFill/>
          </a:ln>
        </p:spPr>
      </p:pic>
      <p:pic>
        <p:nvPicPr>
          <p:cNvPr id="171" name="Google Shape;171;p18"/>
          <p:cNvPicPr preferRelativeResize="0"/>
          <p:nvPr/>
        </p:nvPicPr>
        <p:blipFill rotWithShape="1">
          <a:blip r:embed="rId4">
            <a:alphaModFix/>
          </a:blip>
          <a:srcRect b="0" l="0" r="0" t="0"/>
          <a:stretch/>
        </p:blipFill>
        <p:spPr>
          <a:xfrm>
            <a:off x="7651455" y="3860374"/>
            <a:ext cx="4413200" cy="25948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p:nvPr/>
        </p:nvSpPr>
        <p:spPr>
          <a:xfrm>
            <a:off x="0" y="-24111"/>
            <a:ext cx="12185600" cy="6224287"/>
          </a:xfrm>
          <a:prstGeom prst="rect">
            <a:avLst/>
          </a:prstGeom>
          <a:solidFill>
            <a:srgbClr val="D8D8D8"/>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7" name="Google Shape;177;p19"/>
          <p:cNvSpPr txBox="1"/>
          <p:nvPr>
            <p:ph idx="2" type="body"/>
          </p:nvPr>
        </p:nvSpPr>
        <p:spPr>
          <a:xfrm>
            <a:off x="609600" y="6553200"/>
            <a:ext cx="5276800" cy="1524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500"/>
              <a:buNone/>
            </a:pPr>
            <a:r>
              <a:t/>
            </a:r>
            <a:endParaRPr/>
          </a:p>
        </p:txBody>
      </p:sp>
      <p:sp>
        <p:nvSpPr>
          <p:cNvPr id="178" name="Google Shape;178;p19"/>
          <p:cNvSpPr txBox="1"/>
          <p:nvPr>
            <p:ph type="title"/>
          </p:nvPr>
        </p:nvSpPr>
        <p:spPr>
          <a:xfrm>
            <a:off x="125477" y="109918"/>
            <a:ext cx="12399675" cy="8532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D3D4A"/>
              </a:buClr>
              <a:buSzPts val="500"/>
              <a:buFont typeface="Open Sans"/>
              <a:buNone/>
            </a:pPr>
            <a:r>
              <a:rPr b="1" lang="en-US" sz="2400" u="sng">
                <a:solidFill>
                  <a:srgbClr val="1F3864"/>
                </a:solidFill>
                <a:latin typeface="Poppins"/>
                <a:ea typeface="Poppins"/>
                <a:cs typeface="Poppins"/>
                <a:sym typeface="Poppins"/>
              </a:rPr>
              <a:t>Top Machine learning Applications</a:t>
            </a:r>
            <a:endParaRPr sz="2400" u="sng">
              <a:solidFill>
                <a:srgbClr val="1F3864"/>
              </a:solidFill>
              <a:latin typeface="Poppins"/>
              <a:ea typeface="Poppins"/>
              <a:cs typeface="Poppins"/>
              <a:sym typeface="Poppins"/>
            </a:endParaRPr>
          </a:p>
        </p:txBody>
      </p:sp>
      <p:sp>
        <p:nvSpPr>
          <p:cNvPr id="179" name="Google Shape;179;p19"/>
          <p:cNvSpPr/>
          <p:nvPr/>
        </p:nvSpPr>
        <p:spPr>
          <a:xfrm>
            <a:off x="-6700" y="6309359"/>
            <a:ext cx="12192300" cy="519589"/>
          </a:xfrm>
          <a:prstGeom prst="rect">
            <a:avLst/>
          </a:prstGeom>
          <a:solidFill>
            <a:srgbClr val="000E3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 id="180" name="Google Shape;180;p19"/>
          <p:cNvPicPr preferRelativeResize="0"/>
          <p:nvPr/>
        </p:nvPicPr>
        <p:blipFill rotWithShape="1">
          <a:blip r:embed="rId3">
            <a:alphaModFix/>
          </a:blip>
          <a:srcRect b="0" l="0" r="0" t="0"/>
          <a:stretch/>
        </p:blipFill>
        <p:spPr>
          <a:xfrm>
            <a:off x="125476" y="733648"/>
            <a:ext cx="11941047" cy="5369440"/>
          </a:xfrm>
          <a:prstGeom prst="rect">
            <a:avLst/>
          </a:prstGeom>
          <a:gradFill>
            <a:gsLst>
              <a:gs pos="0">
                <a:srgbClr val="F5F7FC"/>
              </a:gs>
              <a:gs pos="74000">
                <a:srgbClr val="A9BEE4"/>
              </a:gs>
              <a:gs pos="83000">
                <a:srgbClr val="A9BEE4"/>
              </a:gs>
              <a:gs pos="100000">
                <a:srgbClr val="C5D3ED"/>
              </a:gs>
            </a:gsLst>
            <a:lin ang="5400000" scaled="0"/>
          </a:gra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p:nvPr/>
        </p:nvSpPr>
        <p:spPr>
          <a:xfrm>
            <a:off x="0" y="-1"/>
            <a:ext cx="7707177" cy="6244637"/>
          </a:xfrm>
          <a:prstGeom prst="rect">
            <a:avLst/>
          </a:prstGeom>
          <a:solidFill>
            <a:srgbClr val="BFBFBF"/>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6" name="Google Shape;186;p20"/>
          <p:cNvSpPr txBox="1"/>
          <p:nvPr/>
        </p:nvSpPr>
        <p:spPr>
          <a:xfrm>
            <a:off x="0" y="200011"/>
            <a:ext cx="7299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1D4180"/>
                </a:solidFill>
                <a:latin typeface="Poppins"/>
                <a:ea typeface="Poppins"/>
                <a:cs typeface="Poppins"/>
                <a:sym typeface="Poppins"/>
              </a:rPr>
              <a:t>Resources</a:t>
            </a:r>
            <a:endParaRPr b="1" i="0" sz="1400" u="none" cap="none" strike="noStrike">
              <a:solidFill>
                <a:srgbClr val="1D4180"/>
              </a:solidFill>
              <a:latin typeface="Poppins"/>
              <a:ea typeface="Poppins"/>
              <a:cs typeface="Poppins"/>
              <a:sym typeface="Poppins"/>
            </a:endParaRPr>
          </a:p>
        </p:txBody>
      </p:sp>
      <p:sp>
        <p:nvSpPr>
          <p:cNvPr id="187" name="Google Shape;187;p20"/>
          <p:cNvSpPr/>
          <p:nvPr/>
        </p:nvSpPr>
        <p:spPr>
          <a:xfrm>
            <a:off x="85090" y="825131"/>
            <a:ext cx="4500600" cy="103200"/>
          </a:xfrm>
          <a:prstGeom prst="rect">
            <a:avLst/>
          </a:prstGeom>
          <a:solidFill>
            <a:srgbClr val="1C164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20"/>
          <p:cNvSpPr/>
          <p:nvPr/>
        </p:nvSpPr>
        <p:spPr>
          <a:xfrm>
            <a:off x="0" y="6244637"/>
            <a:ext cx="12192300" cy="613500"/>
          </a:xfrm>
          <a:prstGeom prst="rect">
            <a:avLst/>
          </a:prstGeom>
          <a:solidFill>
            <a:srgbClr val="000E3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20"/>
          <p:cNvPicPr preferRelativeResize="0"/>
          <p:nvPr/>
        </p:nvPicPr>
        <p:blipFill rotWithShape="1">
          <a:blip r:embed="rId3">
            <a:alphaModFix/>
          </a:blip>
          <a:srcRect b="0" l="0" r="0" t="0"/>
          <a:stretch/>
        </p:blipFill>
        <p:spPr>
          <a:xfrm>
            <a:off x="11469142" y="6395641"/>
            <a:ext cx="385413" cy="350768"/>
          </a:xfrm>
          <a:prstGeom prst="rect">
            <a:avLst/>
          </a:prstGeom>
          <a:noFill/>
          <a:ln>
            <a:noFill/>
          </a:ln>
        </p:spPr>
      </p:pic>
      <p:sp>
        <p:nvSpPr>
          <p:cNvPr id="190" name="Google Shape;190;p20">
            <a:hlinkClick r:id="rId4"/>
          </p:cNvPr>
          <p:cNvSpPr txBox="1"/>
          <p:nvPr/>
        </p:nvSpPr>
        <p:spPr>
          <a:xfrm>
            <a:off x="85090" y="1539361"/>
            <a:ext cx="7494880" cy="5109061"/>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US" sz="2000" u="sng" cap="none" strike="noStrike">
                <a:solidFill>
                  <a:srgbClr val="000000"/>
                </a:solidFill>
                <a:latin typeface="Poppins"/>
                <a:ea typeface="Poppins"/>
                <a:cs typeface="Poppins"/>
                <a:sym typeface="Poppins"/>
                <a:hlinkClick r:id="rId5">
                  <a:extLst>
                    <a:ext uri="{A12FA001-AC4F-418D-AE19-62706E023703}">
                      <ahyp:hlinkClr val="tx"/>
                    </a:ext>
                  </a:extLst>
                </a:hlinkClick>
              </a:rPr>
              <a:t>Unsupervised Machine learning</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Noto Sans Symbols"/>
              <a:buChar char="❖"/>
            </a:pPr>
            <a:r>
              <a:rPr b="0" i="0" lang="en-US" sz="2000" u="sng" cap="none" strike="noStrike">
                <a:solidFill>
                  <a:srgbClr val="000000"/>
                </a:solidFill>
                <a:latin typeface="Poppins"/>
                <a:ea typeface="Poppins"/>
                <a:cs typeface="Poppins"/>
                <a:sym typeface="Poppins"/>
                <a:hlinkClick r:id="rId6">
                  <a:extLst>
                    <a:ext uri="{A12FA001-AC4F-418D-AE19-62706E023703}">
                      <ahyp:hlinkClr val="tx"/>
                    </a:ext>
                  </a:extLst>
                </a:hlinkClick>
              </a:rPr>
              <a:t>https://www.cac.cornell.edu/education/Training/DataAnalysis/RelationalDatabases.pdf</a:t>
            </a:r>
            <a:endParaRPr b="0" i="0" sz="2000" u="sng" cap="none" strike="noStrike">
              <a:solidFill>
                <a:srgbClr val="000000"/>
              </a:solidFill>
              <a:latin typeface="Poppins"/>
              <a:ea typeface="Poppins"/>
              <a:cs typeface="Poppins"/>
              <a:sym typeface="Poppins"/>
            </a:endParaRPr>
          </a:p>
          <a:p>
            <a:pPr indent="-215900" lvl="0" marL="342900" marR="0" rtl="0" algn="just">
              <a:lnSpc>
                <a:spcPct val="100000"/>
              </a:lnSpc>
              <a:spcBef>
                <a:spcPts val="0"/>
              </a:spcBef>
              <a:spcAft>
                <a:spcPts val="0"/>
              </a:spcAft>
              <a:buClr>
                <a:srgbClr val="000000"/>
              </a:buClr>
              <a:buSzPts val="2000"/>
              <a:buFont typeface="Noto Sans Symbols"/>
              <a:buNone/>
            </a:pPr>
            <a:r>
              <a:t/>
            </a:r>
            <a:endParaRPr b="0" i="0" sz="2000" u="sng" cap="none" strike="noStrike">
              <a:solidFill>
                <a:srgbClr val="000000"/>
              </a:solidFill>
              <a:latin typeface="Poppins"/>
              <a:ea typeface="Poppins"/>
              <a:cs typeface="Poppins"/>
              <a:sym typeface="Poppins"/>
            </a:endParaRPr>
          </a:p>
          <a:p>
            <a:pPr indent="-342900" lvl="0" marL="342900" marR="0" rtl="0" algn="just">
              <a:lnSpc>
                <a:spcPct val="100000"/>
              </a:lnSpc>
              <a:spcBef>
                <a:spcPts val="0"/>
              </a:spcBef>
              <a:spcAft>
                <a:spcPts val="0"/>
              </a:spcAft>
              <a:buClr>
                <a:srgbClr val="000000"/>
              </a:buClr>
              <a:buSzPts val="2000"/>
              <a:buFont typeface="Noto Sans Symbols"/>
              <a:buChar char="❖"/>
            </a:pPr>
            <a:r>
              <a:rPr b="0" i="0" lang="en-US" sz="2000" u="sng" cap="none" strike="noStrike">
                <a:solidFill>
                  <a:srgbClr val="000000"/>
                </a:solidFill>
                <a:latin typeface="Poppins"/>
                <a:ea typeface="Poppins"/>
                <a:cs typeface="Poppins"/>
                <a:sym typeface="Poppins"/>
                <a:hlinkClick r:id="rId7">
                  <a:extLst>
                    <a:ext uri="{A12FA001-AC4F-418D-AE19-62706E023703}">
                      <ahyp:hlinkClr val="tx"/>
                    </a:ext>
                  </a:extLst>
                </a:hlinkClick>
              </a:rPr>
              <a:t>https://www.projectpro.io/article/classification-vs-regression-in-machine-learning/545</a:t>
            </a:r>
            <a:endParaRPr b="0" i="0" sz="2000" u="sng" cap="none" strike="noStrike">
              <a:solidFill>
                <a:srgbClr val="000000"/>
              </a:solidFill>
              <a:latin typeface="Poppins"/>
              <a:ea typeface="Poppins"/>
              <a:cs typeface="Poppins"/>
              <a:sym typeface="Poppins"/>
            </a:endParaRPr>
          </a:p>
          <a:p>
            <a:pPr indent="-215900" lvl="0" marL="342900" marR="0" rtl="0" algn="just">
              <a:lnSpc>
                <a:spcPct val="100000"/>
              </a:lnSpc>
              <a:spcBef>
                <a:spcPts val="0"/>
              </a:spcBef>
              <a:spcAft>
                <a:spcPts val="0"/>
              </a:spcAft>
              <a:buClr>
                <a:srgbClr val="000000"/>
              </a:buClr>
              <a:buSzPts val="2000"/>
              <a:buFont typeface="Noto Sans Symbols"/>
              <a:buNone/>
            </a:pPr>
            <a:r>
              <a:t/>
            </a:r>
            <a:endParaRPr b="0" i="0" sz="2000" u="sng" cap="none" strike="noStrike">
              <a:solidFill>
                <a:srgbClr val="000000"/>
              </a:solidFill>
              <a:latin typeface="Poppins"/>
              <a:ea typeface="Poppins"/>
              <a:cs typeface="Poppins"/>
              <a:sym typeface="Poppins"/>
            </a:endParaRPr>
          </a:p>
          <a:p>
            <a:pPr indent="-342900" lvl="0" marL="342900" marR="0" rtl="0" algn="just">
              <a:lnSpc>
                <a:spcPct val="100000"/>
              </a:lnSpc>
              <a:spcBef>
                <a:spcPts val="0"/>
              </a:spcBef>
              <a:spcAft>
                <a:spcPts val="0"/>
              </a:spcAft>
              <a:buClr>
                <a:srgbClr val="000000"/>
              </a:buClr>
              <a:buSzPts val="2000"/>
              <a:buFont typeface="Noto Sans Symbols"/>
              <a:buChar char="❖"/>
            </a:pPr>
            <a:r>
              <a:rPr b="0" i="0" lang="en-US" sz="2000" u="sng" cap="none" strike="noStrike">
                <a:solidFill>
                  <a:srgbClr val="000000"/>
                </a:solidFill>
                <a:latin typeface="Poppins"/>
                <a:ea typeface="Poppins"/>
                <a:cs typeface="Poppins"/>
                <a:sym typeface="Poppins"/>
                <a:hlinkClick r:id="rId8">
                  <a:extLst>
                    <a:ext uri="{A12FA001-AC4F-418D-AE19-62706E023703}">
                      <ahyp:hlinkClr val="tx"/>
                    </a:ext>
                  </a:extLst>
                </a:hlinkClick>
              </a:rPr>
              <a:t>https://www.enjoyalgorithms.com/blogs/classification-and-regression-in-machine-learning</a:t>
            </a:r>
            <a:endParaRPr b="0" i="0" sz="2000" u="sng" cap="none" strike="noStrike">
              <a:solidFill>
                <a:srgbClr val="000000"/>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2000"/>
              <a:buFont typeface="Arial"/>
              <a:buNone/>
            </a:pPr>
            <a:r>
              <a:t/>
            </a:r>
            <a:endParaRPr b="0" i="0" sz="2000" u="sng" cap="none" strike="noStrike">
              <a:solidFill>
                <a:srgbClr val="000000"/>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oppins"/>
              <a:ea typeface="Poppins"/>
              <a:cs typeface="Poppins"/>
              <a:sym typeface="Poppin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Poppins"/>
              <a:ea typeface="Poppins"/>
              <a:cs typeface="Poppins"/>
              <a:sym typeface="Poppins"/>
            </a:endParaRPr>
          </a:p>
        </p:txBody>
      </p:sp>
      <p:sp>
        <p:nvSpPr>
          <p:cNvPr id="191" name="Google Shape;191;p20"/>
          <p:cNvSpPr txBox="1"/>
          <p:nvPr/>
        </p:nvSpPr>
        <p:spPr>
          <a:xfrm>
            <a:off x="5643880" y="2976880"/>
            <a:ext cx="914400" cy="91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 name="Google Shape;192;p20"/>
          <p:cNvPicPr preferRelativeResize="0"/>
          <p:nvPr/>
        </p:nvPicPr>
        <p:blipFill rotWithShape="1">
          <a:blip r:embed="rId9">
            <a:alphaModFix/>
          </a:blip>
          <a:srcRect b="0" l="0" r="0" t="0"/>
          <a:stretch/>
        </p:blipFill>
        <p:spPr>
          <a:xfrm>
            <a:off x="7707477" y="-1"/>
            <a:ext cx="4484523" cy="62446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