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330" r:id="rId4"/>
    <p:sldId id="331" r:id="rId5"/>
    <p:sldId id="315" r:id="rId6"/>
    <p:sldId id="316" r:id="rId7"/>
    <p:sldId id="317" r:id="rId8"/>
    <p:sldId id="318" r:id="rId9"/>
    <p:sldId id="319" r:id="rId10"/>
    <p:sldId id="320" r:id="rId11"/>
    <p:sldId id="263" r:id="rId12"/>
    <p:sldId id="308" r:id="rId13"/>
    <p:sldId id="300" r:id="rId14"/>
    <p:sldId id="333" r:id="rId15"/>
    <p:sldId id="272" r:id="rId16"/>
    <p:sldId id="334" r:id="rId17"/>
    <p:sldId id="326" r:id="rId18"/>
    <p:sldId id="332" r:id="rId19"/>
    <p:sldId id="328" r:id="rId20"/>
    <p:sldId id="329" r:id="rId21"/>
    <p:sldId id="268" r:id="rId22"/>
    <p:sldId id="269" r:id="rId23"/>
  </p:sldIdLst>
  <p:sldSz cx="18288000" cy="10287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League Spartan" pitchFamily="2" charset="77"/>
      <p:regular r:id="rId29"/>
      <p:bold r:id="rId30"/>
    </p:embeddedFont>
    <p:embeddedFont>
      <p:font typeface="Times New Roman" panose="02020603050405020304" pitchFamily="18" charset="0"/>
      <p:regular r:id="rId31"/>
    </p:embeddedFont>
    <p:embeddedFont>
      <p:font typeface="Times New Roman Bold" panose="02030802070405020303" pitchFamily="18" charset="77"/>
      <p:regular r:id="rId32"/>
      <p:bold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3" autoAdjust="0"/>
    <p:restoredTop sz="94577" autoAdjust="0"/>
  </p:normalViewPr>
  <p:slideViewPr>
    <p:cSldViewPr>
      <p:cViewPr varScale="1">
        <p:scale>
          <a:sx n="73" d="100"/>
          <a:sy n="73" d="100"/>
        </p:scale>
        <p:origin x="66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893FD-FF03-1E4E-883C-F674AEDA5569}" type="datetimeFigureOut">
              <a:rPr lang="en-DE" smtClean="0"/>
              <a:t>06.05.24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7BD83-FA4F-9147-A4A7-321BDBFCF56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39643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7BD83-FA4F-9147-A4A7-321BDBFCF560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63864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69815" y="9495041"/>
            <a:ext cx="4393457" cy="839228"/>
            <a:chOff x="0" y="0"/>
            <a:chExt cx="1157124" cy="22103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57125" cy="221031"/>
            </a:xfrm>
            <a:custGeom>
              <a:avLst/>
              <a:gdLst/>
              <a:ahLst/>
              <a:cxnLst/>
              <a:rect l="l" t="t" r="r" b="b"/>
              <a:pathLst>
                <a:path w="1157125" h="221031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544146" y="9078367"/>
            <a:ext cx="2664422" cy="1218172"/>
            <a:chOff x="0" y="0"/>
            <a:chExt cx="483446" cy="22103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6E288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066938" y="9078367"/>
            <a:ext cx="2664422" cy="1218172"/>
            <a:chOff x="0" y="0"/>
            <a:chExt cx="483446" cy="22103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AutoShape 11"/>
          <p:cNvSpPr/>
          <p:nvPr/>
        </p:nvSpPr>
        <p:spPr>
          <a:xfrm rot="-3705113">
            <a:off x="14301451" y="6522576"/>
            <a:ext cx="3317663" cy="0"/>
          </a:xfrm>
          <a:prstGeom prst="line">
            <a:avLst/>
          </a:prstGeom>
          <a:ln w="857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 rot="-7186693">
            <a:off x="14263267" y="3658214"/>
            <a:ext cx="3317663" cy="0"/>
          </a:xfrm>
          <a:prstGeom prst="line">
            <a:avLst/>
          </a:prstGeom>
          <a:ln w="857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TextBox 15"/>
          <p:cNvSpPr txBox="1"/>
          <p:nvPr/>
        </p:nvSpPr>
        <p:spPr>
          <a:xfrm>
            <a:off x="2978727" y="3902380"/>
            <a:ext cx="12173250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800" b="0" i="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Flight delay Prediction</a:t>
            </a:r>
            <a:endParaRPr lang="en-US" sz="48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6853205" y="7737630"/>
            <a:ext cx="3581400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99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 on: May 7th, 2024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236397" y="5271958"/>
            <a:ext cx="4815017" cy="935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</a:t>
            </a:r>
          </a:p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3 </a:t>
            </a:r>
          </a:p>
        </p:txBody>
      </p:sp>
      <p:pic>
        <p:nvPicPr>
          <p:cNvPr id="1030" name="Picture 6" descr="Queb Podcast #45 neue fische: Bootcamps vs Fachkräftemangel">
            <a:extLst>
              <a:ext uri="{FF2B5EF4-FFF2-40B4-BE49-F238E27FC236}">
                <a16:creationId xmlns:a16="http://schemas.microsoft.com/office/drawing/2014/main" id="{7F4992A6-D428-CCBF-89BA-26134F02E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111" y="1462393"/>
            <a:ext cx="5501369" cy="1378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FE793C0A-E911-7AA8-6CF0-CAE77B2827C6}"/>
              </a:ext>
            </a:extLst>
          </p:cNvPr>
          <p:cNvSpPr/>
          <p:nvPr/>
        </p:nvSpPr>
        <p:spPr>
          <a:xfrm>
            <a:off x="9922045" y="7684884"/>
            <a:ext cx="3755365" cy="123167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6" name="TextBox 36"/>
          <p:cNvSpPr txBox="1"/>
          <p:nvPr/>
        </p:nvSpPr>
        <p:spPr>
          <a:xfrm>
            <a:off x="10168378" y="3770641"/>
            <a:ext cx="3755365" cy="604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606060"/>
                </a:solidFill>
                <a:latin typeface="Times New Roman"/>
              </a:rPr>
              <a:t>Problem statement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D61DB3F-1DF7-77E3-C9EE-04EC711AA523}"/>
              </a:ext>
            </a:extLst>
          </p:cNvPr>
          <p:cNvSpPr txBox="1"/>
          <p:nvPr/>
        </p:nvSpPr>
        <p:spPr>
          <a:xfrm>
            <a:off x="10168375" y="4869409"/>
            <a:ext cx="3755365" cy="5289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606060"/>
                </a:solidFill>
                <a:latin typeface="Times New Roman"/>
              </a:rPr>
              <a:t>Analysis and Insights</a:t>
            </a:r>
          </a:p>
        </p:txBody>
      </p:sp>
      <p:grpSp>
        <p:nvGrpSpPr>
          <p:cNvPr id="2" name="Group 2"/>
          <p:cNvGrpSpPr/>
          <p:nvPr/>
        </p:nvGrpSpPr>
        <p:grpSpPr>
          <a:xfrm>
            <a:off x="1123950" y="1832029"/>
            <a:ext cx="7706695" cy="6622941"/>
            <a:chOff x="0" y="0"/>
            <a:chExt cx="812800" cy="698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337928" y="2387829"/>
            <a:ext cx="6534491" cy="5511342"/>
            <a:chOff x="0" y="0"/>
            <a:chExt cx="1721018" cy="145154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21018" cy="1451547"/>
            </a:xfrm>
            <a:custGeom>
              <a:avLst/>
              <a:gdLst/>
              <a:ahLst/>
              <a:cxnLst/>
              <a:rect l="l" t="t" r="r" b="b"/>
              <a:pathLst>
                <a:path w="1721018" h="1451547">
                  <a:moveTo>
                    <a:pt x="0" y="0"/>
                  </a:moveTo>
                  <a:lnTo>
                    <a:pt x="1721018" y="0"/>
                  </a:lnTo>
                  <a:lnTo>
                    <a:pt x="1721018" y="1451547"/>
                  </a:lnTo>
                  <a:lnTo>
                    <a:pt x="0" y="1451547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777243" y="-51824"/>
            <a:ext cx="4393457" cy="839228"/>
            <a:chOff x="0" y="0"/>
            <a:chExt cx="1157124" cy="22103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57125" cy="221031"/>
            </a:xfrm>
            <a:custGeom>
              <a:avLst/>
              <a:gdLst/>
              <a:ahLst/>
              <a:cxnLst/>
              <a:rect l="l" t="t" r="r" b="b"/>
              <a:pathLst>
                <a:path w="1157125" h="221031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1727014" y="9468619"/>
            <a:ext cx="4393457" cy="839228"/>
            <a:chOff x="0" y="0"/>
            <a:chExt cx="1157124" cy="22103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157125" cy="221031"/>
            </a:xfrm>
            <a:custGeom>
              <a:avLst/>
              <a:gdLst/>
              <a:ahLst/>
              <a:cxnLst/>
              <a:rect l="l" t="t" r="r" b="b"/>
              <a:pathLst>
                <a:path w="1157125" h="221031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2583046" y="-189472"/>
            <a:ext cx="2664422" cy="1218172"/>
            <a:chOff x="0" y="0"/>
            <a:chExt cx="483446" cy="22103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69393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5369096" y="9068828"/>
            <a:ext cx="2664422" cy="1218172"/>
            <a:chOff x="0" y="0"/>
            <a:chExt cx="483446" cy="221031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69393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4089434" y="-189472"/>
            <a:ext cx="2664422" cy="1218172"/>
            <a:chOff x="0" y="0"/>
            <a:chExt cx="483446" cy="221031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6881762" y="9068828"/>
            <a:ext cx="2664422" cy="1218172"/>
            <a:chOff x="0" y="0"/>
            <a:chExt cx="483446" cy="221031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622671" y="2220949"/>
            <a:ext cx="6709253" cy="5845101"/>
            <a:chOff x="0" y="0"/>
            <a:chExt cx="6350000" cy="553212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5532120"/>
            </a:xfrm>
            <a:custGeom>
              <a:avLst/>
              <a:gdLst/>
              <a:ahLst/>
              <a:cxnLst/>
              <a:rect l="l" t="t" r="r" b="b"/>
              <a:pathLst>
                <a:path w="6350000" h="5532120">
                  <a:moveTo>
                    <a:pt x="4762500" y="0"/>
                  </a:moveTo>
                  <a:lnTo>
                    <a:pt x="1587500" y="0"/>
                  </a:lnTo>
                  <a:lnTo>
                    <a:pt x="0" y="2766060"/>
                  </a:lnTo>
                  <a:lnTo>
                    <a:pt x="1587500" y="5532120"/>
                  </a:lnTo>
                  <a:lnTo>
                    <a:pt x="4762500" y="5532120"/>
                  </a:lnTo>
                  <a:lnTo>
                    <a:pt x="6350000" y="2766060"/>
                  </a:lnTo>
                  <a:lnTo>
                    <a:pt x="4762500" y="0"/>
                  </a:lnTo>
                  <a:lnTo>
                    <a:pt x="4762500" y="0"/>
                  </a:lnTo>
                  <a:close/>
                  <a:moveTo>
                    <a:pt x="4676140" y="5382260"/>
                  </a:moveTo>
                  <a:lnTo>
                    <a:pt x="1673860" y="5382260"/>
                  </a:lnTo>
                  <a:lnTo>
                    <a:pt x="172720" y="2766060"/>
                  </a:lnTo>
                  <a:lnTo>
                    <a:pt x="1673860" y="149860"/>
                  </a:lnTo>
                  <a:lnTo>
                    <a:pt x="4676140" y="149860"/>
                  </a:lnTo>
                  <a:lnTo>
                    <a:pt x="6177280" y="2766060"/>
                  </a:lnTo>
                  <a:lnTo>
                    <a:pt x="4676140" y="538226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8" name="AutoShape 28"/>
          <p:cNvSpPr/>
          <p:nvPr/>
        </p:nvSpPr>
        <p:spPr>
          <a:xfrm rot="-7193308">
            <a:off x="-497852" y="6516002"/>
            <a:ext cx="3317663" cy="0"/>
          </a:xfrm>
          <a:prstGeom prst="line">
            <a:avLst/>
          </a:prstGeom>
          <a:ln w="857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AutoShape 29"/>
          <p:cNvSpPr/>
          <p:nvPr/>
        </p:nvSpPr>
        <p:spPr>
          <a:xfrm rot="-3598859">
            <a:off x="-501078" y="3680979"/>
            <a:ext cx="3317663" cy="0"/>
          </a:xfrm>
          <a:prstGeom prst="line">
            <a:avLst/>
          </a:prstGeom>
          <a:ln w="857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" name="Freeform 30"/>
          <p:cNvSpPr/>
          <p:nvPr/>
        </p:nvSpPr>
        <p:spPr>
          <a:xfrm>
            <a:off x="9483584" y="2723716"/>
            <a:ext cx="422417" cy="430552"/>
          </a:xfrm>
          <a:custGeom>
            <a:avLst/>
            <a:gdLst/>
            <a:ahLst/>
            <a:cxnLst/>
            <a:rect l="l" t="t" r="r" b="b"/>
            <a:pathLst>
              <a:path w="422417" h="430552">
                <a:moveTo>
                  <a:pt x="0" y="0"/>
                </a:moveTo>
                <a:lnTo>
                  <a:pt x="422417" y="0"/>
                </a:lnTo>
                <a:lnTo>
                  <a:pt x="422417" y="430552"/>
                </a:lnTo>
                <a:lnTo>
                  <a:pt x="0" y="4305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31"/>
          <p:cNvSpPr/>
          <p:nvPr/>
        </p:nvSpPr>
        <p:spPr>
          <a:xfrm>
            <a:off x="9483584" y="3855074"/>
            <a:ext cx="422417" cy="430552"/>
          </a:xfrm>
          <a:custGeom>
            <a:avLst/>
            <a:gdLst/>
            <a:ahLst/>
            <a:cxnLst/>
            <a:rect l="l" t="t" r="r" b="b"/>
            <a:pathLst>
              <a:path w="422417" h="430552">
                <a:moveTo>
                  <a:pt x="0" y="0"/>
                </a:moveTo>
                <a:lnTo>
                  <a:pt x="422417" y="0"/>
                </a:lnTo>
                <a:lnTo>
                  <a:pt x="422417" y="430552"/>
                </a:lnTo>
                <a:lnTo>
                  <a:pt x="0" y="4305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2" name="Freeform 32"/>
          <p:cNvSpPr/>
          <p:nvPr/>
        </p:nvSpPr>
        <p:spPr>
          <a:xfrm>
            <a:off x="9463343" y="4884028"/>
            <a:ext cx="449040" cy="457687"/>
          </a:xfrm>
          <a:custGeom>
            <a:avLst/>
            <a:gdLst/>
            <a:ahLst/>
            <a:cxnLst/>
            <a:rect l="l" t="t" r="r" b="b"/>
            <a:pathLst>
              <a:path w="449040" h="457687">
                <a:moveTo>
                  <a:pt x="0" y="0"/>
                </a:moveTo>
                <a:lnTo>
                  <a:pt x="449039" y="0"/>
                </a:lnTo>
                <a:lnTo>
                  <a:pt x="449039" y="457687"/>
                </a:lnTo>
                <a:lnTo>
                  <a:pt x="0" y="4576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3" name="Freeform 33"/>
          <p:cNvSpPr/>
          <p:nvPr/>
        </p:nvSpPr>
        <p:spPr>
          <a:xfrm>
            <a:off x="9343846" y="5922786"/>
            <a:ext cx="578199" cy="589333"/>
          </a:xfrm>
          <a:custGeom>
            <a:avLst/>
            <a:gdLst/>
            <a:ahLst/>
            <a:cxnLst/>
            <a:rect l="l" t="t" r="r" b="b"/>
            <a:pathLst>
              <a:path w="578199" h="589333">
                <a:moveTo>
                  <a:pt x="0" y="0"/>
                </a:moveTo>
                <a:lnTo>
                  <a:pt x="578198" y="0"/>
                </a:lnTo>
                <a:lnTo>
                  <a:pt x="578198" y="589333"/>
                </a:lnTo>
                <a:lnTo>
                  <a:pt x="0" y="5893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4" name="TextBox 34"/>
          <p:cNvSpPr txBox="1"/>
          <p:nvPr/>
        </p:nvSpPr>
        <p:spPr>
          <a:xfrm>
            <a:off x="1903015" y="4635753"/>
            <a:ext cx="6148566" cy="1069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>
                <a:solidFill>
                  <a:srgbClr val="FFFFFF"/>
                </a:solidFill>
                <a:latin typeface="League Spartan"/>
              </a:rPr>
              <a:t>Agenda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0168378" y="2639283"/>
            <a:ext cx="5075813" cy="5289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606060"/>
                </a:solidFill>
                <a:latin typeface="Times New Roman"/>
              </a:rPr>
              <a:t>Introduction</a:t>
            </a:r>
          </a:p>
        </p:txBody>
      </p:sp>
      <p:sp>
        <p:nvSpPr>
          <p:cNvPr id="39" name="Freeform 39"/>
          <p:cNvSpPr/>
          <p:nvPr/>
        </p:nvSpPr>
        <p:spPr>
          <a:xfrm>
            <a:off x="9343846" y="6893989"/>
            <a:ext cx="524754" cy="534859"/>
          </a:xfrm>
          <a:custGeom>
            <a:avLst/>
            <a:gdLst/>
            <a:ahLst/>
            <a:cxnLst/>
            <a:rect l="l" t="t" r="r" b="b"/>
            <a:pathLst>
              <a:path w="524754" h="534859">
                <a:moveTo>
                  <a:pt x="0" y="0"/>
                </a:moveTo>
                <a:lnTo>
                  <a:pt x="524754" y="0"/>
                </a:lnTo>
                <a:lnTo>
                  <a:pt x="524754" y="534859"/>
                </a:lnTo>
                <a:lnTo>
                  <a:pt x="0" y="5348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0" name="Freeform 40"/>
          <p:cNvSpPr/>
          <p:nvPr/>
        </p:nvSpPr>
        <p:spPr>
          <a:xfrm>
            <a:off x="9298422" y="7954205"/>
            <a:ext cx="570566" cy="581554"/>
          </a:xfrm>
          <a:custGeom>
            <a:avLst/>
            <a:gdLst/>
            <a:ahLst/>
            <a:cxnLst/>
            <a:rect l="l" t="t" r="r" b="b"/>
            <a:pathLst>
              <a:path w="570566" h="581554">
                <a:moveTo>
                  <a:pt x="0" y="0"/>
                </a:moveTo>
                <a:lnTo>
                  <a:pt x="570566" y="0"/>
                </a:lnTo>
                <a:lnTo>
                  <a:pt x="570566" y="581554"/>
                </a:lnTo>
                <a:lnTo>
                  <a:pt x="0" y="5815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3" name="TextBox 36">
            <a:extLst>
              <a:ext uri="{FF2B5EF4-FFF2-40B4-BE49-F238E27FC236}">
                <a16:creationId xmlns:a16="http://schemas.microsoft.com/office/drawing/2014/main" id="{9FCF4197-D3BF-D35E-B6AA-D6DCB3AFD29C}"/>
              </a:ext>
            </a:extLst>
          </p:cNvPr>
          <p:cNvSpPr txBox="1"/>
          <p:nvPr/>
        </p:nvSpPr>
        <p:spPr>
          <a:xfrm>
            <a:off x="10126681" y="6823787"/>
            <a:ext cx="3755365" cy="5289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606060"/>
                </a:solidFill>
                <a:latin typeface="Times New Roman"/>
              </a:rPr>
              <a:t>Result and Discussion</a:t>
            </a:r>
          </a:p>
        </p:txBody>
      </p:sp>
      <p:sp>
        <p:nvSpPr>
          <p:cNvPr id="44" name="TextBox 36">
            <a:extLst>
              <a:ext uri="{FF2B5EF4-FFF2-40B4-BE49-F238E27FC236}">
                <a16:creationId xmlns:a16="http://schemas.microsoft.com/office/drawing/2014/main" id="{8D599A54-5A24-F2AC-F5EC-90DF8C55CAC2}"/>
              </a:ext>
            </a:extLst>
          </p:cNvPr>
          <p:cNvSpPr txBox="1"/>
          <p:nvPr/>
        </p:nvSpPr>
        <p:spPr>
          <a:xfrm>
            <a:off x="10126680" y="7925979"/>
            <a:ext cx="3755365" cy="5289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606060"/>
                </a:solidFill>
                <a:latin typeface="Times New Roman"/>
              </a:rPr>
              <a:t>Conclusion</a:t>
            </a:r>
          </a:p>
        </p:txBody>
      </p:sp>
      <p:sp>
        <p:nvSpPr>
          <p:cNvPr id="41" name="TextBox 36">
            <a:extLst>
              <a:ext uri="{FF2B5EF4-FFF2-40B4-BE49-F238E27FC236}">
                <a16:creationId xmlns:a16="http://schemas.microsoft.com/office/drawing/2014/main" id="{B91AD114-EFC2-A7F8-EA01-AA26DC9766BC}"/>
              </a:ext>
            </a:extLst>
          </p:cNvPr>
          <p:cNvSpPr txBox="1"/>
          <p:nvPr/>
        </p:nvSpPr>
        <p:spPr>
          <a:xfrm>
            <a:off x="10153998" y="5892648"/>
            <a:ext cx="3755365" cy="5289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606060"/>
                </a:solidFill>
                <a:latin typeface="Times New Roman"/>
              </a:rPr>
              <a:t>Modelling </a:t>
            </a:r>
          </a:p>
        </p:txBody>
      </p:sp>
    </p:spTree>
    <p:extLst>
      <p:ext uri="{BB962C8B-B14F-4D97-AF65-F5344CB8AC3E}">
        <p14:creationId xmlns:p14="http://schemas.microsoft.com/office/powerpoint/2010/main" val="3731274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896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riangle 36">
            <a:extLst>
              <a:ext uri="{FF2B5EF4-FFF2-40B4-BE49-F238E27FC236}">
                <a16:creationId xmlns:a16="http://schemas.microsoft.com/office/drawing/2014/main" id="{BC4880BC-0C13-F4E5-2A50-B7CE2230C32A}"/>
              </a:ext>
            </a:extLst>
          </p:cNvPr>
          <p:cNvSpPr/>
          <p:nvPr/>
        </p:nvSpPr>
        <p:spPr>
          <a:xfrm rot="16200000">
            <a:off x="2706999" y="3639317"/>
            <a:ext cx="6059854" cy="3359695"/>
          </a:xfrm>
          <a:prstGeom prst="triangle">
            <a:avLst>
              <a:gd name="adj" fmla="val 49130"/>
            </a:avLst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pSp>
        <p:nvGrpSpPr>
          <p:cNvPr id="2" name="Group 2"/>
          <p:cNvGrpSpPr/>
          <p:nvPr/>
        </p:nvGrpSpPr>
        <p:grpSpPr>
          <a:xfrm>
            <a:off x="-1000119" y="9469029"/>
            <a:ext cx="4393457" cy="839228"/>
            <a:chOff x="0" y="0"/>
            <a:chExt cx="1157124" cy="22103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57125" cy="221031"/>
            </a:xfrm>
            <a:custGeom>
              <a:avLst/>
              <a:gdLst/>
              <a:ahLst/>
              <a:cxnLst/>
              <a:rect l="l" t="t" r="r" b="b"/>
              <a:pathLst>
                <a:path w="1157125" h="221031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514600" y="9090085"/>
            <a:ext cx="2664422" cy="1218172"/>
            <a:chOff x="0" y="0"/>
            <a:chExt cx="483446" cy="22103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69393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953291" y="9090085"/>
            <a:ext cx="2664422" cy="1218172"/>
            <a:chOff x="0" y="0"/>
            <a:chExt cx="483446" cy="22103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429940" y="-189472"/>
            <a:ext cx="2664422" cy="1218172"/>
            <a:chOff x="0" y="0"/>
            <a:chExt cx="483446" cy="22103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3949068" y="-189472"/>
            <a:ext cx="2664422" cy="1218172"/>
            <a:chOff x="0" y="0"/>
            <a:chExt cx="483446" cy="22103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69393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5793632" y="0"/>
            <a:ext cx="3654017" cy="603430"/>
            <a:chOff x="0" y="0"/>
            <a:chExt cx="1157124" cy="19108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157125" cy="191089"/>
            </a:xfrm>
            <a:custGeom>
              <a:avLst/>
              <a:gdLst/>
              <a:ahLst/>
              <a:cxnLst/>
              <a:rect l="l" t="t" r="r" b="b"/>
              <a:pathLst>
                <a:path w="1157125" h="191089">
                  <a:moveTo>
                    <a:pt x="203200" y="0"/>
                  </a:moveTo>
                  <a:lnTo>
                    <a:pt x="1157125" y="0"/>
                  </a:lnTo>
                  <a:lnTo>
                    <a:pt x="953925" y="191089"/>
                  </a:lnTo>
                  <a:lnTo>
                    <a:pt x="0" y="191089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4" name="TextBox 3">
            <a:extLst>
              <a:ext uri="{FF2B5EF4-FFF2-40B4-BE49-F238E27FC236}">
                <a16:creationId xmlns:a16="http://schemas.microsoft.com/office/drawing/2014/main" id="{2055A17F-9255-518F-5C45-BC30A7C42A9A}"/>
              </a:ext>
            </a:extLst>
          </p:cNvPr>
          <p:cNvSpPr txBox="1"/>
          <p:nvPr/>
        </p:nvSpPr>
        <p:spPr>
          <a:xfrm>
            <a:off x="419287" y="248778"/>
            <a:ext cx="10668000" cy="11041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640"/>
              </a:lnSpc>
            </a:pPr>
            <a:r>
              <a:rPr lang="en-US" sz="7200" dirty="0">
                <a:solidFill>
                  <a:schemeClr val="bg1">
                    <a:lumMod val="50000"/>
                  </a:schemeClr>
                </a:solidFill>
                <a:latin typeface="Times New Roman Bold"/>
              </a:rPr>
              <a:t>Problem Statement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F7F1C4C-A603-33E9-4B7E-394DD7773CA8}"/>
              </a:ext>
            </a:extLst>
          </p:cNvPr>
          <p:cNvGrpSpPr/>
          <p:nvPr/>
        </p:nvGrpSpPr>
        <p:grpSpPr>
          <a:xfrm>
            <a:off x="161885" y="2289238"/>
            <a:ext cx="17877606" cy="6059855"/>
            <a:chOff x="161885" y="2289238"/>
            <a:chExt cx="17877606" cy="6059855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C7B96EF7-B76B-6769-5C91-FFC0DE418207}"/>
                </a:ext>
              </a:extLst>
            </p:cNvPr>
            <p:cNvSpPr/>
            <p:nvPr/>
          </p:nvSpPr>
          <p:spPr>
            <a:xfrm>
              <a:off x="6617713" y="2289238"/>
              <a:ext cx="11421778" cy="6059855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r>
                <a:rPr lang="en-GB" sz="2800" b="0" i="0" dirty="0">
                  <a:solidFill>
                    <a:schemeClr val="tx1"/>
                  </a:solidFill>
                  <a:effectLst/>
                </a:rPr>
                <a:t>Flight delays not only frustrate air passengers and disturb their itineraries but also lead to:</a:t>
              </a:r>
            </a:p>
            <a:p>
              <a:pPr lvl="1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sz="2800" b="0" i="0" dirty="0">
                  <a:solidFill>
                    <a:schemeClr val="tx1"/>
                  </a:solidFill>
                  <a:effectLst/>
                </a:rPr>
                <a:t>Reduced efficiency</a:t>
              </a:r>
            </a:p>
            <a:p>
              <a:pPr lvl="1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sz="2800" b="0" i="0" dirty="0">
                  <a:solidFill>
                    <a:schemeClr val="tx1"/>
                  </a:solidFill>
                  <a:effectLst/>
                </a:rPr>
                <a:t>Elevated capital costs due to the reallocation of flight crews and aircraft</a:t>
              </a:r>
            </a:p>
            <a:p>
              <a:pPr lvl="1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sz="2800" b="0" i="0" dirty="0">
                  <a:solidFill>
                    <a:schemeClr val="tx1"/>
                  </a:solidFill>
                  <a:effectLst/>
                </a:rPr>
                <a:t>Added crew expenses</a:t>
              </a:r>
            </a:p>
            <a:p>
              <a:pPr algn="l">
                <a:lnSpc>
                  <a:spcPct val="150000"/>
                </a:lnSpc>
              </a:pPr>
              <a:r>
                <a:rPr lang="en-GB" sz="2800" b="0" i="0" dirty="0">
                  <a:solidFill>
                    <a:schemeClr val="tx1"/>
                  </a:solidFill>
                  <a:effectLst/>
                </a:rPr>
                <a:t>Consequently, an airline's history of flight delays can adversely affect passenger demand.</a:t>
              </a: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8A8BA6F-B503-53F2-8064-4C21AE91D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885" y="2523464"/>
              <a:ext cx="5591402" cy="5591402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896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000119" y="9469029"/>
            <a:ext cx="4393457" cy="839228"/>
            <a:chOff x="0" y="0"/>
            <a:chExt cx="1157124" cy="22103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57125" cy="221031"/>
            </a:xfrm>
            <a:custGeom>
              <a:avLst/>
              <a:gdLst/>
              <a:ahLst/>
              <a:cxnLst/>
              <a:rect l="l" t="t" r="r" b="b"/>
              <a:pathLst>
                <a:path w="1157125" h="221031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514600" y="9090085"/>
            <a:ext cx="2664422" cy="1218172"/>
            <a:chOff x="0" y="0"/>
            <a:chExt cx="483446" cy="22103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69393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953291" y="9090085"/>
            <a:ext cx="2664422" cy="1218172"/>
            <a:chOff x="0" y="0"/>
            <a:chExt cx="483446" cy="22103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429940" y="-189472"/>
            <a:ext cx="2664422" cy="1218172"/>
            <a:chOff x="0" y="0"/>
            <a:chExt cx="483446" cy="22103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3949068" y="-189472"/>
            <a:ext cx="2664422" cy="1218172"/>
            <a:chOff x="0" y="0"/>
            <a:chExt cx="483446" cy="22103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69393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5793632" y="0"/>
            <a:ext cx="3654017" cy="603430"/>
            <a:chOff x="0" y="0"/>
            <a:chExt cx="1157124" cy="19108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157125" cy="191089"/>
            </a:xfrm>
            <a:custGeom>
              <a:avLst/>
              <a:gdLst/>
              <a:ahLst/>
              <a:cxnLst/>
              <a:rect l="l" t="t" r="r" b="b"/>
              <a:pathLst>
                <a:path w="1157125" h="191089">
                  <a:moveTo>
                    <a:pt x="203200" y="0"/>
                  </a:moveTo>
                  <a:lnTo>
                    <a:pt x="1157125" y="0"/>
                  </a:lnTo>
                  <a:lnTo>
                    <a:pt x="953925" y="191089"/>
                  </a:lnTo>
                  <a:lnTo>
                    <a:pt x="0" y="191089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4" name="TextBox 3">
            <a:extLst>
              <a:ext uri="{FF2B5EF4-FFF2-40B4-BE49-F238E27FC236}">
                <a16:creationId xmlns:a16="http://schemas.microsoft.com/office/drawing/2014/main" id="{2055A17F-9255-518F-5C45-BC30A7C42A9A}"/>
              </a:ext>
            </a:extLst>
          </p:cNvPr>
          <p:cNvSpPr txBox="1"/>
          <p:nvPr/>
        </p:nvSpPr>
        <p:spPr>
          <a:xfrm>
            <a:off x="353779" y="846699"/>
            <a:ext cx="10668000" cy="11041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640"/>
              </a:lnSpc>
            </a:pPr>
            <a:r>
              <a:rPr lang="en-US" sz="7200" dirty="0">
                <a:solidFill>
                  <a:schemeClr val="bg1">
                    <a:lumMod val="50000"/>
                  </a:schemeClr>
                </a:solidFill>
                <a:latin typeface="Times New Roman Bold"/>
              </a:rPr>
              <a:t>Project Goal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CD154B03-9BBB-0367-75F0-3FDF39C5475E}"/>
              </a:ext>
            </a:extLst>
          </p:cNvPr>
          <p:cNvSpPr/>
          <p:nvPr/>
        </p:nvSpPr>
        <p:spPr>
          <a:xfrm>
            <a:off x="9594348" y="2781300"/>
            <a:ext cx="7416082" cy="581405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97000">
                <a:schemeClr val="accent6">
                  <a:lumMod val="20000"/>
                  <a:lumOff val="80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6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4B6CC83-7CA3-FD86-CF75-19328B761402}"/>
              </a:ext>
            </a:extLst>
          </p:cNvPr>
          <p:cNvSpPr txBox="1"/>
          <p:nvPr/>
        </p:nvSpPr>
        <p:spPr>
          <a:xfrm>
            <a:off x="10177244" y="3086157"/>
            <a:ext cx="625029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airline stakeholders with analysis and prediction tool that enables them to make data-driven decisions on preventive measures to avoid flight delays.</a:t>
            </a:r>
            <a:endParaRPr lang="en-DE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1D0E218-C33F-6A74-D4D0-B234349F15F3}"/>
              </a:ext>
            </a:extLst>
          </p:cNvPr>
          <p:cNvSpPr/>
          <p:nvPr/>
        </p:nvSpPr>
        <p:spPr>
          <a:xfrm>
            <a:off x="762000" y="3435497"/>
            <a:ext cx="7696200" cy="140320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31000"/>
                  <a:lumOff val="69000"/>
                  <a:alpha val="28450"/>
                </a:schemeClr>
              </a:gs>
              <a:gs pos="18000">
                <a:schemeClr val="bg1">
                  <a:lumMod val="7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5BCCE75-E588-98AA-17CE-AB77A7DAD31E}"/>
              </a:ext>
            </a:extLst>
          </p:cNvPr>
          <p:cNvSpPr txBox="1"/>
          <p:nvPr/>
        </p:nvSpPr>
        <p:spPr>
          <a:xfrm>
            <a:off x="5179022" y="3629266"/>
            <a:ext cx="2725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6000" dirty="0"/>
              <a:t>Goal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31123947-5EDA-5C90-71D0-B52AE5DE18CB}"/>
              </a:ext>
            </a:extLst>
          </p:cNvPr>
          <p:cNvSpPr/>
          <p:nvPr/>
        </p:nvSpPr>
        <p:spPr>
          <a:xfrm>
            <a:off x="3612833" y="2681273"/>
            <a:ext cx="340458" cy="6014109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F91F02-F7AE-8E4C-1FAB-41CB4C48C3BF}"/>
              </a:ext>
            </a:extLst>
          </p:cNvPr>
          <p:cNvSpPr txBox="1"/>
          <p:nvPr/>
        </p:nvSpPr>
        <p:spPr>
          <a:xfrm>
            <a:off x="1121051" y="3753374"/>
            <a:ext cx="2725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3600" dirty="0"/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1914482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896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000119" y="9469029"/>
            <a:ext cx="4393457" cy="839228"/>
            <a:chOff x="0" y="0"/>
            <a:chExt cx="1157124" cy="22103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57125" cy="221031"/>
            </a:xfrm>
            <a:custGeom>
              <a:avLst/>
              <a:gdLst/>
              <a:ahLst/>
              <a:cxnLst/>
              <a:rect l="l" t="t" r="r" b="b"/>
              <a:pathLst>
                <a:path w="1157125" h="221031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514600" y="9090085"/>
            <a:ext cx="2664422" cy="1218172"/>
            <a:chOff x="0" y="0"/>
            <a:chExt cx="483446" cy="22103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69393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953291" y="9090085"/>
            <a:ext cx="2664422" cy="1218172"/>
            <a:chOff x="0" y="0"/>
            <a:chExt cx="483446" cy="22103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429940" y="-189472"/>
            <a:ext cx="2664422" cy="1218172"/>
            <a:chOff x="0" y="0"/>
            <a:chExt cx="483446" cy="22103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3949068" y="-189472"/>
            <a:ext cx="2664422" cy="1218172"/>
            <a:chOff x="0" y="0"/>
            <a:chExt cx="483446" cy="22103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69393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5793632" y="0"/>
            <a:ext cx="3654017" cy="603430"/>
            <a:chOff x="0" y="0"/>
            <a:chExt cx="1157124" cy="19108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157125" cy="191089"/>
            </a:xfrm>
            <a:custGeom>
              <a:avLst/>
              <a:gdLst/>
              <a:ahLst/>
              <a:cxnLst/>
              <a:rect l="l" t="t" r="r" b="b"/>
              <a:pathLst>
                <a:path w="1157125" h="191089">
                  <a:moveTo>
                    <a:pt x="203200" y="0"/>
                  </a:moveTo>
                  <a:lnTo>
                    <a:pt x="1157125" y="0"/>
                  </a:lnTo>
                  <a:lnTo>
                    <a:pt x="953925" y="191089"/>
                  </a:lnTo>
                  <a:lnTo>
                    <a:pt x="0" y="191089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4" name="TextBox 3">
            <a:extLst>
              <a:ext uri="{FF2B5EF4-FFF2-40B4-BE49-F238E27FC236}">
                <a16:creationId xmlns:a16="http://schemas.microsoft.com/office/drawing/2014/main" id="{2055A17F-9255-518F-5C45-BC30A7C42A9A}"/>
              </a:ext>
            </a:extLst>
          </p:cNvPr>
          <p:cNvSpPr txBox="1"/>
          <p:nvPr/>
        </p:nvSpPr>
        <p:spPr>
          <a:xfrm>
            <a:off x="353779" y="846699"/>
            <a:ext cx="10668000" cy="11041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640"/>
              </a:lnSpc>
            </a:pPr>
            <a:r>
              <a:rPr lang="en-US" sz="7200" dirty="0">
                <a:solidFill>
                  <a:schemeClr val="bg1">
                    <a:lumMod val="50000"/>
                  </a:schemeClr>
                </a:solidFill>
                <a:latin typeface="Times New Roman Bold"/>
              </a:rPr>
              <a:t>Project Goal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CD154B03-9BBB-0367-75F0-3FDF39C5475E}"/>
              </a:ext>
            </a:extLst>
          </p:cNvPr>
          <p:cNvSpPr/>
          <p:nvPr/>
        </p:nvSpPr>
        <p:spPr>
          <a:xfrm>
            <a:off x="9423910" y="1485900"/>
            <a:ext cx="8286336" cy="8382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97000">
                <a:schemeClr val="accent6">
                  <a:lumMod val="20000"/>
                  <a:lumOff val="80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6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4B6CC83-7CA3-FD86-CF75-19328B761402}"/>
              </a:ext>
            </a:extLst>
          </p:cNvPr>
          <p:cNvSpPr txBox="1"/>
          <p:nvPr/>
        </p:nvSpPr>
        <p:spPr>
          <a:xfrm>
            <a:off x="10371170" y="2421390"/>
            <a:ext cx="6250290" cy="6640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and extract insight from 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DE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Tunisian airline delay dataset.</a:t>
            </a:r>
          </a:p>
          <a:p>
            <a:pPr>
              <a:lnSpc>
                <a:spcPct val="150000"/>
              </a:lnSpc>
            </a:pPr>
            <a:endParaRPr lang="en-DE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machine learning-based model for predicting flight delay.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DE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1D0E218-C33F-6A74-D4D0-B234349F15F3}"/>
              </a:ext>
            </a:extLst>
          </p:cNvPr>
          <p:cNvSpPr/>
          <p:nvPr/>
        </p:nvSpPr>
        <p:spPr>
          <a:xfrm rot="10800000">
            <a:off x="762000" y="3435497"/>
            <a:ext cx="7696200" cy="140320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31000"/>
                  <a:lumOff val="69000"/>
                  <a:alpha val="28450"/>
                </a:schemeClr>
              </a:gs>
              <a:gs pos="18000">
                <a:schemeClr val="bg1">
                  <a:lumMod val="7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5BCCE75-E588-98AA-17CE-AB77A7DAD31E}"/>
              </a:ext>
            </a:extLst>
          </p:cNvPr>
          <p:cNvSpPr txBox="1"/>
          <p:nvPr/>
        </p:nvSpPr>
        <p:spPr>
          <a:xfrm>
            <a:off x="4205862" y="3629266"/>
            <a:ext cx="3698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6000" dirty="0"/>
              <a:t>Objective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31123947-5EDA-5C90-71D0-B52AE5DE18CB}"/>
              </a:ext>
            </a:extLst>
          </p:cNvPr>
          <p:cNvSpPr/>
          <p:nvPr/>
        </p:nvSpPr>
        <p:spPr>
          <a:xfrm>
            <a:off x="3612833" y="2681273"/>
            <a:ext cx="340458" cy="6014109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F91F02-F7AE-8E4C-1FAB-41CB4C48C3BF}"/>
              </a:ext>
            </a:extLst>
          </p:cNvPr>
          <p:cNvSpPr txBox="1"/>
          <p:nvPr/>
        </p:nvSpPr>
        <p:spPr>
          <a:xfrm>
            <a:off x="1121051" y="3753374"/>
            <a:ext cx="2725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3600" dirty="0"/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27909408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896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000119" y="9469029"/>
            <a:ext cx="4393457" cy="839228"/>
            <a:chOff x="0" y="0"/>
            <a:chExt cx="1157124" cy="22103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57125" cy="221031"/>
            </a:xfrm>
            <a:custGeom>
              <a:avLst/>
              <a:gdLst/>
              <a:ahLst/>
              <a:cxnLst/>
              <a:rect l="l" t="t" r="r" b="b"/>
              <a:pathLst>
                <a:path w="1157125" h="221031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514600" y="9090085"/>
            <a:ext cx="2664422" cy="1218172"/>
            <a:chOff x="0" y="0"/>
            <a:chExt cx="483446" cy="22103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69393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953291" y="9090085"/>
            <a:ext cx="2664422" cy="1218172"/>
            <a:chOff x="0" y="0"/>
            <a:chExt cx="483446" cy="22103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429940" y="-189472"/>
            <a:ext cx="2664422" cy="1218172"/>
            <a:chOff x="0" y="0"/>
            <a:chExt cx="483446" cy="22103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3949068" y="-189472"/>
            <a:ext cx="2664422" cy="1218172"/>
            <a:chOff x="0" y="0"/>
            <a:chExt cx="483446" cy="22103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69393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5793632" y="0"/>
            <a:ext cx="3654017" cy="603430"/>
            <a:chOff x="0" y="0"/>
            <a:chExt cx="1157124" cy="19108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157125" cy="191089"/>
            </a:xfrm>
            <a:custGeom>
              <a:avLst/>
              <a:gdLst/>
              <a:ahLst/>
              <a:cxnLst/>
              <a:rect l="l" t="t" r="r" b="b"/>
              <a:pathLst>
                <a:path w="1157125" h="191089">
                  <a:moveTo>
                    <a:pt x="203200" y="0"/>
                  </a:moveTo>
                  <a:lnTo>
                    <a:pt x="1157125" y="0"/>
                  </a:lnTo>
                  <a:lnTo>
                    <a:pt x="953925" y="191089"/>
                  </a:lnTo>
                  <a:lnTo>
                    <a:pt x="0" y="191089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C7B96EF7-B76B-6769-5C91-FFC0DE418207}"/>
              </a:ext>
            </a:extLst>
          </p:cNvPr>
          <p:cNvSpPr/>
          <p:nvPr/>
        </p:nvSpPr>
        <p:spPr>
          <a:xfrm>
            <a:off x="13622668" y="1562908"/>
            <a:ext cx="3997974" cy="731719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GB" sz="3200" b="0" i="0" u="none" strike="noStrike" dirty="0">
                <a:solidFill>
                  <a:srgbClr val="1F0F4F"/>
                </a:solidFill>
                <a:effectLst/>
              </a:rPr>
              <a:t>Features</a:t>
            </a:r>
          </a:p>
          <a:p>
            <a:pPr algn="just">
              <a:lnSpc>
                <a:spcPct val="150000"/>
              </a:lnSpc>
            </a:pPr>
            <a:r>
              <a:rPr lang="en-GB" sz="2400" dirty="0">
                <a:solidFill>
                  <a:schemeClr val="tx1"/>
                </a:solidFill>
              </a:rPr>
              <a:t>ID</a:t>
            </a:r>
            <a:r>
              <a:rPr lang="en-GB" sz="2400" b="0" i="0" dirty="0">
                <a:solidFill>
                  <a:schemeClr val="tx1"/>
                </a:solidFill>
                <a:effectLst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GB" sz="2400" dirty="0">
                <a:solidFill>
                  <a:schemeClr val="tx1"/>
                </a:solidFill>
              </a:rPr>
              <a:t>D</a:t>
            </a:r>
            <a:r>
              <a:rPr lang="en-GB" sz="2400" b="0" i="0" dirty="0">
                <a:solidFill>
                  <a:schemeClr val="tx1"/>
                </a:solidFill>
                <a:effectLst/>
              </a:rPr>
              <a:t>ate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b="0" i="0" dirty="0">
                <a:solidFill>
                  <a:schemeClr val="tx1"/>
                </a:solidFill>
                <a:effectLst/>
              </a:rPr>
              <a:t>of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b="0" i="0" dirty="0">
                <a:solidFill>
                  <a:schemeClr val="tx1"/>
                </a:solidFill>
                <a:effectLst/>
              </a:rPr>
              <a:t>flight </a:t>
            </a:r>
          </a:p>
          <a:p>
            <a:pPr algn="just">
              <a:lnSpc>
                <a:spcPct val="150000"/>
              </a:lnSpc>
            </a:pPr>
            <a:r>
              <a:rPr lang="en-GB" sz="2400" dirty="0">
                <a:solidFill>
                  <a:schemeClr val="tx1"/>
                </a:solidFill>
              </a:rPr>
              <a:t>F</a:t>
            </a:r>
            <a:r>
              <a:rPr lang="en-GB" sz="2400" b="0" i="0" dirty="0">
                <a:solidFill>
                  <a:schemeClr val="tx1"/>
                </a:solidFill>
                <a:effectLst/>
              </a:rPr>
              <a:t>light number </a:t>
            </a:r>
          </a:p>
          <a:p>
            <a:pPr algn="just">
              <a:lnSpc>
                <a:spcPct val="150000"/>
              </a:lnSpc>
            </a:pPr>
            <a:r>
              <a:rPr lang="en-GB" sz="2400" b="0" i="0" dirty="0">
                <a:solidFill>
                  <a:schemeClr val="tx1"/>
                </a:solidFill>
                <a:effectLst/>
              </a:rPr>
              <a:t>Departure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b="0" i="0" dirty="0">
                <a:solidFill>
                  <a:schemeClr val="tx1"/>
                </a:solidFill>
                <a:effectLst/>
              </a:rPr>
              <a:t>point</a:t>
            </a:r>
          </a:p>
          <a:p>
            <a:pPr algn="just">
              <a:lnSpc>
                <a:spcPct val="150000"/>
              </a:lnSpc>
            </a:pPr>
            <a:r>
              <a:rPr lang="en-GB" sz="2400" dirty="0">
                <a:solidFill>
                  <a:schemeClr val="tx1"/>
                </a:solidFill>
              </a:rPr>
              <a:t>A</a:t>
            </a:r>
            <a:r>
              <a:rPr lang="en-GB" sz="2400" b="0" i="0" dirty="0">
                <a:solidFill>
                  <a:schemeClr val="tx1"/>
                </a:solidFill>
                <a:effectLst/>
              </a:rPr>
              <a:t>rrival point </a:t>
            </a:r>
          </a:p>
          <a:p>
            <a:pPr algn="just">
              <a:lnSpc>
                <a:spcPct val="150000"/>
              </a:lnSpc>
            </a:pPr>
            <a:r>
              <a:rPr lang="en-GB" sz="2400" dirty="0">
                <a:solidFill>
                  <a:schemeClr val="tx1"/>
                </a:solidFill>
              </a:rPr>
              <a:t>S</a:t>
            </a:r>
            <a:r>
              <a:rPr lang="en-GB" sz="2400" b="0" i="0" dirty="0">
                <a:solidFill>
                  <a:schemeClr val="tx1"/>
                </a:solidFill>
                <a:effectLst/>
              </a:rPr>
              <a:t>cheduled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b="0" i="0" dirty="0">
                <a:solidFill>
                  <a:schemeClr val="tx1"/>
                </a:solidFill>
                <a:effectLst/>
              </a:rPr>
              <a:t>time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b="0" i="0" dirty="0">
                <a:solidFill>
                  <a:schemeClr val="tx1"/>
                </a:solidFill>
                <a:effectLst/>
              </a:rPr>
              <a:t>departure </a:t>
            </a:r>
          </a:p>
          <a:p>
            <a:pPr algn="just">
              <a:lnSpc>
                <a:spcPct val="150000"/>
              </a:lnSpc>
            </a:pPr>
            <a:r>
              <a:rPr lang="en-GB" sz="2400" dirty="0">
                <a:solidFill>
                  <a:schemeClr val="tx1"/>
                </a:solidFill>
              </a:rPr>
              <a:t>S</a:t>
            </a:r>
            <a:r>
              <a:rPr lang="en-GB" sz="2400" b="0" i="0" dirty="0">
                <a:solidFill>
                  <a:schemeClr val="tx1"/>
                </a:solidFill>
                <a:effectLst/>
              </a:rPr>
              <a:t>cheduled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b="0" i="0" dirty="0">
                <a:solidFill>
                  <a:schemeClr val="tx1"/>
                </a:solidFill>
                <a:effectLst/>
              </a:rPr>
              <a:t>time arrival</a:t>
            </a:r>
          </a:p>
          <a:p>
            <a:pPr algn="just">
              <a:lnSpc>
                <a:spcPct val="150000"/>
              </a:lnSpc>
            </a:pPr>
            <a:r>
              <a:rPr lang="en-GB" sz="2400" dirty="0">
                <a:solidFill>
                  <a:schemeClr val="tx1"/>
                </a:solidFill>
              </a:rPr>
              <a:t>F</a:t>
            </a:r>
            <a:r>
              <a:rPr lang="en-GB" sz="2400" b="0" i="0" dirty="0">
                <a:solidFill>
                  <a:schemeClr val="tx1"/>
                </a:solidFill>
                <a:effectLst/>
              </a:rPr>
              <a:t>light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b="0" i="0" dirty="0">
                <a:solidFill>
                  <a:schemeClr val="tx1"/>
                </a:solidFill>
                <a:effectLst/>
              </a:rPr>
              <a:t>status </a:t>
            </a:r>
          </a:p>
          <a:p>
            <a:pPr algn="just">
              <a:lnSpc>
                <a:spcPct val="150000"/>
              </a:lnSpc>
            </a:pPr>
            <a:r>
              <a:rPr lang="en-GB" sz="2400" dirty="0">
                <a:solidFill>
                  <a:schemeClr val="tx1"/>
                </a:solidFill>
              </a:rPr>
              <a:t>A</a:t>
            </a:r>
            <a:r>
              <a:rPr lang="en-GB" sz="2400" b="0" i="0" dirty="0">
                <a:solidFill>
                  <a:schemeClr val="tx1"/>
                </a:solidFill>
                <a:effectLst/>
              </a:rPr>
              <a:t>ircraft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b="0" i="0" dirty="0">
                <a:solidFill>
                  <a:schemeClr val="tx1"/>
                </a:solidFill>
                <a:effectLst/>
              </a:rPr>
              <a:t>code</a:t>
            </a:r>
          </a:p>
          <a:p>
            <a:pPr algn="just">
              <a:lnSpc>
                <a:spcPct val="150000"/>
              </a:lnSpc>
            </a:pPr>
            <a:r>
              <a:rPr lang="en-GB" sz="2400" b="0" i="0" dirty="0">
                <a:solidFill>
                  <a:schemeClr val="tx1"/>
                </a:solidFill>
                <a:effectLst/>
              </a:rPr>
              <a:t> Target</a:t>
            </a:r>
            <a:endParaRPr lang="en-GB" sz="2400" b="0" i="0" u="none" strike="noStrike" dirty="0">
              <a:solidFill>
                <a:schemeClr val="tx1"/>
              </a:solidFill>
              <a:effectLst/>
            </a:endParaRP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2055A17F-9255-518F-5C45-BC30A7C42A9A}"/>
              </a:ext>
            </a:extLst>
          </p:cNvPr>
          <p:cNvSpPr txBox="1"/>
          <p:nvPr/>
        </p:nvSpPr>
        <p:spPr>
          <a:xfrm>
            <a:off x="419287" y="248778"/>
            <a:ext cx="10668000" cy="11041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640"/>
              </a:lnSpc>
            </a:pPr>
            <a:r>
              <a:rPr lang="en-US" sz="7200" dirty="0">
                <a:solidFill>
                  <a:schemeClr val="bg1">
                    <a:lumMod val="50000"/>
                  </a:schemeClr>
                </a:solidFill>
                <a:latin typeface="Times New Roman Bold"/>
              </a:rPr>
              <a:t>About the dataset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FCAC011-4C57-27D8-4948-E1EDB7E175E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89" y="3009304"/>
            <a:ext cx="4337143" cy="433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081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73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365756" y="3905250"/>
            <a:ext cx="5089900" cy="22070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86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 Bold"/>
                <a:ea typeface="+mn-ea"/>
                <a:cs typeface="+mn-cs"/>
              </a:rPr>
              <a:t>Analysis and Insights</a:t>
            </a:r>
          </a:p>
        </p:txBody>
      </p:sp>
      <p:sp>
        <p:nvSpPr>
          <p:cNvPr id="4" name="AutoShape 4"/>
          <p:cNvSpPr/>
          <p:nvPr/>
        </p:nvSpPr>
        <p:spPr>
          <a:xfrm>
            <a:off x="-181954" y="1203863"/>
            <a:ext cx="18651907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-181954" y="9248775"/>
            <a:ext cx="18651907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flipV="1">
            <a:off x="1023938" y="0"/>
            <a:ext cx="0" cy="1104900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flipV="1">
            <a:off x="7539603" y="0"/>
            <a:ext cx="0" cy="1104900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EE2DA7-F03F-2E11-EBF8-8B46ED9E1E71}"/>
              </a:ext>
            </a:extLst>
          </p:cNvPr>
          <p:cNvSpPr txBox="1"/>
          <p:nvPr/>
        </p:nvSpPr>
        <p:spPr>
          <a:xfrm>
            <a:off x="7522018" y="92208"/>
            <a:ext cx="106794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err="1">
                <a:solidFill>
                  <a:schemeClr val="bg1"/>
                </a:solidFill>
              </a:rPr>
              <a:t>There</a:t>
            </a:r>
            <a:r>
              <a:rPr lang="de-DE" sz="3200" b="1" dirty="0">
                <a:solidFill>
                  <a:schemeClr val="bg1"/>
                </a:solidFill>
              </a:rPr>
              <a:t> </a:t>
            </a:r>
            <a:r>
              <a:rPr lang="de-DE" sz="3200" b="1" dirty="0" err="1">
                <a:solidFill>
                  <a:schemeClr val="bg1"/>
                </a:solidFill>
              </a:rPr>
              <a:t>are</a:t>
            </a:r>
            <a:r>
              <a:rPr lang="de-DE" sz="3200" b="1" dirty="0">
                <a:solidFill>
                  <a:schemeClr val="bg1"/>
                </a:solidFill>
              </a:rPr>
              <a:t> </a:t>
            </a:r>
            <a:r>
              <a:rPr lang="de-DE" sz="3200" b="1" dirty="0" err="1">
                <a:solidFill>
                  <a:schemeClr val="bg1"/>
                </a:solidFill>
              </a:rPr>
              <a:t>more</a:t>
            </a:r>
            <a:r>
              <a:rPr lang="de-DE" sz="3200" b="1" dirty="0">
                <a:solidFill>
                  <a:schemeClr val="bg1"/>
                </a:solidFill>
              </a:rPr>
              <a:t> frequent </a:t>
            </a:r>
            <a:r>
              <a:rPr lang="de-DE" sz="3200" b="1" dirty="0" err="1">
                <a:solidFill>
                  <a:schemeClr val="bg1"/>
                </a:solidFill>
              </a:rPr>
              <a:t>occurrences</a:t>
            </a:r>
            <a:r>
              <a:rPr lang="de-DE" sz="3200" b="1" dirty="0">
                <a:solidFill>
                  <a:schemeClr val="bg1"/>
                </a:solidFill>
              </a:rPr>
              <a:t> </a:t>
            </a:r>
            <a:r>
              <a:rPr lang="de-DE" sz="3200" b="1" dirty="0" err="1">
                <a:solidFill>
                  <a:schemeClr val="bg1"/>
                </a:solidFill>
              </a:rPr>
              <a:t>of</a:t>
            </a:r>
            <a:r>
              <a:rPr lang="de-DE" sz="3200" b="1" dirty="0">
                <a:solidFill>
                  <a:schemeClr val="bg1"/>
                </a:solidFill>
              </a:rPr>
              <a:t> </a:t>
            </a:r>
            <a:r>
              <a:rPr lang="de-DE" sz="3200" b="1" dirty="0" err="1">
                <a:solidFill>
                  <a:schemeClr val="bg1"/>
                </a:solidFill>
              </a:rPr>
              <a:t>delay</a:t>
            </a:r>
            <a:r>
              <a:rPr lang="de-DE" sz="3200" b="1" dirty="0">
                <a:solidFill>
                  <a:schemeClr val="bg1"/>
                </a:solidFill>
              </a:rPr>
              <a:t> </a:t>
            </a:r>
            <a:r>
              <a:rPr lang="de-DE" sz="3200" b="1" dirty="0" err="1">
                <a:solidFill>
                  <a:schemeClr val="bg1"/>
                </a:solidFill>
              </a:rPr>
              <a:t>short</a:t>
            </a:r>
            <a:r>
              <a:rPr lang="de-DE" sz="3200" b="1" dirty="0">
                <a:solidFill>
                  <a:schemeClr val="bg1"/>
                </a:solidFill>
              </a:rPr>
              <a:t>-time </a:t>
            </a:r>
            <a:r>
              <a:rPr lang="de-DE" sz="3200" b="1" dirty="0" err="1">
                <a:solidFill>
                  <a:schemeClr val="bg1"/>
                </a:solidFill>
              </a:rPr>
              <a:t>delay</a:t>
            </a:r>
            <a:r>
              <a:rPr lang="en-DE" sz="3200" b="1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1803F5-0BA0-7241-8D7B-04D5850C8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099" y="1333500"/>
            <a:ext cx="9877697" cy="78177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2ECBE9-97FA-1B8E-7E7D-CC6D4A419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603" y="9267825"/>
            <a:ext cx="1847330" cy="102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57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73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365756" y="3905250"/>
            <a:ext cx="5089900" cy="22070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86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 Bold"/>
                <a:ea typeface="+mn-ea"/>
                <a:cs typeface="+mn-cs"/>
              </a:rPr>
              <a:t>Analysis and Insights</a:t>
            </a:r>
          </a:p>
        </p:txBody>
      </p:sp>
      <p:sp>
        <p:nvSpPr>
          <p:cNvPr id="4" name="AutoShape 4"/>
          <p:cNvSpPr/>
          <p:nvPr/>
        </p:nvSpPr>
        <p:spPr>
          <a:xfrm>
            <a:off x="0" y="1638300"/>
            <a:ext cx="18651907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-675940" y="8115300"/>
            <a:ext cx="18651907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flipV="1">
            <a:off x="1023938" y="0"/>
            <a:ext cx="0" cy="1104900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flipV="1">
            <a:off x="7539603" y="0"/>
            <a:ext cx="0" cy="1104900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EE2DA7-F03F-2E11-EBF8-8B46ED9E1E71}"/>
              </a:ext>
            </a:extLst>
          </p:cNvPr>
          <p:cNvSpPr txBox="1"/>
          <p:nvPr/>
        </p:nvSpPr>
        <p:spPr>
          <a:xfrm>
            <a:off x="7608570" y="1027874"/>
            <a:ext cx="10367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solidFill>
                  <a:schemeClr val="bg1"/>
                </a:solidFill>
              </a:rPr>
              <a:t>There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are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more</a:t>
            </a:r>
            <a:r>
              <a:rPr lang="de-DE" sz="2400" dirty="0">
                <a:solidFill>
                  <a:schemeClr val="bg1"/>
                </a:solidFill>
              </a:rPr>
              <a:t> frequent </a:t>
            </a:r>
            <a:r>
              <a:rPr lang="de-DE" sz="2400" dirty="0" err="1">
                <a:solidFill>
                  <a:schemeClr val="bg1"/>
                </a:solidFill>
              </a:rPr>
              <a:t>occurrences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of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delay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short</a:t>
            </a:r>
            <a:r>
              <a:rPr lang="de-DE" sz="2400" dirty="0">
                <a:solidFill>
                  <a:schemeClr val="bg1"/>
                </a:solidFill>
              </a:rPr>
              <a:t>-time </a:t>
            </a:r>
            <a:r>
              <a:rPr lang="de-DE" sz="2400" dirty="0" err="1">
                <a:solidFill>
                  <a:schemeClr val="bg1"/>
                </a:solidFill>
              </a:rPr>
              <a:t>delay</a:t>
            </a:r>
            <a:r>
              <a:rPr lang="en-DE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1803F5-0BA0-7241-8D7B-04D5850C8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27" y="9319538"/>
            <a:ext cx="1170716" cy="9265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021446-9666-F2B2-26C2-902D5D7028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329" y="1894791"/>
            <a:ext cx="10623070" cy="592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7877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73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365756" y="3905250"/>
            <a:ext cx="5089900" cy="11041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86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 Bold"/>
                <a:ea typeface="+mn-ea"/>
                <a:cs typeface="+mn-cs"/>
              </a:rPr>
              <a:t>Modelling</a:t>
            </a:r>
          </a:p>
        </p:txBody>
      </p:sp>
      <p:sp>
        <p:nvSpPr>
          <p:cNvPr id="4" name="AutoShape 4"/>
          <p:cNvSpPr/>
          <p:nvPr/>
        </p:nvSpPr>
        <p:spPr>
          <a:xfrm>
            <a:off x="-181954" y="1019175"/>
            <a:ext cx="18651907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-181954" y="9248775"/>
            <a:ext cx="18651907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flipV="1">
            <a:off x="1023938" y="0"/>
            <a:ext cx="0" cy="1104900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flipV="1">
            <a:off x="7539603" y="0"/>
            <a:ext cx="0" cy="1104900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391809-800C-898F-AE9E-58F1C4533B2E}"/>
              </a:ext>
            </a:extLst>
          </p:cNvPr>
          <p:cNvSpPr txBox="1"/>
          <p:nvPr/>
        </p:nvSpPr>
        <p:spPr>
          <a:xfrm>
            <a:off x="8001000" y="190500"/>
            <a:ext cx="487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4400" b="1" dirty="0">
                <a:solidFill>
                  <a:schemeClr val="bg1"/>
                </a:solidFill>
              </a:rPr>
              <a:t>Baseline model</a:t>
            </a:r>
          </a:p>
        </p:txBody>
      </p:sp>
    </p:spTree>
    <p:extLst>
      <p:ext uri="{BB962C8B-B14F-4D97-AF65-F5344CB8AC3E}">
        <p14:creationId xmlns:p14="http://schemas.microsoft.com/office/powerpoint/2010/main" val="3096033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73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365756" y="3905250"/>
            <a:ext cx="5089900" cy="11041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86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 Bold"/>
                <a:ea typeface="+mn-ea"/>
                <a:cs typeface="+mn-cs"/>
              </a:rPr>
              <a:t>Modelling</a:t>
            </a:r>
          </a:p>
        </p:txBody>
      </p:sp>
      <p:sp>
        <p:nvSpPr>
          <p:cNvPr id="4" name="AutoShape 4"/>
          <p:cNvSpPr/>
          <p:nvPr/>
        </p:nvSpPr>
        <p:spPr>
          <a:xfrm>
            <a:off x="-181954" y="1019175"/>
            <a:ext cx="18651907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-181954" y="9248775"/>
            <a:ext cx="18651907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flipV="1">
            <a:off x="1023938" y="0"/>
            <a:ext cx="0" cy="1104900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flipV="1">
            <a:off x="7539603" y="0"/>
            <a:ext cx="0" cy="1104900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391809-800C-898F-AE9E-58F1C4533B2E}"/>
              </a:ext>
            </a:extLst>
          </p:cNvPr>
          <p:cNvSpPr txBox="1"/>
          <p:nvPr/>
        </p:nvSpPr>
        <p:spPr>
          <a:xfrm>
            <a:off x="8001000" y="190500"/>
            <a:ext cx="487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4400" b="1" dirty="0">
                <a:solidFill>
                  <a:schemeClr val="bg1"/>
                </a:solidFill>
              </a:rPr>
              <a:t>Pipeline</a:t>
            </a:r>
          </a:p>
        </p:txBody>
      </p:sp>
    </p:spTree>
    <p:extLst>
      <p:ext uri="{BB962C8B-B14F-4D97-AF65-F5344CB8AC3E}">
        <p14:creationId xmlns:p14="http://schemas.microsoft.com/office/powerpoint/2010/main" val="37935181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73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365756" y="3905250"/>
            <a:ext cx="5089900" cy="11041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86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 Bold"/>
                <a:ea typeface="+mn-ea"/>
                <a:cs typeface="+mn-cs"/>
              </a:rPr>
              <a:t>Modelling</a:t>
            </a:r>
          </a:p>
        </p:txBody>
      </p:sp>
      <p:sp>
        <p:nvSpPr>
          <p:cNvPr id="4" name="AutoShape 4"/>
          <p:cNvSpPr/>
          <p:nvPr/>
        </p:nvSpPr>
        <p:spPr>
          <a:xfrm>
            <a:off x="-181954" y="1019175"/>
            <a:ext cx="18651907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-181954" y="9248775"/>
            <a:ext cx="18651907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flipV="1">
            <a:off x="1023938" y="0"/>
            <a:ext cx="0" cy="1104900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flipV="1">
            <a:off x="7539603" y="0"/>
            <a:ext cx="0" cy="1104900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48350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745054" y="9479812"/>
            <a:ext cx="4393457" cy="839228"/>
            <a:chOff x="0" y="0"/>
            <a:chExt cx="1157124" cy="22103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57125" cy="221031"/>
            </a:xfrm>
            <a:custGeom>
              <a:avLst/>
              <a:gdLst/>
              <a:ahLst/>
              <a:cxnLst/>
              <a:rect l="l" t="t" r="r" b="b"/>
              <a:pathLst>
                <a:path w="1157125" h="221031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6939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222785" y="9463792"/>
            <a:ext cx="4905032" cy="839228"/>
            <a:chOff x="0" y="0"/>
            <a:chExt cx="1291860" cy="22103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91860" cy="221031"/>
            </a:xfrm>
            <a:custGeom>
              <a:avLst/>
              <a:gdLst/>
              <a:ahLst/>
              <a:cxnLst/>
              <a:rect l="l" t="t" r="r" b="b"/>
              <a:pathLst>
                <a:path w="1291860" h="221031">
                  <a:moveTo>
                    <a:pt x="203200" y="0"/>
                  </a:moveTo>
                  <a:lnTo>
                    <a:pt x="1291860" y="0"/>
                  </a:lnTo>
                  <a:lnTo>
                    <a:pt x="1088660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69393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5237593" y="9118121"/>
            <a:ext cx="2664422" cy="1218172"/>
            <a:chOff x="0" y="0"/>
            <a:chExt cx="483446" cy="22103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786939" y="9118121"/>
            <a:ext cx="2664422" cy="1218172"/>
            <a:chOff x="0" y="0"/>
            <a:chExt cx="483446" cy="22103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69393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-432098" y="9463792"/>
            <a:ext cx="4393457" cy="839228"/>
            <a:chOff x="0" y="0"/>
            <a:chExt cx="1157124" cy="221031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157125" cy="221031"/>
            </a:xfrm>
            <a:custGeom>
              <a:avLst/>
              <a:gdLst/>
              <a:ahLst/>
              <a:cxnLst/>
              <a:rect l="l" t="t" r="r" b="b"/>
              <a:pathLst>
                <a:path w="1157125" h="221031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3169453" y="9100868"/>
            <a:ext cx="2664422" cy="1218172"/>
            <a:chOff x="0" y="0"/>
            <a:chExt cx="483446" cy="22103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69393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10286604" y="9118121"/>
            <a:ext cx="2664422" cy="1218172"/>
            <a:chOff x="0" y="0"/>
            <a:chExt cx="483446" cy="22103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37" name="TextBox 37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4709644" y="9100868"/>
            <a:ext cx="2664422" cy="1218172"/>
            <a:chOff x="0" y="0"/>
            <a:chExt cx="483446" cy="22103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40" name="TextBox 40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-306869" y="-436854"/>
            <a:ext cx="18901739" cy="3284320"/>
            <a:chOff x="0" y="0"/>
            <a:chExt cx="4978236" cy="865006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4978236" cy="865006"/>
            </a:xfrm>
            <a:custGeom>
              <a:avLst/>
              <a:gdLst/>
              <a:ahLst/>
              <a:cxnLst/>
              <a:rect l="l" t="t" r="r" b="b"/>
              <a:pathLst>
                <a:path w="4978236" h="865006">
                  <a:moveTo>
                    <a:pt x="0" y="0"/>
                  </a:moveTo>
                  <a:lnTo>
                    <a:pt x="4978236" y="0"/>
                  </a:lnTo>
                  <a:lnTo>
                    <a:pt x="4978236" y="865006"/>
                  </a:lnTo>
                  <a:lnTo>
                    <a:pt x="0" y="865006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43" name="TextBox 4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4" name="TextBox 44"/>
          <p:cNvSpPr txBox="1"/>
          <p:nvPr/>
        </p:nvSpPr>
        <p:spPr>
          <a:xfrm>
            <a:off x="5954580" y="1498816"/>
            <a:ext cx="6378839" cy="1096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99"/>
              </a:lnSpc>
            </a:pPr>
            <a:r>
              <a:rPr lang="en-US" sz="8299" dirty="0">
                <a:solidFill>
                  <a:srgbClr val="FFFFFF"/>
                </a:solidFill>
                <a:latin typeface="League Spartan"/>
              </a:rPr>
              <a:t>Our Team</a:t>
            </a:r>
          </a:p>
        </p:txBody>
      </p:sp>
      <p:sp>
        <p:nvSpPr>
          <p:cNvPr id="24" name="Minus 23">
            <a:extLst>
              <a:ext uri="{FF2B5EF4-FFF2-40B4-BE49-F238E27FC236}">
                <a16:creationId xmlns:a16="http://schemas.microsoft.com/office/drawing/2014/main" id="{AF8A6777-2EF9-1373-350A-45EC50789040}"/>
              </a:ext>
            </a:extLst>
          </p:cNvPr>
          <p:cNvSpPr/>
          <p:nvPr/>
        </p:nvSpPr>
        <p:spPr>
          <a:xfrm>
            <a:off x="3601046" y="4530835"/>
            <a:ext cx="14295492" cy="2235778"/>
          </a:xfrm>
          <a:prstGeom prst="mathMinu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Block Arc 22">
            <a:extLst>
              <a:ext uri="{FF2B5EF4-FFF2-40B4-BE49-F238E27FC236}">
                <a16:creationId xmlns:a16="http://schemas.microsoft.com/office/drawing/2014/main" id="{FD805C1F-CCB8-2310-1D42-FB29E739BE69}"/>
              </a:ext>
            </a:extLst>
          </p:cNvPr>
          <p:cNvSpPr/>
          <p:nvPr/>
        </p:nvSpPr>
        <p:spPr>
          <a:xfrm>
            <a:off x="1782598" y="3613122"/>
            <a:ext cx="4825950" cy="4595568"/>
          </a:xfrm>
          <a:prstGeom prst="blockArc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8CBE7C2-DFFD-9B33-32F1-C3EC9BB79BC9}"/>
              </a:ext>
            </a:extLst>
          </p:cNvPr>
          <p:cNvGrpSpPr/>
          <p:nvPr/>
        </p:nvGrpSpPr>
        <p:grpSpPr>
          <a:xfrm>
            <a:off x="2732818" y="4384603"/>
            <a:ext cx="3005867" cy="2750464"/>
            <a:chOff x="4953000" y="3314700"/>
            <a:chExt cx="2286000" cy="20574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96E9406-5F17-4DEA-B5FB-4CB9366B8103}"/>
                </a:ext>
              </a:extLst>
            </p:cNvPr>
            <p:cNvSpPr/>
            <p:nvPr/>
          </p:nvSpPr>
          <p:spPr>
            <a:xfrm>
              <a:off x="4953000" y="3314700"/>
              <a:ext cx="2286000" cy="2057400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792DDC9-9FBD-D165-B2F5-45D9679071A7}"/>
                </a:ext>
              </a:extLst>
            </p:cNvPr>
            <p:cNvSpPr txBox="1"/>
            <p:nvPr/>
          </p:nvSpPr>
          <p:spPr>
            <a:xfrm>
              <a:off x="5105400" y="4020234"/>
              <a:ext cx="1981200" cy="483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3600" b="1" dirty="0"/>
                <a:t>Javier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A249087-68B2-0320-0723-A92AEA77BAA9}"/>
              </a:ext>
            </a:extLst>
          </p:cNvPr>
          <p:cNvGrpSpPr/>
          <p:nvPr/>
        </p:nvGrpSpPr>
        <p:grpSpPr>
          <a:xfrm>
            <a:off x="6521661" y="5930803"/>
            <a:ext cx="1910229" cy="1956626"/>
            <a:chOff x="4953000" y="3314700"/>
            <a:chExt cx="2286000" cy="2057400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2D64A8D4-AE72-6C4F-AFC4-5B40BC2428D0}"/>
                </a:ext>
              </a:extLst>
            </p:cNvPr>
            <p:cNvSpPr/>
            <p:nvPr/>
          </p:nvSpPr>
          <p:spPr>
            <a:xfrm>
              <a:off x="4953000" y="3314700"/>
              <a:ext cx="2286000" cy="2057400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267E2FA-9711-2350-7047-DC96F24BF1E5}"/>
                </a:ext>
              </a:extLst>
            </p:cNvPr>
            <p:cNvSpPr txBox="1"/>
            <p:nvPr/>
          </p:nvSpPr>
          <p:spPr>
            <a:xfrm>
              <a:off x="5105400" y="4020234"/>
              <a:ext cx="1981200" cy="679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3600" b="1" dirty="0"/>
                <a:t>Pawal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F51DA8C-6A80-D280-2776-3AF7126155D6}"/>
              </a:ext>
            </a:extLst>
          </p:cNvPr>
          <p:cNvGrpSpPr/>
          <p:nvPr/>
        </p:nvGrpSpPr>
        <p:grpSpPr>
          <a:xfrm>
            <a:off x="8863356" y="5862472"/>
            <a:ext cx="2204110" cy="2112174"/>
            <a:chOff x="4953000" y="3314700"/>
            <a:chExt cx="2286000" cy="2057400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22A6635-7B1B-C37B-72B0-EC656699AE36}"/>
                </a:ext>
              </a:extLst>
            </p:cNvPr>
            <p:cNvSpPr/>
            <p:nvPr/>
          </p:nvSpPr>
          <p:spPr>
            <a:xfrm>
              <a:off x="4953000" y="3314700"/>
              <a:ext cx="2286000" cy="2057400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571ADB9-887B-BE3B-0494-B585232DF0F6}"/>
                </a:ext>
              </a:extLst>
            </p:cNvPr>
            <p:cNvSpPr txBox="1"/>
            <p:nvPr/>
          </p:nvSpPr>
          <p:spPr>
            <a:xfrm>
              <a:off x="5105400" y="4020234"/>
              <a:ext cx="1981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b="1" dirty="0"/>
                <a:t>Rabiat</a:t>
              </a:r>
              <a:endParaRPr lang="en-DE" sz="3600" b="1" dirty="0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A315BB13-E577-5531-4176-F99D30E0560F}"/>
              </a:ext>
            </a:extLst>
          </p:cNvPr>
          <p:cNvSpPr txBox="1"/>
          <p:nvPr/>
        </p:nvSpPr>
        <p:spPr>
          <a:xfrm>
            <a:off x="6608548" y="3761247"/>
            <a:ext cx="4116096" cy="829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endParaRPr lang="en-US" sz="1800" dirty="0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GB" sz="3200" b="1" i="0" dirty="0">
                <a:effectLst/>
              </a:rPr>
              <a:t>Javier Gutierrez</a:t>
            </a:r>
            <a:r>
              <a:rPr lang="en-GB" sz="3200" b="0" i="0" dirty="0">
                <a:effectLst/>
              </a:rPr>
              <a:t> </a:t>
            </a:r>
            <a:r>
              <a:rPr lang="en-US" sz="2800" b="1" dirty="0">
                <a:solidFill>
                  <a:srgbClr val="000000"/>
                </a:solidFill>
                <a:latin typeface="Times New Roman"/>
              </a:rPr>
              <a:t>, title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73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365756" y="3905250"/>
            <a:ext cx="5089900" cy="22070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86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 Bold"/>
                <a:ea typeface="+mn-ea"/>
                <a:cs typeface="+mn-cs"/>
              </a:rPr>
              <a:t>Result and Discussion</a:t>
            </a:r>
          </a:p>
        </p:txBody>
      </p:sp>
      <p:sp>
        <p:nvSpPr>
          <p:cNvPr id="4" name="AutoShape 4"/>
          <p:cNvSpPr/>
          <p:nvPr/>
        </p:nvSpPr>
        <p:spPr>
          <a:xfrm>
            <a:off x="-181954" y="1019175"/>
            <a:ext cx="18651907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-181954" y="9248775"/>
            <a:ext cx="18651907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flipV="1">
            <a:off x="1023938" y="0"/>
            <a:ext cx="0" cy="1104900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flipV="1">
            <a:off x="7539603" y="0"/>
            <a:ext cx="0" cy="1104900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13055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921827" y="9447772"/>
            <a:ext cx="4393457" cy="839228"/>
            <a:chOff x="0" y="0"/>
            <a:chExt cx="1157124" cy="22103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57125" cy="221031"/>
            </a:xfrm>
            <a:custGeom>
              <a:avLst/>
              <a:gdLst/>
              <a:ahLst/>
              <a:cxnLst/>
              <a:rect l="l" t="t" r="r" b="b"/>
              <a:pathLst>
                <a:path w="1157125" h="221031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718414" y="0"/>
            <a:ext cx="4393457" cy="839228"/>
            <a:chOff x="0" y="0"/>
            <a:chExt cx="1157124" cy="22103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57125" cy="221031"/>
            </a:xfrm>
            <a:custGeom>
              <a:avLst/>
              <a:gdLst/>
              <a:ahLst/>
              <a:cxnLst/>
              <a:rect l="l" t="t" r="r" b="b"/>
              <a:pathLst>
                <a:path w="1157125" h="221031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649886" y="9068828"/>
            <a:ext cx="2664422" cy="1218172"/>
            <a:chOff x="0" y="0"/>
            <a:chExt cx="483446" cy="22103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69393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5235591" y="-189472"/>
            <a:ext cx="2664422" cy="1218172"/>
            <a:chOff x="0" y="0"/>
            <a:chExt cx="483446" cy="22103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69393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092157" y="9068828"/>
            <a:ext cx="2664422" cy="1218172"/>
            <a:chOff x="0" y="0"/>
            <a:chExt cx="483446" cy="22103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6846001" y="-189472"/>
            <a:ext cx="2664422" cy="1218172"/>
            <a:chOff x="0" y="0"/>
            <a:chExt cx="483446" cy="221031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AutoShape 20"/>
          <p:cNvSpPr/>
          <p:nvPr/>
        </p:nvSpPr>
        <p:spPr>
          <a:xfrm rot="-3705113">
            <a:off x="14301451" y="6522576"/>
            <a:ext cx="3317663" cy="0"/>
          </a:xfrm>
          <a:prstGeom prst="line">
            <a:avLst/>
          </a:prstGeom>
          <a:ln w="857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 rot="-7186693">
            <a:off x="14263267" y="3658214"/>
            <a:ext cx="3317663" cy="0"/>
          </a:xfrm>
          <a:prstGeom prst="line">
            <a:avLst/>
          </a:prstGeom>
          <a:ln w="857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TextBox 22"/>
          <p:cNvSpPr txBox="1"/>
          <p:nvPr/>
        </p:nvSpPr>
        <p:spPr>
          <a:xfrm>
            <a:off x="158961" y="2869692"/>
            <a:ext cx="17741053" cy="1561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6733" lvl="1" indent="-388366">
              <a:lnSpc>
                <a:spcPct val="150000"/>
              </a:lnSpc>
              <a:buFont typeface="Arial"/>
              <a:buChar char="•"/>
            </a:pPr>
            <a:endParaRPr lang="en-US" sz="3597" spc="133" dirty="0">
              <a:solidFill>
                <a:srgbClr val="000000"/>
              </a:solidFill>
              <a:latin typeface="Times New Roman"/>
            </a:endParaRPr>
          </a:p>
          <a:p>
            <a:pPr marL="388367" lvl="1">
              <a:lnSpc>
                <a:spcPct val="150000"/>
              </a:lnSpc>
            </a:pPr>
            <a:r>
              <a:rPr lang="en-US" sz="3597" spc="133" dirty="0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51EA7A6C-83D6-60EA-DF09-FF43DD4D834A}"/>
              </a:ext>
            </a:extLst>
          </p:cNvPr>
          <p:cNvSpPr txBox="1"/>
          <p:nvPr/>
        </p:nvSpPr>
        <p:spPr>
          <a:xfrm>
            <a:off x="3879198" y="732524"/>
            <a:ext cx="10668000" cy="11041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640"/>
              </a:lnSpc>
            </a:pPr>
            <a:r>
              <a:rPr lang="en-US" sz="7200" dirty="0">
                <a:solidFill>
                  <a:schemeClr val="bg1">
                    <a:lumMod val="50000"/>
                  </a:schemeClr>
                </a:solidFill>
                <a:latin typeface="Times New Roman Bold"/>
              </a:rPr>
              <a:t> Conclusion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73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0110" b="-8688"/>
            </a:stretch>
          </a:blipFill>
        </p:spPr>
      </p:sp>
      <p:sp>
        <p:nvSpPr>
          <p:cNvPr id="3" name="AutoShape 3"/>
          <p:cNvSpPr/>
          <p:nvPr/>
        </p:nvSpPr>
        <p:spPr>
          <a:xfrm rot="-3344541">
            <a:off x="13461369" y="-8800892"/>
            <a:ext cx="8854294" cy="12711127"/>
          </a:xfrm>
          <a:prstGeom prst="rect">
            <a:avLst/>
          </a:prstGeom>
          <a:solidFill>
            <a:srgbClr val="004C4F"/>
          </a:solidFill>
        </p:spPr>
      </p:sp>
      <p:sp>
        <p:nvSpPr>
          <p:cNvPr id="4" name="AutoShape 4"/>
          <p:cNvSpPr/>
          <p:nvPr/>
        </p:nvSpPr>
        <p:spPr>
          <a:xfrm rot="-3387270">
            <a:off x="12755783" y="3366163"/>
            <a:ext cx="13807161" cy="6890911"/>
          </a:xfrm>
          <a:prstGeom prst="rect">
            <a:avLst/>
          </a:prstGeom>
          <a:solidFill>
            <a:srgbClr val="439A9E"/>
          </a:solidFill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745054" y="9479812"/>
            <a:ext cx="4393457" cy="839228"/>
            <a:chOff x="0" y="0"/>
            <a:chExt cx="1157124" cy="22103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57125" cy="221031"/>
            </a:xfrm>
            <a:custGeom>
              <a:avLst/>
              <a:gdLst/>
              <a:ahLst/>
              <a:cxnLst/>
              <a:rect l="l" t="t" r="r" b="b"/>
              <a:pathLst>
                <a:path w="1157125" h="221031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6939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222785" y="9463792"/>
            <a:ext cx="4905032" cy="839228"/>
            <a:chOff x="0" y="0"/>
            <a:chExt cx="1291860" cy="22103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91860" cy="221031"/>
            </a:xfrm>
            <a:custGeom>
              <a:avLst/>
              <a:gdLst/>
              <a:ahLst/>
              <a:cxnLst/>
              <a:rect l="l" t="t" r="r" b="b"/>
              <a:pathLst>
                <a:path w="1291860" h="221031">
                  <a:moveTo>
                    <a:pt x="203200" y="0"/>
                  </a:moveTo>
                  <a:lnTo>
                    <a:pt x="1291860" y="0"/>
                  </a:lnTo>
                  <a:lnTo>
                    <a:pt x="1088660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69393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5237593" y="9118121"/>
            <a:ext cx="2664422" cy="1218172"/>
            <a:chOff x="0" y="0"/>
            <a:chExt cx="483446" cy="22103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786939" y="9118121"/>
            <a:ext cx="2664422" cy="1218172"/>
            <a:chOff x="0" y="0"/>
            <a:chExt cx="483446" cy="22103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69393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-432098" y="9463792"/>
            <a:ext cx="4393457" cy="839228"/>
            <a:chOff x="0" y="0"/>
            <a:chExt cx="1157124" cy="221031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157125" cy="221031"/>
            </a:xfrm>
            <a:custGeom>
              <a:avLst/>
              <a:gdLst/>
              <a:ahLst/>
              <a:cxnLst/>
              <a:rect l="l" t="t" r="r" b="b"/>
              <a:pathLst>
                <a:path w="1157125" h="221031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3169453" y="9100868"/>
            <a:ext cx="2664422" cy="1218172"/>
            <a:chOff x="0" y="0"/>
            <a:chExt cx="483446" cy="22103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69393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10286604" y="9118121"/>
            <a:ext cx="2664422" cy="1218172"/>
            <a:chOff x="0" y="0"/>
            <a:chExt cx="483446" cy="22103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37" name="TextBox 37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4709644" y="9100868"/>
            <a:ext cx="2664422" cy="1218172"/>
            <a:chOff x="0" y="0"/>
            <a:chExt cx="483446" cy="22103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40" name="TextBox 40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-306869" y="-436854"/>
            <a:ext cx="18901739" cy="3284320"/>
            <a:chOff x="0" y="0"/>
            <a:chExt cx="4978236" cy="865006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4978236" cy="865006"/>
            </a:xfrm>
            <a:custGeom>
              <a:avLst/>
              <a:gdLst/>
              <a:ahLst/>
              <a:cxnLst/>
              <a:rect l="l" t="t" r="r" b="b"/>
              <a:pathLst>
                <a:path w="4978236" h="865006">
                  <a:moveTo>
                    <a:pt x="0" y="0"/>
                  </a:moveTo>
                  <a:lnTo>
                    <a:pt x="4978236" y="0"/>
                  </a:lnTo>
                  <a:lnTo>
                    <a:pt x="4978236" y="865006"/>
                  </a:lnTo>
                  <a:lnTo>
                    <a:pt x="0" y="865006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43" name="TextBox 4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4" name="TextBox 44"/>
          <p:cNvSpPr txBox="1"/>
          <p:nvPr/>
        </p:nvSpPr>
        <p:spPr>
          <a:xfrm>
            <a:off x="5954580" y="1498816"/>
            <a:ext cx="6378839" cy="1096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99"/>
              </a:lnSpc>
            </a:pPr>
            <a:r>
              <a:rPr lang="en-US" sz="8299" dirty="0">
                <a:solidFill>
                  <a:srgbClr val="FFFFFF"/>
                </a:solidFill>
                <a:latin typeface="League Spartan"/>
              </a:rPr>
              <a:t>Our Team</a:t>
            </a:r>
          </a:p>
        </p:txBody>
      </p:sp>
      <p:sp>
        <p:nvSpPr>
          <p:cNvPr id="24" name="Minus 23">
            <a:extLst>
              <a:ext uri="{FF2B5EF4-FFF2-40B4-BE49-F238E27FC236}">
                <a16:creationId xmlns:a16="http://schemas.microsoft.com/office/drawing/2014/main" id="{AF8A6777-2EF9-1373-350A-45EC50789040}"/>
              </a:ext>
            </a:extLst>
          </p:cNvPr>
          <p:cNvSpPr/>
          <p:nvPr/>
        </p:nvSpPr>
        <p:spPr>
          <a:xfrm>
            <a:off x="3601046" y="4530835"/>
            <a:ext cx="14295492" cy="2235778"/>
          </a:xfrm>
          <a:prstGeom prst="mathMinu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Block Arc 22">
            <a:extLst>
              <a:ext uri="{FF2B5EF4-FFF2-40B4-BE49-F238E27FC236}">
                <a16:creationId xmlns:a16="http://schemas.microsoft.com/office/drawing/2014/main" id="{FD805C1F-CCB8-2310-1D42-FB29E739BE69}"/>
              </a:ext>
            </a:extLst>
          </p:cNvPr>
          <p:cNvSpPr/>
          <p:nvPr/>
        </p:nvSpPr>
        <p:spPr>
          <a:xfrm>
            <a:off x="1782598" y="3613122"/>
            <a:ext cx="4825950" cy="4595568"/>
          </a:xfrm>
          <a:prstGeom prst="blockArc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8CBE7C2-DFFD-9B33-32F1-C3EC9BB79BC9}"/>
              </a:ext>
            </a:extLst>
          </p:cNvPr>
          <p:cNvGrpSpPr/>
          <p:nvPr/>
        </p:nvGrpSpPr>
        <p:grpSpPr>
          <a:xfrm>
            <a:off x="312090" y="8607026"/>
            <a:ext cx="976846" cy="774465"/>
            <a:chOff x="4953000" y="3314700"/>
            <a:chExt cx="2286000" cy="20574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96E9406-5F17-4DEA-B5FB-4CB9366B8103}"/>
                </a:ext>
              </a:extLst>
            </p:cNvPr>
            <p:cNvSpPr/>
            <p:nvPr/>
          </p:nvSpPr>
          <p:spPr>
            <a:xfrm>
              <a:off x="4953000" y="3314700"/>
              <a:ext cx="2286000" cy="2057400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792DDC9-9FBD-D165-B2F5-45D9679071A7}"/>
                </a:ext>
              </a:extLst>
            </p:cNvPr>
            <p:cNvSpPr txBox="1"/>
            <p:nvPr/>
          </p:nvSpPr>
          <p:spPr>
            <a:xfrm>
              <a:off x="5105400" y="4020233"/>
              <a:ext cx="1981200" cy="817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400" b="1" dirty="0"/>
                <a:t>Javier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A249087-68B2-0320-0723-A92AEA77BAA9}"/>
              </a:ext>
            </a:extLst>
          </p:cNvPr>
          <p:cNvGrpSpPr/>
          <p:nvPr/>
        </p:nvGrpSpPr>
        <p:grpSpPr>
          <a:xfrm>
            <a:off x="2793747" y="4530835"/>
            <a:ext cx="2791929" cy="2579916"/>
            <a:chOff x="4953000" y="3314700"/>
            <a:chExt cx="2286000" cy="2057400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2D64A8D4-AE72-6C4F-AFC4-5B40BC2428D0}"/>
                </a:ext>
              </a:extLst>
            </p:cNvPr>
            <p:cNvSpPr/>
            <p:nvPr/>
          </p:nvSpPr>
          <p:spPr>
            <a:xfrm>
              <a:off x="4953000" y="3314700"/>
              <a:ext cx="2286000" cy="2057400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267E2FA-9711-2350-7047-DC96F24BF1E5}"/>
                </a:ext>
              </a:extLst>
            </p:cNvPr>
            <p:cNvSpPr txBox="1"/>
            <p:nvPr/>
          </p:nvSpPr>
          <p:spPr>
            <a:xfrm>
              <a:off x="5105400" y="4020234"/>
              <a:ext cx="1981200" cy="679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3600" b="1" dirty="0"/>
                <a:t>Pawal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F51DA8C-6A80-D280-2776-3AF7126155D6}"/>
              </a:ext>
            </a:extLst>
          </p:cNvPr>
          <p:cNvGrpSpPr/>
          <p:nvPr/>
        </p:nvGrpSpPr>
        <p:grpSpPr>
          <a:xfrm>
            <a:off x="6289703" y="5956716"/>
            <a:ext cx="2204110" cy="2112174"/>
            <a:chOff x="4953000" y="3314700"/>
            <a:chExt cx="2286000" cy="2057400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22A6635-7B1B-C37B-72B0-EC656699AE36}"/>
                </a:ext>
              </a:extLst>
            </p:cNvPr>
            <p:cNvSpPr/>
            <p:nvPr/>
          </p:nvSpPr>
          <p:spPr>
            <a:xfrm>
              <a:off x="4953000" y="3314700"/>
              <a:ext cx="2286000" cy="2057400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571ADB9-887B-BE3B-0494-B585232DF0F6}"/>
                </a:ext>
              </a:extLst>
            </p:cNvPr>
            <p:cNvSpPr txBox="1"/>
            <p:nvPr/>
          </p:nvSpPr>
          <p:spPr>
            <a:xfrm>
              <a:off x="5105400" y="4020234"/>
              <a:ext cx="1981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b="1" dirty="0"/>
                <a:t>Rabiat</a:t>
              </a:r>
              <a:endParaRPr lang="en-DE" sz="3600" b="1" dirty="0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A315BB13-E577-5531-4176-F99D30E0560F}"/>
              </a:ext>
            </a:extLst>
          </p:cNvPr>
          <p:cNvSpPr txBox="1"/>
          <p:nvPr/>
        </p:nvSpPr>
        <p:spPr>
          <a:xfrm>
            <a:off x="6608548" y="3761247"/>
            <a:ext cx="4116096" cy="829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endParaRPr lang="en-US" sz="1800" dirty="0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GB" sz="3200" b="1" i="0" dirty="0">
                <a:effectLst/>
              </a:rPr>
              <a:t>Pawel </a:t>
            </a:r>
            <a:r>
              <a:rPr lang="en-GB" sz="3200" b="1" i="0" dirty="0" err="1">
                <a:effectLst/>
              </a:rPr>
              <a:t>Kryj</a:t>
            </a:r>
            <a:r>
              <a:rPr lang="en-US" sz="2800" b="1" dirty="0"/>
              <a:t>, </a:t>
            </a:r>
            <a:r>
              <a:rPr lang="en-US" sz="2800" b="1" dirty="0">
                <a:solidFill>
                  <a:srgbClr val="000000"/>
                </a:solidFill>
                <a:latin typeface="Times New Roman"/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046191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745054" y="9479812"/>
            <a:ext cx="4393457" cy="839228"/>
            <a:chOff x="0" y="0"/>
            <a:chExt cx="1157124" cy="22103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57125" cy="221031"/>
            </a:xfrm>
            <a:custGeom>
              <a:avLst/>
              <a:gdLst/>
              <a:ahLst/>
              <a:cxnLst/>
              <a:rect l="l" t="t" r="r" b="b"/>
              <a:pathLst>
                <a:path w="1157125" h="221031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6939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222785" y="9463792"/>
            <a:ext cx="4905032" cy="839228"/>
            <a:chOff x="0" y="0"/>
            <a:chExt cx="1291860" cy="22103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91860" cy="221031"/>
            </a:xfrm>
            <a:custGeom>
              <a:avLst/>
              <a:gdLst/>
              <a:ahLst/>
              <a:cxnLst/>
              <a:rect l="l" t="t" r="r" b="b"/>
              <a:pathLst>
                <a:path w="1291860" h="221031">
                  <a:moveTo>
                    <a:pt x="203200" y="0"/>
                  </a:moveTo>
                  <a:lnTo>
                    <a:pt x="1291860" y="0"/>
                  </a:lnTo>
                  <a:lnTo>
                    <a:pt x="1088660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69393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5237593" y="9118121"/>
            <a:ext cx="2664422" cy="1218172"/>
            <a:chOff x="0" y="0"/>
            <a:chExt cx="483446" cy="22103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786939" y="9118121"/>
            <a:ext cx="2664422" cy="1218172"/>
            <a:chOff x="0" y="0"/>
            <a:chExt cx="483446" cy="22103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69393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-432098" y="9463792"/>
            <a:ext cx="4393457" cy="839228"/>
            <a:chOff x="0" y="0"/>
            <a:chExt cx="1157124" cy="221031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157125" cy="221031"/>
            </a:xfrm>
            <a:custGeom>
              <a:avLst/>
              <a:gdLst/>
              <a:ahLst/>
              <a:cxnLst/>
              <a:rect l="l" t="t" r="r" b="b"/>
              <a:pathLst>
                <a:path w="1157125" h="221031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3169453" y="9100868"/>
            <a:ext cx="2664422" cy="1218172"/>
            <a:chOff x="0" y="0"/>
            <a:chExt cx="483446" cy="22103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69393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10286604" y="9118121"/>
            <a:ext cx="2664422" cy="1218172"/>
            <a:chOff x="0" y="0"/>
            <a:chExt cx="483446" cy="22103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37" name="TextBox 37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4709644" y="9100868"/>
            <a:ext cx="2664422" cy="1218172"/>
            <a:chOff x="0" y="0"/>
            <a:chExt cx="483446" cy="22103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40" name="TextBox 40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-306869" y="-436854"/>
            <a:ext cx="18901739" cy="3284320"/>
            <a:chOff x="0" y="0"/>
            <a:chExt cx="4978236" cy="865006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4978236" cy="865006"/>
            </a:xfrm>
            <a:custGeom>
              <a:avLst/>
              <a:gdLst/>
              <a:ahLst/>
              <a:cxnLst/>
              <a:rect l="l" t="t" r="r" b="b"/>
              <a:pathLst>
                <a:path w="4978236" h="865006">
                  <a:moveTo>
                    <a:pt x="0" y="0"/>
                  </a:moveTo>
                  <a:lnTo>
                    <a:pt x="4978236" y="0"/>
                  </a:lnTo>
                  <a:lnTo>
                    <a:pt x="4978236" y="865006"/>
                  </a:lnTo>
                  <a:lnTo>
                    <a:pt x="0" y="865006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43" name="TextBox 4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4" name="TextBox 44"/>
          <p:cNvSpPr txBox="1"/>
          <p:nvPr/>
        </p:nvSpPr>
        <p:spPr>
          <a:xfrm>
            <a:off x="5954580" y="1498816"/>
            <a:ext cx="6378839" cy="1096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99"/>
              </a:lnSpc>
            </a:pPr>
            <a:r>
              <a:rPr lang="en-US" sz="8299" dirty="0">
                <a:solidFill>
                  <a:srgbClr val="FFFFFF"/>
                </a:solidFill>
                <a:latin typeface="League Spartan"/>
              </a:rPr>
              <a:t>Our Team</a:t>
            </a:r>
          </a:p>
        </p:txBody>
      </p:sp>
      <p:sp>
        <p:nvSpPr>
          <p:cNvPr id="24" name="Minus 23">
            <a:extLst>
              <a:ext uri="{FF2B5EF4-FFF2-40B4-BE49-F238E27FC236}">
                <a16:creationId xmlns:a16="http://schemas.microsoft.com/office/drawing/2014/main" id="{AF8A6777-2EF9-1373-350A-45EC50789040}"/>
              </a:ext>
            </a:extLst>
          </p:cNvPr>
          <p:cNvSpPr/>
          <p:nvPr/>
        </p:nvSpPr>
        <p:spPr>
          <a:xfrm>
            <a:off x="3601046" y="4530835"/>
            <a:ext cx="14295492" cy="2235778"/>
          </a:xfrm>
          <a:prstGeom prst="mathMinu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Block Arc 22">
            <a:extLst>
              <a:ext uri="{FF2B5EF4-FFF2-40B4-BE49-F238E27FC236}">
                <a16:creationId xmlns:a16="http://schemas.microsoft.com/office/drawing/2014/main" id="{FD805C1F-CCB8-2310-1D42-FB29E739BE69}"/>
              </a:ext>
            </a:extLst>
          </p:cNvPr>
          <p:cNvSpPr/>
          <p:nvPr/>
        </p:nvSpPr>
        <p:spPr>
          <a:xfrm>
            <a:off x="1782598" y="3613122"/>
            <a:ext cx="4825950" cy="4595568"/>
          </a:xfrm>
          <a:prstGeom prst="blockArc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8CBE7C2-DFFD-9B33-32F1-C3EC9BB79BC9}"/>
              </a:ext>
            </a:extLst>
          </p:cNvPr>
          <p:cNvGrpSpPr/>
          <p:nvPr/>
        </p:nvGrpSpPr>
        <p:grpSpPr>
          <a:xfrm>
            <a:off x="312090" y="8607026"/>
            <a:ext cx="976846" cy="774465"/>
            <a:chOff x="4953000" y="3314700"/>
            <a:chExt cx="2286000" cy="20574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96E9406-5F17-4DEA-B5FB-4CB9366B8103}"/>
                </a:ext>
              </a:extLst>
            </p:cNvPr>
            <p:cNvSpPr/>
            <p:nvPr/>
          </p:nvSpPr>
          <p:spPr>
            <a:xfrm>
              <a:off x="4953000" y="3314700"/>
              <a:ext cx="2286000" cy="2057400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792DDC9-9FBD-D165-B2F5-45D9679071A7}"/>
                </a:ext>
              </a:extLst>
            </p:cNvPr>
            <p:cNvSpPr txBox="1"/>
            <p:nvPr/>
          </p:nvSpPr>
          <p:spPr>
            <a:xfrm>
              <a:off x="5105400" y="4020233"/>
              <a:ext cx="1981200" cy="817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400" b="1" dirty="0"/>
                <a:t>Javier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A249087-68B2-0320-0723-A92AEA77BAA9}"/>
              </a:ext>
            </a:extLst>
          </p:cNvPr>
          <p:cNvGrpSpPr/>
          <p:nvPr/>
        </p:nvGrpSpPr>
        <p:grpSpPr>
          <a:xfrm>
            <a:off x="1438614" y="8533201"/>
            <a:ext cx="1145285" cy="917508"/>
            <a:chOff x="4953000" y="3314700"/>
            <a:chExt cx="2286000" cy="2057400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2D64A8D4-AE72-6C4F-AFC4-5B40BC2428D0}"/>
                </a:ext>
              </a:extLst>
            </p:cNvPr>
            <p:cNvSpPr/>
            <p:nvPr/>
          </p:nvSpPr>
          <p:spPr>
            <a:xfrm>
              <a:off x="4953000" y="3314700"/>
              <a:ext cx="2286000" cy="2057400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267E2FA-9711-2350-7047-DC96F24BF1E5}"/>
                </a:ext>
              </a:extLst>
            </p:cNvPr>
            <p:cNvSpPr txBox="1"/>
            <p:nvPr/>
          </p:nvSpPr>
          <p:spPr>
            <a:xfrm>
              <a:off x="5105399" y="4020233"/>
              <a:ext cx="1981200" cy="596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400" b="1" dirty="0"/>
                <a:t>Pawal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F51DA8C-6A80-D280-2776-3AF7126155D6}"/>
              </a:ext>
            </a:extLst>
          </p:cNvPr>
          <p:cNvGrpSpPr/>
          <p:nvPr/>
        </p:nvGrpSpPr>
        <p:grpSpPr>
          <a:xfrm>
            <a:off x="2859308" y="4561771"/>
            <a:ext cx="2703292" cy="2567766"/>
            <a:chOff x="4953000" y="3314700"/>
            <a:chExt cx="2286000" cy="2057400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22A6635-7B1B-C37B-72B0-EC656699AE36}"/>
                </a:ext>
              </a:extLst>
            </p:cNvPr>
            <p:cNvSpPr/>
            <p:nvPr/>
          </p:nvSpPr>
          <p:spPr>
            <a:xfrm>
              <a:off x="4953000" y="3314700"/>
              <a:ext cx="2286000" cy="2057400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571ADB9-887B-BE3B-0494-B585232DF0F6}"/>
                </a:ext>
              </a:extLst>
            </p:cNvPr>
            <p:cNvSpPr txBox="1"/>
            <p:nvPr/>
          </p:nvSpPr>
          <p:spPr>
            <a:xfrm>
              <a:off x="5105400" y="4020234"/>
              <a:ext cx="1981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b="1" dirty="0"/>
                <a:t>Rabiat</a:t>
              </a:r>
              <a:endParaRPr lang="en-DE" sz="3600" b="1" dirty="0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A315BB13-E577-5531-4176-F99D30E0560F}"/>
              </a:ext>
            </a:extLst>
          </p:cNvPr>
          <p:cNvSpPr txBox="1"/>
          <p:nvPr/>
        </p:nvSpPr>
        <p:spPr>
          <a:xfrm>
            <a:off x="6608548" y="3761247"/>
            <a:ext cx="4116096" cy="829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endParaRPr lang="en-US" sz="1800" dirty="0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GB" sz="3200" b="1" dirty="0"/>
              <a:t>Rabiat Ibrahim</a:t>
            </a:r>
            <a:r>
              <a:rPr lang="en-US" sz="2800" b="1" dirty="0"/>
              <a:t>, </a:t>
            </a:r>
            <a:r>
              <a:rPr lang="en-US" sz="2800" b="1" dirty="0">
                <a:solidFill>
                  <a:srgbClr val="000000"/>
                </a:solidFill>
                <a:latin typeface="Times New Roman"/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2210743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EF703B16-2068-9E61-11A1-168111A9029B}"/>
              </a:ext>
            </a:extLst>
          </p:cNvPr>
          <p:cNvSpPr/>
          <p:nvPr/>
        </p:nvSpPr>
        <p:spPr>
          <a:xfrm>
            <a:off x="9986659" y="2387829"/>
            <a:ext cx="3755365" cy="123167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pSp>
        <p:nvGrpSpPr>
          <p:cNvPr id="2" name="Group 2"/>
          <p:cNvGrpSpPr/>
          <p:nvPr/>
        </p:nvGrpSpPr>
        <p:grpSpPr>
          <a:xfrm>
            <a:off x="1123950" y="1832029"/>
            <a:ext cx="7706695" cy="6622941"/>
            <a:chOff x="0" y="0"/>
            <a:chExt cx="812800" cy="698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337928" y="2387829"/>
            <a:ext cx="6534491" cy="5511342"/>
            <a:chOff x="0" y="0"/>
            <a:chExt cx="1721018" cy="145154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21018" cy="1451547"/>
            </a:xfrm>
            <a:custGeom>
              <a:avLst/>
              <a:gdLst/>
              <a:ahLst/>
              <a:cxnLst/>
              <a:rect l="l" t="t" r="r" b="b"/>
              <a:pathLst>
                <a:path w="1721018" h="1451547">
                  <a:moveTo>
                    <a:pt x="0" y="0"/>
                  </a:moveTo>
                  <a:lnTo>
                    <a:pt x="1721018" y="0"/>
                  </a:lnTo>
                  <a:lnTo>
                    <a:pt x="1721018" y="1451547"/>
                  </a:lnTo>
                  <a:lnTo>
                    <a:pt x="0" y="1451547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777243" y="-51824"/>
            <a:ext cx="4393457" cy="839228"/>
            <a:chOff x="0" y="0"/>
            <a:chExt cx="1157124" cy="22103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57125" cy="221031"/>
            </a:xfrm>
            <a:custGeom>
              <a:avLst/>
              <a:gdLst/>
              <a:ahLst/>
              <a:cxnLst/>
              <a:rect l="l" t="t" r="r" b="b"/>
              <a:pathLst>
                <a:path w="1157125" h="221031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1727014" y="9468619"/>
            <a:ext cx="4393457" cy="839228"/>
            <a:chOff x="0" y="0"/>
            <a:chExt cx="1157124" cy="22103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157125" cy="221031"/>
            </a:xfrm>
            <a:custGeom>
              <a:avLst/>
              <a:gdLst/>
              <a:ahLst/>
              <a:cxnLst/>
              <a:rect l="l" t="t" r="r" b="b"/>
              <a:pathLst>
                <a:path w="1157125" h="221031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2583046" y="-189472"/>
            <a:ext cx="2664422" cy="1218172"/>
            <a:chOff x="0" y="0"/>
            <a:chExt cx="483446" cy="22103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69393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5369096" y="9068828"/>
            <a:ext cx="2664422" cy="1218172"/>
            <a:chOff x="0" y="0"/>
            <a:chExt cx="483446" cy="221031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69393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4089434" y="-189472"/>
            <a:ext cx="2664422" cy="1218172"/>
            <a:chOff x="0" y="0"/>
            <a:chExt cx="483446" cy="221031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6881762" y="9068828"/>
            <a:ext cx="2664422" cy="1218172"/>
            <a:chOff x="0" y="0"/>
            <a:chExt cx="483446" cy="221031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622671" y="2220949"/>
            <a:ext cx="6709253" cy="5845101"/>
            <a:chOff x="0" y="0"/>
            <a:chExt cx="6350000" cy="553212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5532120"/>
            </a:xfrm>
            <a:custGeom>
              <a:avLst/>
              <a:gdLst/>
              <a:ahLst/>
              <a:cxnLst/>
              <a:rect l="l" t="t" r="r" b="b"/>
              <a:pathLst>
                <a:path w="6350000" h="5532120">
                  <a:moveTo>
                    <a:pt x="4762500" y="0"/>
                  </a:moveTo>
                  <a:lnTo>
                    <a:pt x="1587500" y="0"/>
                  </a:lnTo>
                  <a:lnTo>
                    <a:pt x="0" y="2766060"/>
                  </a:lnTo>
                  <a:lnTo>
                    <a:pt x="1587500" y="5532120"/>
                  </a:lnTo>
                  <a:lnTo>
                    <a:pt x="4762500" y="5532120"/>
                  </a:lnTo>
                  <a:lnTo>
                    <a:pt x="6350000" y="2766060"/>
                  </a:lnTo>
                  <a:lnTo>
                    <a:pt x="4762500" y="0"/>
                  </a:lnTo>
                  <a:lnTo>
                    <a:pt x="4762500" y="0"/>
                  </a:lnTo>
                  <a:close/>
                  <a:moveTo>
                    <a:pt x="4676140" y="5382260"/>
                  </a:moveTo>
                  <a:lnTo>
                    <a:pt x="1673860" y="5382260"/>
                  </a:lnTo>
                  <a:lnTo>
                    <a:pt x="172720" y="2766060"/>
                  </a:lnTo>
                  <a:lnTo>
                    <a:pt x="1673860" y="149860"/>
                  </a:lnTo>
                  <a:lnTo>
                    <a:pt x="4676140" y="149860"/>
                  </a:lnTo>
                  <a:lnTo>
                    <a:pt x="6177280" y="2766060"/>
                  </a:lnTo>
                  <a:lnTo>
                    <a:pt x="4676140" y="538226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8" name="AutoShape 28"/>
          <p:cNvSpPr/>
          <p:nvPr/>
        </p:nvSpPr>
        <p:spPr>
          <a:xfrm rot="-7193308">
            <a:off x="-497852" y="6516002"/>
            <a:ext cx="3317663" cy="0"/>
          </a:xfrm>
          <a:prstGeom prst="line">
            <a:avLst/>
          </a:prstGeom>
          <a:ln w="857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AutoShape 29"/>
          <p:cNvSpPr/>
          <p:nvPr/>
        </p:nvSpPr>
        <p:spPr>
          <a:xfrm rot="-3598859">
            <a:off x="-501078" y="3680979"/>
            <a:ext cx="3317663" cy="0"/>
          </a:xfrm>
          <a:prstGeom prst="line">
            <a:avLst/>
          </a:prstGeom>
          <a:ln w="857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" name="Freeform 30"/>
          <p:cNvSpPr/>
          <p:nvPr/>
        </p:nvSpPr>
        <p:spPr>
          <a:xfrm>
            <a:off x="9483584" y="2723716"/>
            <a:ext cx="422417" cy="430552"/>
          </a:xfrm>
          <a:custGeom>
            <a:avLst/>
            <a:gdLst/>
            <a:ahLst/>
            <a:cxnLst/>
            <a:rect l="l" t="t" r="r" b="b"/>
            <a:pathLst>
              <a:path w="422417" h="430552">
                <a:moveTo>
                  <a:pt x="0" y="0"/>
                </a:moveTo>
                <a:lnTo>
                  <a:pt x="422417" y="0"/>
                </a:lnTo>
                <a:lnTo>
                  <a:pt x="422417" y="430552"/>
                </a:lnTo>
                <a:lnTo>
                  <a:pt x="0" y="4305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31"/>
          <p:cNvSpPr/>
          <p:nvPr/>
        </p:nvSpPr>
        <p:spPr>
          <a:xfrm>
            <a:off x="9483584" y="3855074"/>
            <a:ext cx="422417" cy="430552"/>
          </a:xfrm>
          <a:custGeom>
            <a:avLst/>
            <a:gdLst/>
            <a:ahLst/>
            <a:cxnLst/>
            <a:rect l="l" t="t" r="r" b="b"/>
            <a:pathLst>
              <a:path w="422417" h="430552">
                <a:moveTo>
                  <a:pt x="0" y="0"/>
                </a:moveTo>
                <a:lnTo>
                  <a:pt x="422417" y="0"/>
                </a:lnTo>
                <a:lnTo>
                  <a:pt x="422417" y="430552"/>
                </a:lnTo>
                <a:lnTo>
                  <a:pt x="0" y="4305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2" name="Freeform 32"/>
          <p:cNvSpPr/>
          <p:nvPr/>
        </p:nvSpPr>
        <p:spPr>
          <a:xfrm>
            <a:off x="9463343" y="4884028"/>
            <a:ext cx="449040" cy="457687"/>
          </a:xfrm>
          <a:custGeom>
            <a:avLst/>
            <a:gdLst/>
            <a:ahLst/>
            <a:cxnLst/>
            <a:rect l="l" t="t" r="r" b="b"/>
            <a:pathLst>
              <a:path w="449040" h="457687">
                <a:moveTo>
                  <a:pt x="0" y="0"/>
                </a:moveTo>
                <a:lnTo>
                  <a:pt x="449039" y="0"/>
                </a:lnTo>
                <a:lnTo>
                  <a:pt x="449039" y="457687"/>
                </a:lnTo>
                <a:lnTo>
                  <a:pt x="0" y="4576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3" name="Freeform 33"/>
          <p:cNvSpPr/>
          <p:nvPr/>
        </p:nvSpPr>
        <p:spPr>
          <a:xfrm>
            <a:off x="9343846" y="5922786"/>
            <a:ext cx="578199" cy="589333"/>
          </a:xfrm>
          <a:custGeom>
            <a:avLst/>
            <a:gdLst/>
            <a:ahLst/>
            <a:cxnLst/>
            <a:rect l="l" t="t" r="r" b="b"/>
            <a:pathLst>
              <a:path w="578199" h="589333">
                <a:moveTo>
                  <a:pt x="0" y="0"/>
                </a:moveTo>
                <a:lnTo>
                  <a:pt x="578198" y="0"/>
                </a:lnTo>
                <a:lnTo>
                  <a:pt x="578198" y="589333"/>
                </a:lnTo>
                <a:lnTo>
                  <a:pt x="0" y="5893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4" name="TextBox 34"/>
          <p:cNvSpPr txBox="1"/>
          <p:nvPr/>
        </p:nvSpPr>
        <p:spPr>
          <a:xfrm>
            <a:off x="1903015" y="4635753"/>
            <a:ext cx="6148566" cy="1069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>
                <a:solidFill>
                  <a:srgbClr val="FFFFFF"/>
                </a:solidFill>
                <a:latin typeface="League Spartan"/>
              </a:rPr>
              <a:t>Agenda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0168378" y="2639283"/>
            <a:ext cx="5075813" cy="5289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606060"/>
                </a:solidFill>
                <a:latin typeface="Times New Roman"/>
              </a:rPr>
              <a:t>Introduction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68378" y="3770641"/>
            <a:ext cx="3755365" cy="604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606060"/>
                </a:solidFill>
                <a:latin typeface="Times New Roman"/>
              </a:rPr>
              <a:t>Problem statement</a:t>
            </a:r>
          </a:p>
        </p:txBody>
      </p:sp>
      <p:sp>
        <p:nvSpPr>
          <p:cNvPr id="39" name="Freeform 39"/>
          <p:cNvSpPr/>
          <p:nvPr/>
        </p:nvSpPr>
        <p:spPr>
          <a:xfrm>
            <a:off x="9343846" y="6893989"/>
            <a:ext cx="524754" cy="534859"/>
          </a:xfrm>
          <a:custGeom>
            <a:avLst/>
            <a:gdLst/>
            <a:ahLst/>
            <a:cxnLst/>
            <a:rect l="l" t="t" r="r" b="b"/>
            <a:pathLst>
              <a:path w="524754" h="534859">
                <a:moveTo>
                  <a:pt x="0" y="0"/>
                </a:moveTo>
                <a:lnTo>
                  <a:pt x="524754" y="0"/>
                </a:lnTo>
                <a:lnTo>
                  <a:pt x="524754" y="534859"/>
                </a:lnTo>
                <a:lnTo>
                  <a:pt x="0" y="5348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0" name="Freeform 40"/>
          <p:cNvSpPr/>
          <p:nvPr/>
        </p:nvSpPr>
        <p:spPr>
          <a:xfrm>
            <a:off x="9298422" y="7954205"/>
            <a:ext cx="570566" cy="581554"/>
          </a:xfrm>
          <a:custGeom>
            <a:avLst/>
            <a:gdLst/>
            <a:ahLst/>
            <a:cxnLst/>
            <a:rect l="l" t="t" r="r" b="b"/>
            <a:pathLst>
              <a:path w="570566" h="581554">
                <a:moveTo>
                  <a:pt x="0" y="0"/>
                </a:moveTo>
                <a:lnTo>
                  <a:pt x="570566" y="0"/>
                </a:lnTo>
                <a:lnTo>
                  <a:pt x="570566" y="581554"/>
                </a:lnTo>
                <a:lnTo>
                  <a:pt x="0" y="5815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3" name="TextBox 36">
            <a:extLst>
              <a:ext uri="{FF2B5EF4-FFF2-40B4-BE49-F238E27FC236}">
                <a16:creationId xmlns:a16="http://schemas.microsoft.com/office/drawing/2014/main" id="{9FCF4197-D3BF-D35E-B6AA-D6DCB3AFD29C}"/>
              </a:ext>
            </a:extLst>
          </p:cNvPr>
          <p:cNvSpPr txBox="1"/>
          <p:nvPr/>
        </p:nvSpPr>
        <p:spPr>
          <a:xfrm>
            <a:off x="10126681" y="6823787"/>
            <a:ext cx="3755365" cy="5289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606060"/>
                </a:solidFill>
                <a:latin typeface="Times New Roman"/>
              </a:rPr>
              <a:t>Result and Discussion</a:t>
            </a:r>
          </a:p>
        </p:txBody>
      </p:sp>
      <p:sp>
        <p:nvSpPr>
          <p:cNvPr id="44" name="TextBox 36">
            <a:extLst>
              <a:ext uri="{FF2B5EF4-FFF2-40B4-BE49-F238E27FC236}">
                <a16:creationId xmlns:a16="http://schemas.microsoft.com/office/drawing/2014/main" id="{8D599A54-5A24-F2AC-F5EC-90DF8C55CAC2}"/>
              </a:ext>
            </a:extLst>
          </p:cNvPr>
          <p:cNvSpPr txBox="1"/>
          <p:nvPr/>
        </p:nvSpPr>
        <p:spPr>
          <a:xfrm>
            <a:off x="10126680" y="7925979"/>
            <a:ext cx="3755365" cy="5289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606060"/>
                </a:solidFill>
                <a:latin typeface="Times New Roman"/>
              </a:rPr>
              <a:t>Conclusion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D61DB3F-1DF7-77E3-C9EE-04EC711AA523}"/>
              </a:ext>
            </a:extLst>
          </p:cNvPr>
          <p:cNvSpPr txBox="1"/>
          <p:nvPr/>
        </p:nvSpPr>
        <p:spPr>
          <a:xfrm>
            <a:off x="10168375" y="4869409"/>
            <a:ext cx="3755365" cy="5289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606060"/>
                </a:solidFill>
                <a:latin typeface="Times New Roman"/>
              </a:rPr>
              <a:t>Analysis and Insights</a:t>
            </a:r>
          </a:p>
        </p:txBody>
      </p:sp>
      <p:sp>
        <p:nvSpPr>
          <p:cNvPr id="41" name="TextBox 36">
            <a:extLst>
              <a:ext uri="{FF2B5EF4-FFF2-40B4-BE49-F238E27FC236}">
                <a16:creationId xmlns:a16="http://schemas.microsoft.com/office/drawing/2014/main" id="{B91AD114-EFC2-A7F8-EA01-AA26DC9766BC}"/>
              </a:ext>
            </a:extLst>
          </p:cNvPr>
          <p:cNvSpPr txBox="1"/>
          <p:nvPr/>
        </p:nvSpPr>
        <p:spPr>
          <a:xfrm>
            <a:off x="10153998" y="5892648"/>
            <a:ext cx="3755365" cy="5289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606060"/>
                </a:solidFill>
                <a:latin typeface="Times New Roman"/>
              </a:rPr>
              <a:t>Modelling </a:t>
            </a:r>
          </a:p>
        </p:txBody>
      </p:sp>
    </p:spTree>
    <p:extLst>
      <p:ext uri="{BB962C8B-B14F-4D97-AF65-F5344CB8AC3E}">
        <p14:creationId xmlns:p14="http://schemas.microsoft.com/office/powerpoint/2010/main" val="4244476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FE793C0A-E911-7AA8-6CF0-CAE77B2827C6}"/>
              </a:ext>
            </a:extLst>
          </p:cNvPr>
          <p:cNvSpPr/>
          <p:nvPr/>
        </p:nvSpPr>
        <p:spPr>
          <a:xfrm>
            <a:off x="10121569" y="3544137"/>
            <a:ext cx="3755365" cy="123167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6" name="TextBox 36"/>
          <p:cNvSpPr txBox="1"/>
          <p:nvPr/>
        </p:nvSpPr>
        <p:spPr>
          <a:xfrm>
            <a:off x="10168378" y="3770641"/>
            <a:ext cx="3755365" cy="604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606060"/>
                </a:solidFill>
                <a:latin typeface="Times New Roman"/>
              </a:rPr>
              <a:t>Problem statement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D61DB3F-1DF7-77E3-C9EE-04EC711AA523}"/>
              </a:ext>
            </a:extLst>
          </p:cNvPr>
          <p:cNvSpPr txBox="1"/>
          <p:nvPr/>
        </p:nvSpPr>
        <p:spPr>
          <a:xfrm>
            <a:off x="10168375" y="4869409"/>
            <a:ext cx="3755365" cy="5289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606060"/>
                </a:solidFill>
                <a:latin typeface="Times New Roman"/>
              </a:rPr>
              <a:t>Analysis and Insights</a:t>
            </a:r>
          </a:p>
        </p:txBody>
      </p:sp>
      <p:grpSp>
        <p:nvGrpSpPr>
          <p:cNvPr id="2" name="Group 2"/>
          <p:cNvGrpSpPr/>
          <p:nvPr/>
        </p:nvGrpSpPr>
        <p:grpSpPr>
          <a:xfrm>
            <a:off x="1123950" y="1832029"/>
            <a:ext cx="7706695" cy="6622941"/>
            <a:chOff x="0" y="0"/>
            <a:chExt cx="812800" cy="698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337928" y="2387829"/>
            <a:ext cx="6534491" cy="5511342"/>
            <a:chOff x="0" y="0"/>
            <a:chExt cx="1721018" cy="145154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21018" cy="1451547"/>
            </a:xfrm>
            <a:custGeom>
              <a:avLst/>
              <a:gdLst/>
              <a:ahLst/>
              <a:cxnLst/>
              <a:rect l="l" t="t" r="r" b="b"/>
              <a:pathLst>
                <a:path w="1721018" h="1451547">
                  <a:moveTo>
                    <a:pt x="0" y="0"/>
                  </a:moveTo>
                  <a:lnTo>
                    <a:pt x="1721018" y="0"/>
                  </a:lnTo>
                  <a:lnTo>
                    <a:pt x="1721018" y="1451547"/>
                  </a:lnTo>
                  <a:lnTo>
                    <a:pt x="0" y="1451547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777243" y="-51824"/>
            <a:ext cx="4393457" cy="839228"/>
            <a:chOff x="0" y="0"/>
            <a:chExt cx="1157124" cy="22103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57125" cy="221031"/>
            </a:xfrm>
            <a:custGeom>
              <a:avLst/>
              <a:gdLst/>
              <a:ahLst/>
              <a:cxnLst/>
              <a:rect l="l" t="t" r="r" b="b"/>
              <a:pathLst>
                <a:path w="1157125" h="221031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1727014" y="9468619"/>
            <a:ext cx="4393457" cy="839228"/>
            <a:chOff x="0" y="0"/>
            <a:chExt cx="1157124" cy="22103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157125" cy="221031"/>
            </a:xfrm>
            <a:custGeom>
              <a:avLst/>
              <a:gdLst/>
              <a:ahLst/>
              <a:cxnLst/>
              <a:rect l="l" t="t" r="r" b="b"/>
              <a:pathLst>
                <a:path w="1157125" h="221031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2583046" y="-189472"/>
            <a:ext cx="2664422" cy="1218172"/>
            <a:chOff x="0" y="0"/>
            <a:chExt cx="483446" cy="22103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69393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5369096" y="9068828"/>
            <a:ext cx="2664422" cy="1218172"/>
            <a:chOff x="0" y="0"/>
            <a:chExt cx="483446" cy="221031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69393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4089434" y="-189472"/>
            <a:ext cx="2664422" cy="1218172"/>
            <a:chOff x="0" y="0"/>
            <a:chExt cx="483446" cy="221031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6881762" y="9068828"/>
            <a:ext cx="2664422" cy="1218172"/>
            <a:chOff x="0" y="0"/>
            <a:chExt cx="483446" cy="221031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622671" y="2220949"/>
            <a:ext cx="6709253" cy="5845101"/>
            <a:chOff x="0" y="0"/>
            <a:chExt cx="6350000" cy="553212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5532120"/>
            </a:xfrm>
            <a:custGeom>
              <a:avLst/>
              <a:gdLst/>
              <a:ahLst/>
              <a:cxnLst/>
              <a:rect l="l" t="t" r="r" b="b"/>
              <a:pathLst>
                <a:path w="6350000" h="5532120">
                  <a:moveTo>
                    <a:pt x="4762500" y="0"/>
                  </a:moveTo>
                  <a:lnTo>
                    <a:pt x="1587500" y="0"/>
                  </a:lnTo>
                  <a:lnTo>
                    <a:pt x="0" y="2766060"/>
                  </a:lnTo>
                  <a:lnTo>
                    <a:pt x="1587500" y="5532120"/>
                  </a:lnTo>
                  <a:lnTo>
                    <a:pt x="4762500" y="5532120"/>
                  </a:lnTo>
                  <a:lnTo>
                    <a:pt x="6350000" y="2766060"/>
                  </a:lnTo>
                  <a:lnTo>
                    <a:pt x="4762500" y="0"/>
                  </a:lnTo>
                  <a:lnTo>
                    <a:pt x="4762500" y="0"/>
                  </a:lnTo>
                  <a:close/>
                  <a:moveTo>
                    <a:pt x="4676140" y="5382260"/>
                  </a:moveTo>
                  <a:lnTo>
                    <a:pt x="1673860" y="5382260"/>
                  </a:lnTo>
                  <a:lnTo>
                    <a:pt x="172720" y="2766060"/>
                  </a:lnTo>
                  <a:lnTo>
                    <a:pt x="1673860" y="149860"/>
                  </a:lnTo>
                  <a:lnTo>
                    <a:pt x="4676140" y="149860"/>
                  </a:lnTo>
                  <a:lnTo>
                    <a:pt x="6177280" y="2766060"/>
                  </a:lnTo>
                  <a:lnTo>
                    <a:pt x="4676140" y="538226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8" name="AutoShape 28"/>
          <p:cNvSpPr/>
          <p:nvPr/>
        </p:nvSpPr>
        <p:spPr>
          <a:xfrm rot="-7193308">
            <a:off x="-497852" y="6516002"/>
            <a:ext cx="3317663" cy="0"/>
          </a:xfrm>
          <a:prstGeom prst="line">
            <a:avLst/>
          </a:prstGeom>
          <a:ln w="857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AutoShape 29"/>
          <p:cNvSpPr/>
          <p:nvPr/>
        </p:nvSpPr>
        <p:spPr>
          <a:xfrm rot="-3598859">
            <a:off x="-501078" y="3680979"/>
            <a:ext cx="3317663" cy="0"/>
          </a:xfrm>
          <a:prstGeom prst="line">
            <a:avLst/>
          </a:prstGeom>
          <a:ln w="857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" name="Freeform 30"/>
          <p:cNvSpPr/>
          <p:nvPr/>
        </p:nvSpPr>
        <p:spPr>
          <a:xfrm>
            <a:off x="9483584" y="2723716"/>
            <a:ext cx="422417" cy="430552"/>
          </a:xfrm>
          <a:custGeom>
            <a:avLst/>
            <a:gdLst/>
            <a:ahLst/>
            <a:cxnLst/>
            <a:rect l="l" t="t" r="r" b="b"/>
            <a:pathLst>
              <a:path w="422417" h="430552">
                <a:moveTo>
                  <a:pt x="0" y="0"/>
                </a:moveTo>
                <a:lnTo>
                  <a:pt x="422417" y="0"/>
                </a:lnTo>
                <a:lnTo>
                  <a:pt x="422417" y="430552"/>
                </a:lnTo>
                <a:lnTo>
                  <a:pt x="0" y="4305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31"/>
          <p:cNvSpPr/>
          <p:nvPr/>
        </p:nvSpPr>
        <p:spPr>
          <a:xfrm>
            <a:off x="9483584" y="3855074"/>
            <a:ext cx="422417" cy="430552"/>
          </a:xfrm>
          <a:custGeom>
            <a:avLst/>
            <a:gdLst/>
            <a:ahLst/>
            <a:cxnLst/>
            <a:rect l="l" t="t" r="r" b="b"/>
            <a:pathLst>
              <a:path w="422417" h="430552">
                <a:moveTo>
                  <a:pt x="0" y="0"/>
                </a:moveTo>
                <a:lnTo>
                  <a:pt x="422417" y="0"/>
                </a:lnTo>
                <a:lnTo>
                  <a:pt x="422417" y="430552"/>
                </a:lnTo>
                <a:lnTo>
                  <a:pt x="0" y="4305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2" name="Freeform 32"/>
          <p:cNvSpPr/>
          <p:nvPr/>
        </p:nvSpPr>
        <p:spPr>
          <a:xfrm>
            <a:off x="9463343" y="4884028"/>
            <a:ext cx="449040" cy="457687"/>
          </a:xfrm>
          <a:custGeom>
            <a:avLst/>
            <a:gdLst/>
            <a:ahLst/>
            <a:cxnLst/>
            <a:rect l="l" t="t" r="r" b="b"/>
            <a:pathLst>
              <a:path w="449040" h="457687">
                <a:moveTo>
                  <a:pt x="0" y="0"/>
                </a:moveTo>
                <a:lnTo>
                  <a:pt x="449039" y="0"/>
                </a:lnTo>
                <a:lnTo>
                  <a:pt x="449039" y="457687"/>
                </a:lnTo>
                <a:lnTo>
                  <a:pt x="0" y="4576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3" name="Freeform 33"/>
          <p:cNvSpPr/>
          <p:nvPr/>
        </p:nvSpPr>
        <p:spPr>
          <a:xfrm>
            <a:off x="9343846" y="5922786"/>
            <a:ext cx="578199" cy="589333"/>
          </a:xfrm>
          <a:custGeom>
            <a:avLst/>
            <a:gdLst/>
            <a:ahLst/>
            <a:cxnLst/>
            <a:rect l="l" t="t" r="r" b="b"/>
            <a:pathLst>
              <a:path w="578199" h="589333">
                <a:moveTo>
                  <a:pt x="0" y="0"/>
                </a:moveTo>
                <a:lnTo>
                  <a:pt x="578198" y="0"/>
                </a:lnTo>
                <a:lnTo>
                  <a:pt x="578198" y="589333"/>
                </a:lnTo>
                <a:lnTo>
                  <a:pt x="0" y="5893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4" name="TextBox 34"/>
          <p:cNvSpPr txBox="1"/>
          <p:nvPr/>
        </p:nvSpPr>
        <p:spPr>
          <a:xfrm>
            <a:off x="1903015" y="4635753"/>
            <a:ext cx="6148566" cy="1069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>
                <a:solidFill>
                  <a:srgbClr val="FFFFFF"/>
                </a:solidFill>
                <a:latin typeface="League Spartan"/>
              </a:rPr>
              <a:t>Agenda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0168378" y="2639283"/>
            <a:ext cx="5075813" cy="5289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606060"/>
                </a:solidFill>
                <a:latin typeface="Times New Roman"/>
              </a:rPr>
              <a:t>Introduction</a:t>
            </a:r>
          </a:p>
        </p:txBody>
      </p:sp>
      <p:sp>
        <p:nvSpPr>
          <p:cNvPr id="39" name="Freeform 39"/>
          <p:cNvSpPr/>
          <p:nvPr/>
        </p:nvSpPr>
        <p:spPr>
          <a:xfrm>
            <a:off x="9343846" y="6893989"/>
            <a:ext cx="524754" cy="534859"/>
          </a:xfrm>
          <a:custGeom>
            <a:avLst/>
            <a:gdLst/>
            <a:ahLst/>
            <a:cxnLst/>
            <a:rect l="l" t="t" r="r" b="b"/>
            <a:pathLst>
              <a:path w="524754" h="534859">
                <a:moveTo>
                  <a:pt x="0" y="0"/>
                </a:moveTo>
                <a:lnTo>
                  <a:pt x="524754" y="0"/>
                </a:lnTo>
                <a:lnTo>
                  <a:pt x="524754" y="534859"/>
                </a:lnTo>
                <a:lnTo>
                  <a:pt x="0" y="5348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0" name="Freeform 40"/>
          <p:cNvSpPr/>
          <p:nvPr/>
        </p:nvSpPr>
        <p:spPr>
          <a:xfrm>
            <a:off x="9298422" y="7954205"/>
            <a:ext cx="570566" cy="581554"/>
          </a:xfrm>
          <a:custGeom>
            <a:avLst/>
            <a:gdLst/>
            <a:ahLst/>
            <a:cxnLst/>
            <a:rect l="l" t="t" r="r" b="b"/>
            <a:pathLst>
              <a:path w="570566" h="581554">
                <a:moveTo>
                  <a:pt x="0" y="0"/>
                </a:moveTo>
                <a:lnTo>
                  <a:pt x="570566" y="0"/>
                </a:lnTo>
                <a:lnTo>
                  <a:pt x="570566" y="581554"/>
                </a:lnTo>
                <a:lnTo>
                  <a:pt x="0" y="5815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3" name="TextBox 36">
            <a:extLst>
              <a:ext uri="{FF2B5EF4-FFF2-40B4-BE49-F238E27FC236}">
                <a16:creationId xmlns:a16="http://schemas.microsoft.com/office/drawing/2014/main" id="{9FCF4197-D3BF-D35E-B6AA-D6DCB3AFD29C}"/>
              </a:ext>
            </a:extLst>
          </p:cNvPr>
          <p:cNvSpPr txBox="1"/>
          <p:nvPr/>
        </p:nvSpPr>
        <p:spPr>
          <a:xfrm>
            <a:off x="10126681" y="6823787"/>
            <a:ext cx="3755365" cy="5289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606060"/>
                </a:solidFill>
                <a:latin typeface="Times New Roman"/>
              </a:rPr>
              <a:t>Result and Discussion</a:t>
            </a:r>
          </a:p>
        </p:txBody>
      </p:sp>
      <p:sp>
        <p:nvSpPr>
          <p:cNvPr id="44" name="TextBox 36">
            <a:extLst>
              <a:ext uri="{FF2B5EF4-FFF2-40B4-BE49-F238E27FC236}">
                <a16:creationId xmlns:a16="http://schemas.microsoft.com/office/drawing/2014/main" id="{8D599A54-5A24-F2AC-F5EC-90DF8C55CAC2}"/>
              </a:ext>
            </a:extLst>
          </p:cNvPr>
          <p:cNvSpPr txBox="1"/>
          <p:nvPr/>
        </p:nvSpPr>
        <p:spPr>
          <a:xfrm>
            <a:off x="10126680" y="7925979"/>
            <a:ext cx="3755365" cy="5289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606060"/>
                </a:solidFill>
                <a:latin typeface="Times New Roman"/>
              </a:rPr>
              <a:t>Conclusion</a:t>
            </a:r>
          </a:p>
        </p:txBody>
      </p:sp>
      <p:sp>
        <p:nvSpPr>
          <p:cNvPr id="41" name="TextBox 36">
            <a:extLst>
              <a:ext uri="{FF2B5EF4-FFF2-40B4-BE49-F238E27FC236}">
                <a16:creationId xmlns:a16="http://schemas.microsoft.com/office/drawing/2014/main" id="{B91AD114-EFC2-A7F8-EA01-AA26DC9766BC}"/>
              </a:ext>
            </a:extLst>
          </p:cNvPr>
          <p:cNvSpPr txBox="1"/>
          <p:nvPr/>
        </p:nvSpPr>
        <p:spPr>
          <a:xfrm>
            <a:off x="10153998" y="5892648"/>
            <a:ext cx="3755365" cy="5289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606060"/>
                </a:solidFill>
                <a:latin typeface="Times New Roman"/>
              </a:rPr>
              <a:t>Modelling </a:t>
            </a:r>
          </a:p>
        </p:txBody>
      </p:sp>
    </p:spTree>
    <p:extLst>
      <p:ext uri="{BB962C8B-B14F-4D97-AF65-F5344CB8AC3E}">
        <p14:creationId xmlns:p14="http://schemas.microsoft.com/office/powerpoint/2010/main" val="4148473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FE793C0A-E911-7AA8-6CF0-CAE77B2827C6}"/>
              </a:ext>
            </a:extLst>
          </p:cNvPr>
          <p:cNvSpPr/>
          <p:nvPr/>
        </p:nvSpPr>
        <p:spPr>
          <a:xfrm>
            <a:off x="10020651" y="4588648"/>
            <a:ext cx="3755365" cy="123167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6" name="TextBox 36"/>
          <p:cNvSpPr txBox="1"/>
          <p:nvPr/>
        </p:nvSpPr>
        <p:spPr>
          <a:xfrm>
            <a:off x="10168378" y="3770641"/>
            <a:ext cx="3755365" cy="604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606060"/>
                </a:solidFill>
                <a:latin typeface="Times New Roman"/>
              </a:rPr>
              <a:t>Problem statement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D61DB3F-1DF7-77E3-C9EE-04EC711AA523}"/>
              </a:ext>
            </a:extLst>
          </p:cNvPr>
          <p:cNvSpPr txBox="1"/>
          <p:nvPr/>
        </p:nvSpPr>
        <p:spPr>
          <a:xfrm>
            <a:off x="10168375" y="4869409"/>
            <a:ext cx="3755365" cy="5289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606060"/>
                </a:solidFill>
                <a:latin typeface="Times New Roman"/>
              </a:rPr>
              <a:t>Analysis and Insights</a:t>
            </a:r>
          </a:p>
        </p:txBody>
      </p:sp>
      <p:grpSp>
        <p:nvGrpSpPr>
          <p:cNvPr id="2" name="Group 2"/>
          <p:cNvGrpSpPr/>
          <p:nvPr/>
        </p:nvGrpSpPr>
        <p:grpSpPr>
          <a:xfrm>
            <a:off x="1123950" y="1832029"/>
            <a:ext cx="7706695" cy="6622941"/>
            <a:chOff x="0" y="0"/>
            <a:chExt cx="812800" cy="698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337928" y="2387829"/>
            <a:ext cx="6534491" cy="5511342"/>
            <a:chOff x="0" y="0"/>
            <a:chExt cx="1721018" cy="145154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21018" cy="1451547"/>
            </a:xfrm>
            <a:custGeom>
              <a:avLst/>
              <a:gdLst/>
              <a:ahLst/>
              <a:cxnLst/>
              <a:rect l="l" t="t" r="r" b="b"/>
              <a:pathLst>
                <a:path w="1721018" h="1451547">
                  <a:moveTo>
                    <a:pt x="0" y="0"/>
                  </a:moveTo>
                  <a:lnTo>
                    <a:pt x="1721018" y="0"/>
                  </a:lnTo>
                  <a:lnTo>
                    <a:pt x="1721018" y="1451547"/>
                  </a:lnTo>
                  <a:lnTo>
                    <a:pt x="0" y="1451547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777243" y="-51824"/>
            <a:ext cx="4393457" cy="839228"/>
            <a:chOff x="0" y="0"/>
            <a:chExt cx="1157124" cy="22103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57125" cy="221031"/>
            </a:xfrm>
            <a:custGeom>
              <a:avLst/>
              <a:gdLst/>
              <a:ahLst/>
              <a:cxnLst/>
              <a:rect l="l" t="t" r="r" b="b"/>
              <a:pathLst>
                <a:path w="1157125" h="221031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1727014" y="9468619"/>
            <a:ext cx="4393457" cy="839228"/>
            <a:chOff x="0" y="0"/>
            <a:chExt cx="1157124" cy="22103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157125" cy="221031"/>
            </a:xfrm>
            <a:custGeom>
              <a:avLst/>
              <a:gdLst/>
              <a:ahLst/>
              <a:cxnLst/>
              <a:rect l="l" t="t" r="r" b="b"/>
              <a:pathLst>
                <a:path w="1157125" h="221031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2583046" y="-189472"/>
            <a:ext cx="2664422" cy="1218172"/>
            <a:chOff x="0" y="0"/>
            <a:chExt cx="483446" cy="22103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69393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5369096" y="9068828"/>
            <a:ext cx="2664422" cy="1218172"/>
            <a:chOff x="0" y="0"/>
            <a:chExt cx="483446" cy="221031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69393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4089434" y="-189472"/>
            <a:ext cx="2664422" cy="1218172"/>
            <a:chOff x="0" y="0"/>
            <a:chExt cx="483446" cy="221031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6881762" y="9068828"/>
            <a:ext cx="2664422" cy="1218172"/>
            <a:chOff x="0" y="0"/>
            <a:chExt cx="483446" cy="221031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622671" y="2220949"/>
            <a:ext cx="6709253" cy="5845101"/>
            <a:chOff x="0" y="0"/>
            <a:chExt cx="6350000" cy="553212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5532120"/>
            </a:xfrm>
            <a:custGeom>
              <a:avLst/>
              <a:gdLst/>
              <a:ahLst/>
              <a:cxnLst/>
              <a:rect l="l" t="t" r="r" b="b"/>
              <a:pathLst>
                <a:path w="6350000" h="5532120">
                  <a:moveTo>
                    <a:pt x="4762500" y="0"/>
                  </a:moveTo>
                  <a:lnTo>
                    <a:pt x="1587500" y="0"/>
                  </a:lnTo>
                  <a:lnTo>
                    <a:pt x="0" y="2766060"/>
                  </a:lnTo>
                  <a:lnTo>
                    <a:pt x="1587500" y="5532120"/>
                  </a:lnTo>
                  <a:lnTo>
                    <a:pt x="4762500" y="5532120"/>
                  </a:lnTo>
                  <a:lnTo>
                    <a:pt x="6350000" y="2766060"/>
                  </a:lnTo>
                  <a:lnTo>
                    <a:pt x="4762500" y="0"/>
                  </a:lnTo>
                  <a:lnTo>
                    <a:pt x="4762500" y="0"/>
                  </a:lnTo>
                  <a:close/>
                  <a:moveTo>
                    <a:pt x="4676140" y="5382260"/>
                  </a:moveTo>
                  <a:lnTo>
                    <a:pt x="1673860" y="5382260"/>
                  </a:lnTo>
                  <a:lnTo>
                    <a:pt x="172720" y="2766060"/>
                  </a:lnTo>
                  <a:lnTo>
                    <a:pt x="1673860" y="149860"/>
                  </a:lnTo>
                  <a:lnTo>
                    <a:pt x="4676140" y="149860"/>
                  </a:lnTo>
                  <a:lnTo>
                    <a:pt x="6177280" y="2766060"/>
                  </a:lnTo>
                  <a:lnTo>
                    <a:pt x="4676140" y="538226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8" name="AutoShape 28"/>
          <p:cNvSpPr/>
          <p:nvPr/>
        </p:nvSpPr>
        <p:spPr>
          <a:xfrm rot="-7193308">
            <a:off x="-497852" y="6516002"/>
            <a:ext cx="3317663" cy="0"/>
          </a:xfrm>
          <a:prstGeom prst="line">
            <a:avLst/>
          </a:prstGeom>
          <a:ln w="857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AutoShape 29"/>
          <p:cNvSpPr/>
          <p:nvPr/>
        </p:nvSpPr>
        <p:spPr>
          <a:xfrm rot="-3598859">
            <a:off x="-501078" y="3680979"/>
            <a:ext cx="3317663" cy="0"/>
          </a:xfrm>
          <a:prstGeom prst="line">
            <a:avLst/>
          </a:prstGeom>
          <a:ln w="857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" name="Freeform 30"/>
          <p:cNvSpPr/>
          <p:nvPr/>
        </p:nvSpPr>
        <p:spPr>
          <a:xfrm>
            <a:off x="9483584" y="2723716"/>
            <a:ext cx="422417" cy="430552"/>
          </a:xfrm>
          <a:custGeom>
            <a:avLst/>
            <a:gdLst/>
            <a:ahLst/>
            <a:cxnLst/>
            <a:rect l="l" t="t" r="r" b="b"/>
            <a:pathLst>
              <a:path w="422417" h="430552">
                <a:moveTo>
                  <a:pt x="0" y="0"/>
                </a:moveTo>
                <a:lnTo>
                  <a:pt x="422417" y="0"/>
                </a:lnTo>
                <a:lnTo>
                  <a:pt x="422417" y="430552"/>
                </a:lnTo>
                <a:lnTo>
                  <a:pt x="0" y="4305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31"/>
          <p:cNvSpPr/>
          <p:nvPr/>
        </p:nvSpPr>
        <p:spPr>
          <a:xfrm>
            <a:off x="9483584" y="3855074"/>
            <a:ext cx="422417" cy="430552"/>
          </a:xfrm>
          <a:custGeom>
            <a:avLst/>
            <a:gdLst/>
            <a:ahLst/>
            <a:cxnLst/>
            <a:rect l="l" t="t" r="r" b="b"/>
            <a:pathLst>
              <a:path w="422417" h="430552">
                <a:moveTo>
                  <a:pt x="0" y="0"/>
                </a:moveTo>
                <a:lnTo>
                  <a:pt x="422417" y="0"/>
                </a:lnTo>
                <a:lnTo>
                  <a:pt x="422417" y="430552"/>
                </a:lnTo>
                <a:lnTo>
                  <a:pt x="0" y="4305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2" name="Freeform 32"/>
          <p:cNvSpPr/>
          <p:nvPr/>
        </p:nvSpPr>
        <p:spPr>
          <a:xfrm>
            <a:off x="9463343" y="4884028"/>
            <a:ext cx="449040" cy="457687"/>
          </a:xfrm>
          <a:custGeom>
            <a:avLst/>
            <a:gdLst/>
            <a:ahLst/>
            <a:cxnLst/>
            <a:rect l="l" t="t" r="r" b="b"/>
            <a:pathLst>
              <a:path w="449040" h="457687">
                <a:moveTo>
                  <a:pt x="0" y="0"/>
                </a:moveTo>
                <a:lnTo>
                  <a:pt x="449039" y="0"/>
                </a:lnTo>
                <a:lnTo>
                  <a:pt x="449039" y="457687"/>
                </a:lnTo>
                <a:lnTo>
                  <a:pt x="0" y="4576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3" name="Freeform 33"/>
          <p:cNvSpPr/>
          <p:nvPr/>
        </p:nvSpPr>
        <p:spPr>
          <a:xfrm>
            <a:off x="9343846" y="5922786"/>
            <a:ext cx="578199" cy="589333"/>
          </a:xfrm>
          <a:custGeom>
            <a:avLst/>
            <a:gdLst/>
            <a:ahLst/>
            <a:cxnLst/>
            <a:rect l="l" t="t" r="r" b="b"/>
            <a:pathLst>
              <a:path w="578199" h="589333">
                <a:moveTo>
                  <a:pt x="0" y="0"/>
                </a:moveTo>
                <a:lnTo>
                  <a:pt x="578198" y="0"/>
                </a:lnTo>
                <a:lnTo>
                  <a:pt x="578198" y="589333"/>
                </a:lnTo>
                <a:lnTo>
                  <a:pt x="0" y="5893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4" name="TextBox 34"/>
          <p:cNvSpPr txBox="1"/>
          <p:nvPr/>
        </p:nvSpPr>
        <p:spPr>
          <a:xfrm>
            <a:off x="1903015" y="4635753"/>
            <a:ext cx="6148566" cy="1069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>
                <a:solidFill>
                  <a:srgbClr val="FFFFFF"/>
                </a:solidFill>
                <a:latin typeface="League Spartan"/>
              </a:rPr>
              <a:t>Agenda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0168378" y="2639283"/>
            <a:ext cx="5075813" cy="5289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606060"/>
                </a:solidFill>
                <a:latin typeface="Times New Roman"/>
              </a:rPr>
              <a:t>Introduction</a:t>
            </a:r>
          </a:p>
        </p:txBody>
      </p:sp>
      <p:sp>
        <p:nvSpPr>
          <p:cNvPr id="39" name="Freeform 39"/>
          <p:cNvSpPr/>
          <p:nvPr/>
        </p:nvSpPr>
        <p:spPr>
          <a:xfrm>
            <a:off x="9343846" y="6893989"/>
            <a:ext cx="524754" cy="534859"/>
          </a:xfrm>
          <a:custGeom>
            <a:avLst/>
            <a:gdLst/>
            <a:ahLst/>
            <a:cxnLst/>
            <a:rect l="l" t="t" r="r" b="b"/>
            <a:pathLst>
              <a:path w="524754" h="534859">
                <a:moveTo>
                  <a:pt x="0" y="0"/>
                </a:moveTo>
                <a:lnTo>
                  <a:pt x="524754" y="0"/>
                </a:lnTo>
                <a:lnTo>
                  <a:pt x="524754" y="534859"/>
                </a:lnTo>
                <a:lnTo>
                  <a:pt x="0" y="5348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0" name="Freeform 40"/>
          <p:cNvSpPr/>
          <p:nvPr/>
        </p:nvSpPr>
        <p:spPr>
          <a:xfrm>
            <a:off x="9298422" y="7954205"/>
            <a:ext cx="570566" cy="581554"/>
          </a:xfrm>
          <a:custGeom>
            <a:avLst/>
            <a:gdLst/>
            <a:ahLst/>
            <a:cxnLst/>
            <a:rect l="l" t="t" r="r" b="b"/>
            <a:pathLst>
              <a:path w="570566" h="581554">
                <a:moveTo>
                  <a:pt x="0" y="0"/>
                </a:moveTo>
                <a:lnTo>
                  <a:pt x="570566" y="0"/>
                </a:lnTo>
                <a:lnTo>
                  <a:pt x="570566" y="581554"/>
                </a:lnTo>
                <a:lnTo>
                  <a:pt x="0" y="5815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3" name="TextBox 36">
            <a:extLst>
              <a:ext uri="{FF2B5EF4-FFF2-40B4-BE49-F238E27FC236}">
                <a16:creationId xmlns:a16="http://schemas.microsoft.com/office/drawing/2014/main" id="{9FCF4197-D3BF-D35E-B6AA-D6DCB3AFD29C}"/>
              </a:ext>
            </a:extLst>
          </p:cNvPr>
          <p:cNvSpPr txBox="1"/>
          <p:nvPr/>
        </p:nvSpPr>
        <p:spPr>
          <a:xfrm>
            <a:off x="10126681" y="6823787"/>
            <a:ext cx="3755365" cy="5289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606060"/>
                </a:solidFill>
                <a:latin typeface="Times New Roman"/>
              </a:rPr>
              <a:t>Result and Discussion</a:t>
            </a:r>
          </a:p>
        </p:txBody>
      </p:sp>
      <p:sp>
        <p:nvSpPr>
          <p:cNvPr id="44" name="TextBox 36">
            <a:extLst>
              <a:ext uri="{FF2B5EF4-FFF2-40B4-BE49-F238E27FC236}">
                <a16:creationId xmlns:a16="http://schemas.microsoft.com/office/drawing/2014/main" id="{8D599A54-5A24-F2AC-F5EC-90DF8C55CAC2}"/>
              </a:ext>
            </a:extLst>
          </p:cNvPr>
          <p:cNvSpPr txBox="1"/>
          <p:nvPr/>
        </p:nvSpPr>
        <p:spPr>
          <a:xfrm>
            <a:off x="10126680" y="7925979"/>
            <a:ext cx="3755365" cy="5289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606060"/>
                </a:solidFill>
                <a:latin typeface="Times New Roman"/>
              </a:rPr>
              <a:t>Conclusion</a:t>
            </a:r>
          </a:p>
        </p:txBody>
      </p:sp>
      <p:sp>
        <p:nvSpPr>
          <p:cNvPr id="41" name="TextBox 36">
            <a:extLst>
              <a:ext uri="{FF2B5EF4-FFF2-40B4-BE49-F238E27FC236}">
                <a16:creationId xmlns:a16="http://schemas.microsoft.com/office/drawing/2014/main" id="{B91AD114-EFC2-A7F8-EA01-AA26DC9766BC}"/>
              </a:ext>
            </a:extLst>
          </p:cNvPr>
          <p:cNvSpPr txBox="1"/>
          <p:nvPr/>
        </p:nvSpPr>
        <p:spPr>
          <a:xfrm>
            <a:off x="10153998" y="5892648"/>
            <a:ext cx="3755365" cy="5289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606060"/>
                </a:solidFill>
                <a:latin typeface="Times New Roman"/>
              </a:rPr>
              <a:t>Modelling </a:t>
            </a:r>
          </a:p>
        </p:txBody>
      </p:sp>
    </p:spTree>
    <p:extLst>
      <p:ext uri="{BB962C8B-B14F-4D97-AF65-F5344CB8AC3E}">
        <p14:creationId xmlns:p14="http://schemas.microsoft.com/office/powerpoint/2010/main" val="111968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FE793C0A-E911-7AA8-6CF0-CAE77B2827C6}"/>
              </a:ext>
            </a:extLst>
          </p:cNvPr>
          <p:cNvSpPr/>
          <p:nvPr/>
        </p:nvSpPr>
        <p:spPr>
          <a:xfrm>
            <a:off x="9945049" y="5639022"/>
            <a:ext cx="3755365" cy="123167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6" name="TextBox 36"/>
          <p:cNvSpPr txBox="1"/>
          <p:nvPr/>
        </p:nvSpPr>
        <p:spPr>
          <a:xfrm>
            <a:off x="10168378" y="3770641"/>
            <a:ext cx="3755365" cy="604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606060"/>
                </a:solidFill>
                <a:latin typeface="Times New Roman"/>
              </a:rPr>
              <a:t>Problem statement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D61DB3F-1DF7-77E3-C9EE-04EC711AA523}"/>
              </a:ext>
            </a:extLst>
          </p:cNvPr>
          <p:cNvSpPr txBox="1"/>
          <p:nvPr/>
        </p:nvSpPr>
        <p:spPr>
          <a:xfrm>
            <a:off x="10168375" y="4869409"/>
            <a:ext cx="3755365" cy="5289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606060"/>
                </a:solidFill>
                <a:latin typeface="Times New Roman"/>
              </a:rPr>
              <a:t>Analysis and Insights</a:t>
            </a:r>
          </a:p>
        </p:txBody>
      </p:sp>
      <p:grpSp>
        <p:nvGrpSpPr>
          <p:cNvPr id="2" name="Group 2"/>
          <p:cNvGrpSpPr/>
          <p:nvPr/>
        </p:nvGrpSpPr>
        <p:grpSpPr>
          <a:xfrm>
            <a:off x="1123950" y="1832029"/>
            <a:ext cx="7706695" cy="6622941"/>
            <a:chOff x="0" y="0"/>
            <a:chExt cx="812800" cy="698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337928" y="2387829"/>
            <a:ext cx="6534491" cy="5511342"/>
            <a:chOff x="0" y="0"/>
            <a:chExt cx="1721018" cy="145154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21018" cy="1451547"/>
            </a:xfrm>
            <a:custGeom>
              <a:avLst/>
              <a:gdLst/>
              <a:ahLst/>
              <a:cxnLst/>
              <a:rect l="l" t="t" r="r" b="b"/>
              <a:pathLst>
                <a:path w="1721018" h="1451547">
                  <a:moveTo>
                    <a:pt x="0" y="0"/>
                  </a:moveTo>
                  <a:lnTo>
                    <a:pt x="1721018" y="0"/>
                  </a:lnTo>
                  <a:lnTo>
                    <a:pt x="1721018" y="1451547"/>
                  </a:lnTo>
                  <a:lnTo>
                    <a:pt x="0" y="1451547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777243" y="-51824"/>
            <a:ext cx="4393457" cy="839228"/>
            <a:chOff x="0" y="0"/>
            <a:chExt cx="1157124" cy="22103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57125" cy="221031"/>
            </a:xfrm>
            <a:custGeom>
              <a:avLst/>
              <a:gdLst/>
              <a:ahLst/>
              <a:cxnLst/>
              <a:rect l="l" t="t" r="r" b="b"/>
              <a:pathLst>
                <a:path w="1157125" h="221031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1727014" y="9468619"/>
            <a:ext cx="4393457" cy="839228"/>
            <a:chOff x="0" y="0"/>
            <a:chExt cx="1157124" cy="22103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157125" cy="221031"/>
            </a:xfrm>
            <a:custGeom>
              <a:avLst/>
              <a:gdLst/>
              <a:ahLst/>
              <a:cxnLst/>
              <a:rect l="l" t="t" r="r" b="b"/>
              <a:pathLst>
                <a:path w="1157125" h="221031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2583046" y="-189472"/>
            <a:ext cx="2664422" cy="1218172"/>
            <a:chOff x="0" y="0"/>
            <a:chExt cx="483446" cy="22103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69393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5369096" y="9068828"/>
            <a:ext cx="2664422" cy="1218172"/>
            <a:chOff x="0" y="0"/>
            <a:chExt cx="483446" cy="221031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69393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4089434" y="-189472"/>
            <a:ext cx="2664422" cy="1218172"/>
            <a:chOff x="0" y="0"/>
            <a:chExt cx="483446" cy="221031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6881762" y="9068828"/>
            <a:ext cx="2664422" cy="1218172"/>
            <a:chOff x="0" y="0"/>
            <a:chExt cx="483446" cy="221031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622671" y="2220949"/>
            <a:ext cx="6709253" cy="5845101"/>
            <a:chOff x="0" y="0"/>
            <a:chExt cx="6350000" cy="553212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5532120"/>
            </a:xfrm>
            <a:custGeom>
              <a:avLst/>
              <a:gdLst/>
              <a:ahLst/>
              <a:cxnLst/>
              <a:rect l="l" t="t" r="r" b="b"/>
              <a:pathLst>
                <a:path w="6350000" h="5532120">
                  <a:moveTo>
                    <a:pt x="4762500" y="0"/>
                  </a:moveTo>
                  <a:lnTo>
                    <a:pt x="1587500" y="0"/>
                  </a:lnTo>
                  <a:lnTo>
                    <a:pt x="0" y="2766060"/>
                  </a:lnTo>
                  <a:lnTo>
                    <a:pt x="1587500" y="5532120"/>
                  </a:lnTo>
                  <a:lnTo>
                    <a:pt x="4762500" y="5532120"/>
                  </a:lnTo>
                  <a:lnTo>
                    <a:pt x="6350000" y="2766060"/>
                  </a:lnTo>
                  <a:lnTo>
                    <a:pt x="4762500" y="0"/>
                  </a:lnTo>
                  <a:lnTo>
                    <a:pt x="4762500" y="0"/>
                  </a:lnTo>
                  <a:close/>
                  <a:moveTo>
                    <a:pt x="4676140" y="5382260"/>
                  </a:moveTo>
                  <a:lnTo>
                    <a:pt x="1673860" y="5382260"/>
                  </a:lnTo>
                  <a:lnTo>
                    <a:pt x="172720" y="2766060"/>
                  </a:lnTo>
                  <a:lnTo>
                    <a:pt x="1673860" y="149860"/>
                  </a:lnTo>
                  <a:lnTo>
                    <a:pt x="4676140" y="149860"/>
                  </a:lnTo>
                  <a:lnTo>
                    <a:pt x="6177280" y="2766060"/>
                  </a:lnTo>
                  <a:lnTo>
                    <a:pt x="4676140" y="538226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8" name="AutoShape 28"/>
          <p:cNvSpPr/>
          <p:nvPr/>
        </p:nvSpPr>
        <p:spPr>
          <a:xfrm rot="-7193308">
            <a:off x="-497852" y="6516002"/>
            <a:ext cx="3317663" cy="0"/>
          </a:xfrm>
          <a:prstGeom prst="line">
            <a:avLst/>
          </a:prstGeom>
          <a:ln w="857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AutoShape 29"/>
          <p:cNvSpPr/>
          <p:nvPr/>
        </p:nvSpPr>
        <p:spPr>
          <a:xfrm rot="-3598859">
            <a:off x="-501078" y="3680979"/>
            <a:ext cx="3317663" cy="0"/>
          </a:xfrm>
          <a:prstGeom prst="line">
            <a:avLst/>
          </a:prstGeom>
          <a:ln w="857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" name="Freeform 30"/>
          <p:cNvSpPr/>
          <p:nvPr/>
        </p:nvSpPr>
        <p:spPr>
          <a:xfrm>
            <a:off x="9483584" y="2723716"/>
            <a:ext cx="422417" cy="430552"/>
          </a:xfrm>
          <a:custGeom>
            <a:avLst/>
            <a:gdLst/>
            <a:ahLst/>
            <a:cxnLst/>
            <a:rect l="l" t="t" r="r" b="b"/>
            <a:pathLst>
              <a:path w="422417" h="430552">
                <a:moveTo>
                  <a:pt x="0" y="0"/>
                </a:moveTo>
                <a:lnTo>
                  <a:pt x="422417" y="0"/>
                </a:lnTo>
                <a:lnTo>
                  <a:pt x="422417" y="430552"/>
                </a:lnTo>
                <a:lnTo>
                  <a:pt x="0" y="4305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31"/>
          <p:cNvSpPr/>
          <p:nvPr/>
        </p:nvSpPr>
        <p:spPr>
          <a:xfrm>
            <a:off x="9483584" y="3855074"/>
            <a:ext cx="422417" cy="430552"/>
          </a:xfrm>
          <a:custGeom>
            <a:avLst/>
            <a:gdLst/>
            <a:ahLst/>
            <a:cxnLst/>
            <a:rect l="l" t="t" r="r" b="b"/>
            <a:pathLst>
              <a:path w="422417" h="430552">
                <a:moveTo>
                  <a:pt x="0" y="0"/>
                </a:moveTo>
                <a:lnTo>
                  <a:pt x="422417" y="0"/>
                </a:lnTo>
                <a:lnTo>
                  <a:pt x="422417" y="430552"/>
                </a:lnTo>
                <a:lnTo>
                  <a:pt x="0" y="4305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2" name="Freeform 32"/>
          <p:cNvSpPr/>
          <p:nvPr/>
        </p:nvSpPr>
        <p:spPr>
          <a:xfrm>
            <a:off x="9463343" y="4884028"/>
            <a:ext cx="449040" cy="457687"/>
          </a:xfrm>
          <a:custGeom>
            <a:avLst/>
            <a:gdLst/>
            <a:ahLst/>
            <a:cxnLst/>
            <a:rect l="l" t="t" r="r" b="b"/>
            <a:pathLst>
              <a:path w="449040" h="457687">
                <a:moveTo>
                  <a:pt x="0" y="0"/>
                </a:moveTo>
                <a:lnTo>
                  <a:pt x="449039" y="0"/>
                </a:lnTo>
                <a:lnTo>
                  <a:pt x="449039" y="457687"/>
                </a:lnTo>
                <a:lnTo>
                  <a:pt x="0" y="4576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3" name="Freeform 33"/>
          <p:cNvSpPr/>
          <p:nvPr/>
        </p:nvSpPr>
        <p:spPr>
          <a:xfrm>
            <a:off x="9343846" y="5922786"/>
            <a:ext cx="578199" cy="589333"/>
          </a:xfrm>
          <a:custGeom>
            <a:avLst/>
            <a:gdLst/>
            <a:ahLst/>
            <a:cxnLst/>
            <a:rect l="l" t="t" r="r" b="b"/>
            <a:pathLst>
              <a:path w="578199" h="589333">
                <a:moveTo>
                  <a:pt x="0" y="0"/>
                </a:moveTo>
                <a:lnTo>
                  <a:pt x="578198" y="0"/>
                </a:lnTo>
                <a:lnTo>
                  <a:pt x="578198" y="589333"/>
                </a:lnTo>
                <a:lnTo>
                  <a:pt x="0" y="5893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4" name="TextBox 34"/>
          <p:cNvSpPr txBox="1"/>
          <p:nvPr/>
        </p:nvSpPr>
        <p:spPr>
          <a:xfrm>
            <a:off x="1903015" y="4635753"/>
            <a:ext cx="6148566" cy="1069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>
                <a:solidFill>
                  <a:srgbClr val="FFFFFF"/>
                </a:solidFill>
                <a:latin typeface="League Spartan"/>
              </a:rPr>
              <a:t>Agenda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0168378" y="2639283"/>
            <a:ext cx="5075813" cy="5289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606060"/>
                </a:solidFill>
                <a:latin typeface="Times New Roman"/>
              </a:rPr>
              <a:t>Introduction</a:t>
            </a:r>
          </a:p>
        </p:txBody>
      </p:sp>
      <p:sp>
        <p:nvSpPr>
          <p:cNvPr id="39" name="Freeform 39"/>
          <p:cNvSpPr/>
          <p:nvPr/>
        </p:nvSpPr>
        <p:spPr>
          <a:xfrm>
            <a:off x="9343846" y="6893989"/>
            <a:ext cx="524754" cy="534859"/>
          </a:xfrm>
          <a:custGeom>
            <a:avLst/>
            <a:gdLst/>
            <a:ahLst/>
            <a:cxnLst/>
            <a:rect l="l" t="t" r="r" b="b"/>
            <a:pathLst>
              <a:path w="524754" h="534859">
                <a:moveTo>
                  <a:pt x="0" y="0"/>
                </a:moveTo>
                <a:lnTo>
                  <a:pt x="524754" y="0"/>
                </a:lnTo>
                <a:lnTo>
                  <a:pt x="524754" y="534859"/>
                </a:lnTo>
                <a:lnTo>
                  <a:pt x="0" y="5348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0" name="Freeform 40"/>
          <p:cNvSpPr/>
          <p:nvPr/>
        </p:nvSpPr>
        <p:spPr>
          <a:xfrm>
            <a:off x="9298422" y="7954205"/>
            <a:ext cx="570566" cy="581554"/>
          </a:xfrm>
          <a:custGeom>
            <a:avLst/>
            <a:gdLst/>
            <a:ahLst/>
            <a:cxnLst/>
            <a:rect l="l" t="t" r="r" b="b"/>
            <a:pathLst>
              <a:path w="570566" h="581554">
                <a:moveTo>
                  <a:pt x="0" y="0"/>
                </a:moveTo>
                <a:lnTo>
                  <a:pt x="570566" y="0"/>
                </a:lnTo>
                <a:lnTo>
                  <a:pt x="570566" y="581554"/>
                </a:lnTo>
                <a:lnTo>
                  <a:pt x="0" y="5815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3" name="TextBox 36">
            <a:extLst>
              <a:ext uri="{FF2B5EF4-FFF2-40B4-BE49-F238E27FC236}">
                <a16:creationId xmlns:a16="http://schemas.microsoft.com/office/drawing/2014/main" id="{9FCF4197-D3BF-D35E-B6AA-D6DCB3AFD29C}"/>
              </a:ext>
            </a:extLst>
          </p:cNvPr>
          <p:cNvSpPr txBox="1"/>
          <p:nvPr/>
        </p:nvSpPr>
        <p:spPr>
          <a:xfrm>
            <a:off x="10126681" y="6823787"/>
            <a:ext cx="3755365" cy="5289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606060"/>
                </a:solidFill>
                <a:latin typeface="Times New Roman"/>
              </a:rPr>
              <a:t>Result and Discussion</a:t>
            </a:r>
          </a:p>
        </p:txBody>
      </p:sp>
      <p:sp>
        <p:nvSpPr>
          <p:cNvPr id="44" name="TextBox 36">
            <a:extLst>
              <a:ext uri="{FF2B5EF4-FFF2-40B4-BE49-F238E27FC236}">
                <a16:creationId xmlns:a16="http://schemas.microsoft.com/office/drawing/2014/main" id="{8D599A54-5A24-F2AC-F5EC-90DF8C55CAC2}"/>
              </a:ext>
            </a:extLst>
          </p:cNvPr>
          <p:cNvSpPr txBox="1"/>
          <p:nvPr/>
        </p:nvSpPr>
        <p:spPr>
          <a:xfrm>
            <a:off x="10126680" y="7925979"/>
            <a:ext cx="3755365" cy="5289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606060"/>
                </a:solidFill>
                <a:latin typeface="Times New Roman"/>
              </a:rPr>
              <a:t>Conclusion</a:t>
            </a:r>
          </a:p>
        </p:txBody>
      </p:sp>
      <p:sp>
        <p:nvSpPr>
          <p:cNvPr id="41" name="TextBox 36">
            <a:extLst>
              <a:ext uri="{FF2B5EF4-FFF2-40B4-BE49-F238E27FC236}">
                <a16:creationId xmlns:a16="http://schemas.microsoft.com/office/drawing/2014/main" id="{B91AD114-EFC2-A7F8-EA01-AA26DC9766BC}"/>
              </a:ext>
            </a:extLst>
          </p:cNvPr>
          <p:cNvSpPr txBox="1"/>
          <p:nvPr/>
        </p:nvSpPr>
        <p:spPr>
          <a:xfrm>
            <a:off x="10153998" y="5892648"/>
            <a:ext cx="3755365" cy="5289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606060"/>
                </a:solidFill>
                <a:latin typeface="Times New Roman"/>
              </a:rPr>
              <a:t>Modelling </a:t>
            </a:r>
          </a:p>
        </p:txBody>
      </p:sp>
    </p:spTree>
    <p:extLst>
      <p:ext uri="{BB962C8B-B14F-4D97-AF65-F5344CB8AC3E}">
        <p14:creationId xmlns:p14="http://schemas.microsoft.com/office/powerpoint/2010/main" val="1881670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FE793C0A-E911-7AA8-6CF0-CAE77B2827C6}"/>
              </a:ext>
            </a:extLst>
          </p:cNvPr>
          <p:cNvSpPr/>
          <p:nvPr/>
        </p:nvSpPr>
        <p:spPr>
          <a:xfrm>
            <a:off x="9923483" y="6587443"/>
            <a:ext cx="3755365" cy="123167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6" name="TextBox 36"/>
          <p:cNvSpPr txBox="1"/>
          <p:nvPr/>
        </p:nvSpPr>
        <p:spPr>
          <a:xfrm>
            <a:off x="10168378" y="3770641"/>
            <a:ext cx="3755365" cy="604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606060"/>
                </a:solidFill>
                <a:latin typeface="Times New Roman"/>
              </a:rPr>
              <a:t>Problem statement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D61DB3F-1DF7-77E3-C9EE-04EC711AA523}"/>
              </a:ext>
            </a:extLst>
          </p:cNvPr>
          <p:cNvSpPr txBox="1"/>
          <p:nvPr/>
        </p:nvSpPr>
        <p:spPr>
          <a:xfrm>
            <a:off x="10168375" y="4869409"/>
            <a:ext cx="3755365" cy="5289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606060"/>
                </a:solidFill>
                <a:latin typeface="Times New Roman"/>
              </a:rPr>
              <a:t>Analysis and Insights</a:t>
            </a:r>
          </a:p>
        </p:txBody>
      </p:sp>
      <p:grpSp>
        <p:nvGrpSpPr>
          <p:cNvPr id="2" name="Group 2"/>
          <p:cNvGrpSpPr/>
          <p:nvPr/>
        </p:nvGrpSpPr>
        <p:grpSpPr>
          <a:xfrm>
            <a:off x="1123950" y="1832029"/>
            <a:ext cx="7706695" cy="6622941"/>
            <a:chOff x="0" y="0"/>
            <a:chExt cx="812800" cy="698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337928" y="2387829"/>
            <a:ext cx="6534491" cy="5511342"/>
            <a:chOff x="0" y="0"/>
            <a:chExt cx="1721018" cy="145154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21018" cy="1451547"/>
            </a:xfrm>
            <a:custGeom>
              <a:avLst/>
              <a:gdLst/>
              <a:ahLst/>
              <a:cxnLst/>
              <a:rect l="l" t="t" r="r" b="b"/>
              <a:pathLst>
                <a:path w="1721018" h="1451547">
                  <a:moveTo>
                    <a:pt x="0" y="0"/>
                  </a:moveTo>
                  <a:lnTo>
                    <a:pt x="1721018" y="0"/>
                  </a:lnTo>
                  <a:lnTo>
                    <a:pt x="1721018" y="1451547"/>
                  </a:lnTo>
                  <a:lnTo>
                    <a:pt x="0" y="1451547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777243" y="-51824"/>
            <a:ext cx="4393457" cy="839228"/>
            <a:chOff x="0" y="0"/>
            <a:chExt cx="1157124" cy="22103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57125" cy="221031"/>
            </a:xfrm>
            <a:custGeom>
              <a:avLst/>
              <a:gdLst/>
              <a:ahLst/>
              <a:cxnLst/>
              <a:rect l="l" t="t" r="r" b="b"/>
              <a:pathLst>
                <a:path w="1157125" h="221031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1727014" y="9468619"/>
            <a:ext cx="4393457" cy="839228"/>
            <a:chOff x="0" y="0"/>
            <a:chExt cx="1157124" cy="22103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157125" cy="221031"/>
            </a:xfrm>
            <a:custGeom>
              <a:avLst/>
              <a:gdLst/>
              <a:ahLst/>
              <a:cxnLst/>
              <a:rect l="l" t="t" r="r" b="b"/>
              <a:pathLst>
                <a:path w="1157125" h="221031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2583046" y="-189472"/>
            <a:ext cx="2664422" cy="1218172"/>
            <a:chOff x="0" y="0"/>
            <a:chExt cx="483446" cy="22103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69393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5369096" y="9068828"/>
            <a:ext cx="2664422" cy="1218172"/>
            <a:chOff x="0" y="0"/>
            <a:chExt cx="483446" cy="221031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69393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4089434" y="-189472"/>
            <a:ext cx="2664422" cy="1218172"/>
            <a:chOff x="0" y="0"/>
            <a:chExt cx="483446" cy="221031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6881762" y="9068828"/>
            <a:ext cx="2664422" cy="1218172"/>
            <a:chOff x="0" y="0"/>
            <a:chExt cx="483446" cy="221031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622671" y="2220949"/>
            <a:ext cx="6709253" cy="5845101"/>
            <a:chOff x="0" y="0"/>
            <a:chExt cx="6350000" cy="553212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5532120"/>
            </a:xfrm>
            <a:custGeom>
              <a:avLst/>
              <a:gdLst/>
              <a:ahLst/>
              <a:cxnLst/>
              <a:rect l="l" t="t" r="r" b="b"/>
              <a:pathLst>
                <a:path w="6350000" h="5532120">
                  <a:moveTo>
                    <a:pt x="4762500" y="0"/>
                  </a:moveTo>
                  <a:lnTo>
                    <a:pt x="1587500" y="0"/>
                  </a:lnTo>
                  <a:lnTo>
                    <a:pt x="0" y="2766060"/>
                  </a:lnTo>
                  <a:lnTo>
                    <a:pt x="1587500" y="5532120"/>
                  </a:lnTo>
                  <a:lnTo>
                    <a:pt x="4762500" y="5532120"/>
                  </a:lnTo>
                  <a:lnTo>
                    <a:pt x="6350000" y="2766060"/>
                  </a:lnTo>
                  <a:lnTo>
                    <a:pt x="4762500" y="0"/>
                  </a:lnTo>
                  <a:lnTo>
                    <a:pt x="4762500" y="0"/>
                  </a:lnTo>
                  <a:close/>
                  <a:moveTo>
                    <a:pt x="4676140" y="5382260"/>
                  </a:moveTo>
                  <a:lnTo>
                    <a:pt x="1673860" y="5382260"/>
                  </a:lnTo>
                  <a:lnTo>
                    <a:pt x="172720" y="2766060"/>
                  </a:lnTo>
                  <a:lnTo>
                    <a:pt x="1673860" y="149860"/>
                  </a:lnTo>
                  <a:lnTo>
                    <a:pt x="4676140" y="149860"/>
                  </a:lnTo>
                  <a:lnTo>
                    <a:pt x="6177280" y="2766060"/>
                  </a:lnTo>
                  <a:lnTo>
                    <a:pt x="4676140" y="538226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8" name="AutoShape 28"/>
          <p:cNvSpPr/>
          <p:nvPr/>
        </p:nvSpPr>
        <p:spPr>
          <a:xfrm rot="-7193308">
            <a:off x="-497852" y="6516002"/>
            <a:ext cx="3317663" cy="0"/>
          </a:xfrm>
          <a:prstGeom prst="line">
            <a:avLst/>
          </a:prstGeom>
          <a:ln w="857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AutoShape 29"/>
          <p:cNvSpPr/>
          <p:nvPr/>
        </p:nvSpPr>
        <p:spPr>
          <a:xfrm rot="-3598859">
            <a:off x="-501078" y="3680979"/>
            <a:ext cx="3317663" cy="0"/>
          </a:xfrm>
          <a:prstGeom prst="line">
            <a:avLst/>
          </a:prstGeom>
          <a:ln w="857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" name="Freeform 30"/>
          <p:cNvSpPr/>
          <p:nvPr/>
        </p:nvSpPr>
        <p:spPr>
          <a:xfrm>
            <a:off x="9483584" y="2723716"/>
            <a:ext cx="422417" cy="430552"/>
          </a:xfrm>
          <a:custGeom>
            <a:avLst/>
            <a:gdLst/>
            <a:ahLst/>
            <a:cxnLst/>
            <a:rect l="l" t="t" r="r" b="b"/>
            <a:pathLst>
              <a:path w="422417" h="430552">
                <a:moveTo>
                  <a:pt x="0" y="0"/>
                </a:moveTo>
                <a:lnTo>
                  <a:pt x="422417" y="0"/>
                </a:lnTo>
                <a:lnTo>
                  <a:pt x="422417" y="430552"/>
                </a:lnTo>
                <a:lnTo>
                  <a:pt x="0" y="4305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31"/>
          <p:cNvSpPr/>
          <p:nvPr/>
        </p:nvSpPr>
        <p:spPr>
          <a:xfrm>
            <a:off x="9483584" y="3855074"/>
            <a:ext cx="422417" cy="430552"/>
          </a:xfrm>
          <a:custGeom>
            <a:avLst/>
            <a:gdLst/>
            <a:ahLst/>
            <a:cxnLst/>
            <a:rect l="l" t="t" r="r" b="b"/>
            <a:pathLst>
              <a:path w="422417" h="430552">
                <a:moveTo>
                  <a:pt x="0" y="0"/>
                </a:moveTo>
                <a:lnTo>
                  <a:pt x="422417" y="0"/>
                </a:lnTo>
                <a:lnTo>
                  <a:pt x="422417" y="430552"/>
                </a:lnTo>
                <a:lnTo>
                  <a:pt x="0" y="4305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2" name="Freeform 32"/>
          <p:cNvSpPr/>
          <p:nvPr/>
        </p:nvSpPr>
        <p:spPr>
          <a:xfrm>
            <a:off x="9463343" y="4884028"/>
            <a:ext cx="449040" cy="457687"/>
          </a:xfrm>
          <a:custGeom>
            <a:avLst/>
            <a:gdLst/>
            <a:ahLst/>
            <a:cxnLst/>
            <a:rect l="l" t="t" r="r" b="b"/>
            <a:pathLst>
              <a:path w="449040" h="457687">
                <a:moveTo>
                  <a:pt x="0" y="0"/>
                </a:moveTo>
                <a:lnTo>
                  <a:pt x="449039" y="0"/>
                </a:lnTo>
                <a:lnTo>
                  <a:pt x="449039" y="457687"/>
                </a:lnTo>
                <a:lnTo>
                  <a:pt x="0" y="4576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3" name="Freeform 33"/>
          <p:cNvSpPr/>
          <p:nvPr/>
        </p:nvSpPr>
        <p:spPr>
          <a:xfrm>
            <a:off x="9343846" y="5922786"/>
            <a:ext cx="578199" cy="589333"/>
          </a:xfrm>
          <a:custGeom>
            <a:avLst/>
            <a:gdLst/>
            <a:ahLst/>
            <a:cxnLst/>
            <a:rect l="l" t="t" r="r" b="b"/>
            <a:pathLst>
              <a:path w="578199" h="589333">
                <a:moveTo>
                  <a:pt x="0" y="0"/>
                </a:moveTo>
                <a:lnTo>
                  <a:pt x="578198" y="0"/>
                </a:lnTo>
                <a:lnTo>
                  <a:pt x="578198" y="589333"/>
                </a:lnTo>
                <a:lnTo>
                  <a:pt x="0" y="5893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4" name="TextBox 34"/>
          <p:cNvSpPr txBox="1"/>
          <p:nvPr/>
        </p:nvSpPr>
        <p:spPr>
          <a:xfrm>
            <a:off x="1903015" y="4635753"/>
            <a:ext cx="6148566" cy="1069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>
                <a:solidFill>
                  <a:srgbClr val="FFFFFF"/>
                </a:solidFill>
                <a:latin typeface="League Spartan"/>
              </a:rPr>
              <a:t>Agenda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0168378" y="2639283"/>
            <a:ext cx="5075813" cy="5289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606060"/>
                </a:solidFill>
                <a:latin typeface="Times New Roman"/>
              </a:rPr>
              <a:t>Introduction</a:t>
            </a:r>
          </a:p>
        </p:txBody>
      </p:sp>
      <p:sp>
        <p:nvSpPr>
          <p:cNvPr id="39" name="Freeform 39"/>
          <p:cNvSpPr/>
          <p:nvPr/>
        </p:nvSpPr>
        <p:spPr>
          <a:xfrm>
            <a:off x="9343846" y="6893989"/>
            <a:ext cx="524754" cy="534859"/>
          </a:xfrm>
          <a:custGeom>
            <a:avLst/>
            <a:gdLst/>
            <a:ahLst/>
            <a:cxnLst/>
            <a:rect l="l" t="t" r="r" b="b"/>
            <a:pathLst>
              <a:path w="524754" h="534859">
                <a:moveTo>
                  <a:pt x="0" y="0"/>
                </a:moveTo>
                <a:lnTo>
                  <a:pt x="524754" y="0"/>
                </a:lnTo>
                <a:lnTo>
                  <a:pt x="524754" y="534859"/>
                </a:lnTo>
                <a:lnTo>
                  <a:pt x="0" y="5348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0" name="Freeform 40"/>
          <p:cNvSpPr/>
          <p:nvPr/>
        </p:nvSpPr>
        <p:spPr>
          <a:xfrm>
            <a:off x="9298422" y="7954205"/>
            <a:ext cx="570566" cy="581554"/>
          </a:xfrm>
          <a:custGeom>
            <a:avLst/>
            <a:gdLst/>
            <a:ahLst/>
            <a:cxnLst/>
            <a:rect l="l" t="t" r="r" b="b"/>
            <a:pathLst>
              <a:path w="570566" h="581554">
                <a:moveTo>
                  <a:pt x="0" y="0"/>
                </a:moveTo>
                <a:lnTo>
                  <a:pt x="570566" y="0"/>
                </a:lnTo>
                <a:lnTo>
                  <a:pt x="570566" y="581554"/>
                </a:lnTo>
                <a:lnTo>
                  <a:pt x="0" y="5815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3" name="TextBox 36">
            <a:extLst>
              <a:ext uri="{FF2B5EF4-FFF2-40B4-BE49-F238E27FC236}">
                <a16:creationId xmlns:a16="http://schemas.microsoft.com/office/drawing/2014/main" id="{9FCF4197-D3BF-D35E-B6AA-D6DCB3AFD29C}"/>
              </a:ext>
            </a:extLst>
          </p:cNvPr>
          <p:cNvSpPr txBox="1"/>
          <p:nvPr/>
        </p:nvSpPr>
        <p:spPr>
          <a:xfrm>
            <a:off x="10126681" y="6823787"/>
            <a:ext cx="3755365" cy="5289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606060"/>
                </a:solidFill>
                <a:latin typeface="Times New Roman"/>
              </a:rPr>
              <a:t>Result and Discussion</a:t>
            </a:r>
          </a:p>
        </p:txBody>
      </p:sp>
      <p:sp>
        <p:nvSpPr>
          <p:cNvPr id="44" name="TextBox 36">
            <a:extLst>
              <a:ext uri="{FF2B5EF4-FFF2-40B4-BE49-F238E27FC236}">
                <a16:creationId xmlns:a16="http://schemas.microsoft.com/office/drawing/2014/main" id="{8D599A54-5A24-F2AC-F5EC-90DF8C55CAC2}"/>
              </a:ext>
            </a:extLst>
          </p:cNvPr>
          <p:cNvSpPr txBox="1"/>
          <p:nvPr/>
        </p:nvSpPr>
        <p:spPr>
          <a:xfrm>
            <a:off x="10126680" y="7925979"/>
            <a:ext cx="3755365" cy="5289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606060"/>
                </a:solidFill>
                <a:latin typeface="Times New Roman"/>
              </a:rPr>
              <a:t>Conclusion</a:t>
            </a:r>
          </a:p>
        </p:txBody>
      </p:sp>
      <p:sp>
        <p:nvSpPr>
          <p:cNvPr id="41" name="TextBox 36">
            <a:extLst>
              <a:ext uri="{FF2B5EF4-FFF2-40B4-BE49-F238E27FC236}">
                <a16:creationId xmlns:a16="http://schemas.microsoft.com/office/drawing/2014/main" id="{B91AD114-EFC2-A7F8-EA01-AA26DC9766BC}"/>
              </a:ext>
            </a:extLst>
          </p:cNvPr>
          <p:cNvSpPr txBox="1"/>
          <p:nvPr/>
        </p:nvSpPr>
        <p:spPr>
          <a:xfrm>
            <a:off x="10153998" y="5892648"/>
            <a:ext cx="3755365" cy="5289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606060"/>
                </a:solidFill>
                <a:latin typeface="Times New Roman"/>
              </a:rPr>
              <a:t>Modelling </a:t>
            </a:r>
          </a:p>
        </p:txBody>
      </p:sp>
    </p:spTree>
    <p:extLst>
      <p:ext uri="{BB962C8B-B14F-4D97-AF65-F5344CB8AC3E}">
        <p14:creationId xmlns:p14="http://schemas.microsoft.com/office/powerpoint/2010/main" val="4141105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12190</TotalTime>
  <Words>281</Words>
  <Application>Microsoft Macintosh PowerPoint</Application>
  <PresentationFormat>Custom</PresentationFormat>
  <Paragraphs>106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League Spartan</vt:lpstr>
      <vt:lpstr>Arial</vt:lpstr>
      <vt:lpstr>Times New Roman</vt:lpstr>
      <vt:lpstr>Calibri</vt:lpstr>
      <vt:lpstr>Times New Roman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Group D Team 1 Presentation</dc:title>
  <cp:lastModifiedBy>Rabiat Ibrahim</cp:lastModifiedBy>
  <cp:revision>50</cp:revision>
  <dcterms:created xsi:type="dcterms:W3CDTF">2006-08-16T00:00:00Z</dcterms:created>
  <dcterms:modified xsi:type="dcterms:W3CDTF">2024-05-06T10:10:23Z</dcterms:modified>
  <dc:identifier>DAFsRbj8zWs</dc:identifier>
</cp:coreProperties>
</file>