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2" r:id="rId7"/>
    <p:sldId id="264"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3AC4E6-E724-4CEE-AA6A-BA3FDB91FD3C}"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789A19-D0A6-48DE-A1F3-088DA506E64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86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AC4E6-E724-4CEE-AA6A-BA3FDB91FD3C}"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389855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AC4E6-E724-4CEE-AA6A-BA3FDB91FD3C}"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427683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AC4E6-E724-4CEE-AA6A-BA3FDB91FD3C}"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358313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AC4E6-E724-4CEE-AA6A-BA3FDB91FD3C}"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789A19-D0A6-48DE-A1F3-088DA506E64E}"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52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3AC4E6-E724-4CEE-AA6A-BA3FDB91FD3C}"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224697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3AC4E6-E724-4CEE-AA6A-BA3FDB91FD3C}" type="datetimeFigureOut">
              <a:rPr lang="en-GB" smtClean="0"/>
              <a:t>30/11/2024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87783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3AC4E6-E724-4CEE-AA6A-BA3FDB91FD3C}" type="datetimeFigureOut">
              <a:rPr lang="en-GB" smtClean="0"/>
              <a:t>30/11/2024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188220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3AC4E6-E724-4CEE-AA6A-BA3FDB91FD3C}" type="datetimeFigureOut">
              <a:rPr lang="en-GB" smtClean="0"/>
              <a:t>30/11/2024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185420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3AC4E6-E724-4CEE-AA6A-BA3FDB91FD3C}" type="datetimeFigureOut">
              <a:rPr lang="en-GB" smtClean="0"/>
              <a:t>30/11/2024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789A19-D0A6-48DE-A1F3-088DA506E64E}" type="slidenum">
              <a:rPr lang="en-GB" smtClean="0"/>
              <a:t>‹#›</a:t>
            </a:fld>
            <a:endParaRPr lang="en-GB"/>
          </a:p>
        </p:txBody>
      </p:sp>
    </p:spTree>
    <p:extLst>
      <p:ext uri="{BB962C8B-B14F-4D97-AF65-F5344CB8AC3E}">
        <p14:creationId xmlns:p14="http://schemas.microsoft.com/office/powerpoint/2010/main" val="342143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3AC4E6-E724-4CEE-AA6A-BA3FDB91FD3C}"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789A19-D0A6-48DE-A1F3-088DA506E64E}" type="slidenum">
              <a:rPr lang="en-GB" smtClean="0"/>
              <a:t>‹#›</a:t>
            </a:fld>
            <a:endParaRPr lang="en-GB"/>
          </a:p>
        </p:txBody>
      </p:sp>
    </p:spTree>
    <p:extLst>
      <p:ext uri="{BB962C8B-B14F-4D97-AF65-F5344CB8AC3E}">
        <p14:creationId xmlns:p14="http://schemas.microsoft.com/office/powerpoint/2010/main" val="408770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3AC4E6-E724-4CEE-AA6A-BA3FDB91FD3C}" type="datetimeFigureOut">
              <a:rPr lang="en-GB" smtClean="0"/>
              <a:t>30/11/2024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789A19-D0A6-48DE-A1F3-088DA506E64E}"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28777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6426-ADAA-CD63-DDB8-390A2DA1B099}"/>
              </a:ext>
            </a:extLst>
          </p:cNvPr>
          <p:cNvSpPr>
            <a:spLocks noGrp="1"/>
          </p:cNvSpPr>
          <p:nvPr>
            <p:ph type="ctrTitle"/>
          </p:nvPr>
        </p:nvSpPr>
        <p:spPr>
          <a:xfrm>
            <a:off x="887895" y="757646"/>
            <a:ext cx="10267785" cy="3443293"/>
          </a:xfrm>
        </p:spPr>
        <p:txBody>
          <a:bodyPr>
            <a:normAutofit fontScale="90000"/>
          </a:bodyPr>
          <a:lstStyle/>
          <a:p>
            <a:pPr algn="ctr">
              <a:lnSpc>
                <a:spcPct val="107000"/>
              </a:lnSpc>
              <a:spcAft>
                <a:spcPts val="800"/>
              </a:spcAft>
            </a:pPr>
            <a:r>
              <a:rPr lang="en-US" sz="60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3MTT CAPSTONE PROJECT ON COVID-19</a:t>
            </a:r>
            <a:r>
              <a:rPr lang="en-GB"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GB"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GB" dirty="0">
              <a:solidFill>
                <a:schemeClr val="accent6">
                  <a:lumMod val="75000"/>
                </a:schemeClr>
              </a:solidFill>
            </a:endParaRPr>
          </a:p>
        </p:txBody>
      </p:sp>
      <p:sp>
        <p:nvSpPr>
          <p:cNvPr id="3" name="Subtitle 2">
            <a:extLst>
              <a:ext uri="{FF2B5EF4-FFF2-40B4-BE49-F238E27FC236}">
                <a16:creationId xmlns:a16="http://schemas.microsoft.com/office/drawing/2014/main" id="{4BDF7ECF-9F15-DFED-97D0-02CE92E413A6}"/>
              </a:ext>
            </a:extLst>
          </p:cNvPr>
          <p:cNvSpPr>
            <a:spLocks noGrp="1"/>
          </p:cNvSpPr>
          <p:nvPr>
            <p:ph type="subTitle" idx="1"/>
          </p:nvPr>
        </p:nvSpPr>
        <p:spPr>
          <a:xfrm>
            <a:off x="887895" y="3687912"/>
            <a:ext cx="9144000" cy="1655762"/>
          </a:xfrm>
        </p:spPr>
        <p:txBody>
          <a:bodyPr>
            <a:noAutofit/>
          </a:bodyPr>
          <a:lstStyle/>
          <a:p>
            <a:pPr algn="ctr"/>
            <a:r>
              <a:rPr lang="en-US" sz="4000" b="1" kern="100" dirty="0">
                <a:latin typeface="Calibri" panose="020F0502020204030204" pitchFamily="34" charset="0"/>
                <a:ea typeface="Calibri" panose="020F0502020204030204" pitchFamily="34" charset="0"/>
                <a:cs typeface="Times New Roman" panose="02020603050405020304" pitchFamily="18" charset="0"/>
              </a:rPr>
              <a:t> </a:t>
            </a:r>
            <a:r>
              <a:rPr lang="en-US" sz="4000" b="1" kern="100" dirty="0" smtClean="0">
                <a:latin typeface="Calibri" panose="020F0502020204030204" pitchFamily="34" charset="0"/>
                <a:ea typeface="Calibri" panose="020F0502020204030204" pitchFamily="34" charset="0"/>
                <a:cs typeface="Times New Roman" panose="02020603050405020304" pitchFamily="18" charset="0"/>
              </a:rPr>
              <a:t>  </a:t>
            </a:r>
            <a:r>
              <a:rPr lang="en-US" sz="4000" b="1" kern="100" dirty="0" smtClean="0">
                <a:effectLst/>
                <a:latin typeface="Calibri" panose="020F0502020204030204" pitchFamily="34" charset="0"/>
                <a:ea typeface="Calibri" panose="020F0502020204030204" pitchFamily="34" charset="0"/>
                <a:cs typeface="Times New Roman" panose="02020603050405020304" pitchFamily="18" charset="0"/>
              </a:rPr>
              <a:t>BY</a:t>
            </a:r>
            <a:endParaRPr lang="en-US" sz="4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4000" b="1" kern="100" dirty="0" smtClean="0">
                <a:effectLst/>
                <a:latin typeface="Franklin Gothic Demi" panose="020B0703020102020204" pitchFamily="34" charset="0"/>
                <a:ea typeface="Calibri" panose="020F0502020204030204" pitchFamily="34" charset="0"/>
                <a:cs typeface="Times New Roman" panose="02020603050405020304" pitchFamily="18" charset="0"/>
              </a:rPr>
              <a:t>     </a:t>
            </a:r>
            <a:r>
              <a:rPr lang="en-US" sz="4000" b="1" kern="100" dirty="0" err="1" smtClean="0">
                <a:effectLst/>
                <a:latin typeface="Franklin Gothic Demi" panose="020B0703020102020204" pitchFamily="34" charset="0"/>
                <a:ea typeface="Calibri" panose="020F0502020204030204" pitchFamily="34" charset="0"/>
                <a:cs typeface="Times New Roman" panose="02020603050405020304" pitchFamily="18" charset="0"/>
              </a:rPr>
              <a:t>Azeez</a:t>
            </a:r>
            <a:r>
              <a:rPr lang="en-US" sz="4000" b="1" kern="100" dirty="0" smtClean="0">
                <a:effectLst/>
                <a:latin typeface="Franklin Gothic Demi" panose="020B0703020102020204" pitchFamily="34" charset="0"/>
                <a:ea typeface="Calibri" panose="020F0502020204030204" pitchFamily="34" charset="0"/>
                <a:cs typeface="Times New Roman" panose="02020603050405020304" pitchFamily="18" charset="0"/>
              </a:rPr>
              <a:t> </a:t>
            </a:r>
            <a:r>
              <a:rPr lang="en-US" sz="4000" b="1" kern="100" dirty="0" err="1" smtClean="0">
                <a:effectLst/>
                <a:latin typeface="Franklin Gothic Demi" panose="020B0703020102020204" pitchFamily="34" charset="0"/>
                <a:ea typeface="Calibri" panose="020F0502020204030204" pitchFamily="34" charset="0"/>
                <a:cs typeface="Times New Roman" panose="02020603050405020304" pitchFamily="18" charset="0"/>
              </a:rPr>
              <a:t>Olabode</a:t>
            </a:r>
            <a:r>
              <a:rPr lang="en-US" sz="4000" b="1" kern="100" dirty="0" smtClean="0">
                <a:effectLst/>
                <a:latin typeface="Franklin Gothic Demi" panose="020B0703020102020204" pitchFamily="34" charset="0"/>
                <a:ea typeface="Calibri" panose="020F0502020204030204" pitchFamily="34" charset="0"/>
                <a:cs typeface="Times New Roman" panose="02020603050405020304" pitchFamily="18" charset="0"/>
              </a:rPr>
              <a:t> </a:t>
            </a:r>
            <a:r>
              <a:rPr lang="en-US" sz="4000" b="1" kern="100" dirty="0" err="1" smtClean="0">
                <a:effectLst/>
                <a:latin typeface="Franklin Gothic Demi" panose="020B0703020102020204" pitchFamily="34" charset="0"/>
                <a:ea typeface="Calibri" panose="020F0502020204030204" pitchFamily="34" charset="0"/>
                <a:cs typeface="Times New Roman" panose="02020603050405020304" pitchFamily="18" charset="0"/>
              </a:rPr>
              <a:t>Adewale</a:t>
            </a:r>
            <a:endParaRPr lang="en-US" sz="4000" b="1" kern="100" dirty="0">
              <a:effectLst/>
              <a:latin typeface="Franklin Gothic Demi" panose="020B0703020102020204" pitchFamily="34" charset="0"/>
              <a:ea typeface="Calibri" panose="020F0502020204030204" pitchFamily="34" charset="0"/>
              <a:cs typeface="Times New Roman" panose="02020603050405020304" pitchFamily="18" charset="0"/>
            </a:endParaRPr>
          </a:p>
          <a:p>
            <a:pPr algn="ctr"/>
            <a:r>
              <a:rPr lang="en-US" sz="4000" b="1" kern="100" dirty="0" smtClean="0">
                <a:latin typeface="Franklin Gothic Demi" panose="020B0703020102020204" pitchFamily="34" charset="0"/>
                <a:ea typeface="Calibri" panose="020F0502020204030204" pitchFamily="34" charset="0"/>
                <a:cs typeface="Times New Roman" panose="02020603050405020304" pitchFamily="18" charset="0"/>
              </a:rPr>
              <a:t>   FE/23/30744857 </a:t>
            </a:r>
            <a:endParaRPr lang="en-US" sz="4000" b="1" kern="100" dirty="0">
              <a:latin typeface="Franklin Gothic Demi" panose="020B0703020102020204" pitchFamily="34" charset="0"/>
              <a:ea typeface="Calibri" panose="020F0502020204030204" pitchFamily="34" charset="0"/>
              <a:cs typeface="Times New Roman" panose="02020603050405020304" pitchFamily="18" charset="0"/>
            </a:endParaRPr>
          </a:p>
          <a:p>
            <a:pPr algn="ctr"/>
            <a:r>
              <a:rPr lang="en-US" sz="4000" b="1" kern="100" dirty="0">
                <a:effectLst/>
                <a:latin typeface="Franklin Gothic Demi" panose="020B0703020102020204" pitchFamily="34" charset="0"/>
                <a:ea typeface="Calibri" panose="020F0502020204030204" pitchFamily="34" charset="0"/>
                <a:cs typeface="Times New Roman" panose="02020603050405020304" pitchFamily="18" charset="0"/>
              </a:rPr>
              <a:t>COHORT 2</a:t>
            </a:r>
          </a:p>
          <a:p>
            <a:pPr algn="ctr"/>
            <a:endParaRPr lang="en-US" sz="4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GB" sz="4000" dirty="0"/>
          </a:p>
        </p:txBody>
      </p:sp>
    </p:spTree>
    <p:extLst>
      <p:ext uri="{BB962C8B-B14F-4D97-AF65-F5344CB8AC3E}">
        <p14:creationId xmlns:p14="http://schemas.microsoft.com/office/powerpoint/2010/main" val="112164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976C-9DCF-6C7D-AEF3-C95920A5D179}"/>
              </a:ext>
            </a:extLst>
          </p:cNvPr>
          <p:cNvSpPr>
            <a:spLocks noGrp="1"/>
          </p:cNvSpPr>
          <p:nvPr>
            <p:ph type="title"/>
          </p:nvPr>
        </p:nvSpPr>
        <p:spPr/>
        <p:txBody>
          <a:bodyPr/>
          <a:lstStyle/>
          <a:p>
            <a:r>
              <a:rPr lang="en-US" sz="44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MODEL DEVELOPMENT </a:t>
            </a:r>
            <a: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GB" dirty="0">
              <a:solidFill>
                <a:schemeClr val="accent6">
                  <a:lumMod val="75000"/>
                </a:schemeClr>
              </a:solidFill>
            </a:endParaRPr>
          </a:p>
        </p:txBody>
      </p:sp>
      <p:sp>
        <p:nvSpPr>
          <p:cNvPr id="4" name="TextBox 3">
            <a:extLst>
              <a:ext uri="{FF2B5EF4-FFF2-40B4-BE49-F238E27FC236}">
                <a16:creationId xmlns:a16="http://schemas.microsoft.com/office/drawing/2014/main" id="{8A81DBC4-F250-7A4E-BE24-8176EAA0B601}"/>
              </a:ext>
            </a:extLst>
          </p:cNvPr>
          <p:cNvSpPr txBox="1"/>
          <p:nvPr/>
        </p:nvSpPr>
        <p:spPr>
          <a:xfrm>
            <a:off x="728870" y="1737359"/>
            <a:ext cx="3578087" cy="3867725"/>
          </a:xfrm>
          <a:prstGeom prst="rect">
            <a:avLst/>
          </a:prstGeom>
          <a:noFill/>
        </p:spPr>
        <p:txBody>
          <a:bodyPr wrap="square" rtlCol="0">
            <a:spAutoFit/>
          </a:bodyPr>
          <a:lstStyle/>
          <a:p>
            <a:pPr algn="just">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Model Selection</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Linear regression model was trained for predicting active cases based on other feature such as confirmed, death recovered new cases, new death and new recovered. The features were selected because they correlate with active cases.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5" name="TextBox 4">
            <a:extLst>
              <a:ext uri="{FF2B5EF4-FFF2-40B4-BE49-F238E27FC236}">
                <a16:creationId xmlns:a16="http://schemas.microsoft.com/office/drawing/2014/main" id="{B0CC2051-9053-2949-E22D-477374F45869}"/>
              </a:ext>
            </a:extLst>
          </p:cNvPr>
          <p:cNvSpPr txBox="1"/>
          <p:nvPr/>
        </p:nvSpPr>
        <p:spPr>
          <a:xfrm>
            <a:off x="4537546" y="2867866"/>
            <a:ext cx="3347499" cy="1562479"/>
          </a:xfrm>
          <a:prstGeom prst="rect">
            <a:avLst/>
          </a:prstGeom>
          <a:noFill/>
        </p:spPr>
        <p:txBody>
          <a:bodyPr wrap="square" rtlCol="0">
            <a:spAutoFit/>
          </a:bodyPr>
          <a:lstStyle/>
          <a:p>
            <a:pPr algn="just">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Trained-test Split</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80% was used to train while 20% to test.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F95EAF3D-2534-41BC-564C-E11388B5E00C}"/>
              </a:ext>
            </a:extLst>
          </p:cNvPr>
          <p:cNvSpPr txBox="1"/>
          <p:nvPr/>
        </p:nvSpPr>
        <p:spPr>
          <a:xfrm>
            <a:off x="8115634" y="1849925"/>
            <a:ext cx="2804160" cy="2485552"/>
          </a:xfrm>
          <a:prstGeom prst="rect">
            <a:avLst/>
          </a:prstGeom>
          <a:noFill/>
        </p:spPr>
        <p:txBody>
          <a:bodyPr wrap="square" rtlCol="0">
            <a:spAutoFit/>
          </a:bodyPr>
          <a:lstStyle/>
          <a:p>
            <a:pPr algn="just">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Model Training</a:t>
            </a:r>
            <a:endParaRPr lang="en-GB"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linear regression model was trained to learn the relationship between the features and the number of active cases</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A319080-96A1-905B-3752-3A1D976C281F}"/>
              </a:ext>
            </a:extLst>
          </p:cNvPr>
          <p:cNvSpPr txBox="1"/>
          <p:nvPr/>
        </p:nvSpPr>
        <p:spPr>
          <a:xfrm>
            <a:off x="2259495" y="1368028"/>
            <a:ext cx="3578087" cy="461665"/>
          </a:xfrm>
          <a:prstGeom prst="rect">
            <a:avLst/>
          </a:prstGeom>
          <a:noFill/>
        </p:spPr>
        <p:txBody>
          <a:bodyPr wrap="square" rtlCol="0">
            <a:spAutoFit/>
          </a:bodyPr>
          <a:lstStyle/>
          <a:p>
            <a:r>
              <a:rPr lang="en-GB" sz="24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Machine Learning Model</a:t>
            </a:r>
            <a:endParaRPr lang="en-GB" sz="2400" b="1" dirty="0">
              <a:solidFill>
                <a:schemeClr val="accent6">
                  <a:lumMod val="75000"/>
                </a:schemeClr>
              </a:solidFill>
            </a:endParaRPr>
          </a:p>
        </p:txBody>
      </p:sp>
    </p:spTree>
    <p:extLst>
      <p:ext uri="{BB962C8B-B14F-4D97-AF65-F5344CB8AC3E}">
        <p14:creationId xmlns:p14="http://schemas.microsoft.com/office/powerpoint/2010/main" val="392500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3A20-87E2-EBAC-6924-2862D5732EF8}"/>
              </a:ext>
            </a:extLst>
          </p:cNvPr>
          <p:cNvSpPr>
            <a:spLocks noGrp="1"/>
          </p:cNvSpPr>
          <p:nvPr>
            <p:ph type="title"/>
          </p:nvPr>
        </p:nvSpPr>
        <p:spPr>
          <a:xfrm>
            <a:off x="1066800" y="286603"/>
            <a:ext cx="10058400" cy="813327"/>
          </a:xfrm>
        </p:spPr>
        <p:txBody>
          <a:bodyPr>
            <a:normAutofit/>
          </a:bodyPr>
          <a:lstStyle/>
          <a:p>
            <a:r>
              <a:rPr lang="en-US" sz="4000" b="1" dirty="0">
                <a:solidFill>
                  <a:schemeClr val="accent6">
                    <a:lumMod val="75000"/>
                  </a:schemeClr>
                </a:solidFill>
                <a:latin typeface="+mn-lt"/>
              </a:rPr>
              <a:t>MODEL DEVELOPMENT(CONTD.)</a:t>
            </a:r>
            <a:endParaRPr lang="en-GB" sz="4000" b="1" dirty="0">
              <a:solidFill>
                <a:schemeClr val="accent6">
                  <a:lumMod val="75000"/>
                </a:schemeClr>
              </a:solidFill>
              <a:latin typeface="+mn-lt"/>
            </a:endParaRPr>
          </a:p>
        </p:txBody>
      </p:sp>
      <p:sp>
        <p:nvSpPr>
          <p:cNvPr id="10" name="TextBox 9">
            <a:extLst>
              <a:ext uri="{FF2B5EF4-FFF2-40B4-BE49-F238E27FC236}">
                <a16:creationId xmlns:a16="http://schemas.microsoft.com/office/drawing/2014/main" id="{B5FDFD97-4EDF-6378-DA21-B98D3F0B3BA9}"/>
              </a:ext>
            </a:extLst>
          </p:cNvPr>
          <p:cNvSpPr txBox="1"/>
          <p:nvPr/>
        </p:nvSpPr>
        <p:spPr>
          <a:xfrm>
            <a:off x="914397" y="1737360"/>
            <a:ext cx="3988904" cy="4636782"/>
          </a:xfrm>
          <a:prstGeom prst="rect">
            <a:avLst/>
          </a:prstGeom>
          <a:noFill/>
        </p:spPr>
        <p:txBody>
          <a:bodyPr wrap="square" rtlCol="0">
            <a:spAutoFit/>
          </a:bodyPr>
          <a:lstStyle/>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model performance was evaluated using Root Mean Square Error (RMSE) and R-Square. </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RMSE shows the average difference between predicted and active cases meaning that a lower RMSE indicates better performance. </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Also the R-square shows how well the model explain the variance in the data with value closer to 1 indicating a better fit </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From the Model, RMSE is approximately 2.70 e</a:t>
            </a:r>
            <a:r>
              <a:rPr lang="en-US" sz="1600" kern="100" baseline="30000" dirty="0">
                <a:effectLst/>
                <a:latin typeface="Calibri" panose="020F0502020204030204" pitchFamily="34" charset="0"/>
                <a:ea typeface="Calibri" panose="020F0502020204030204" pitchFamily="34" charset="0"/>
                <a:cs typeface="Times New Roman" panose="02020603050405020304" pitchFamily="18" charset="0"/>
              </a:rPr>
              <a:t>-11</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which means the model is performing well.</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R-Square is equal to 1 which means a better fit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the model is performing 100% which could be due to data leakage.</a:t>
            </a:r>
            <a:endParaRPr lang="en-GB" sz="1600" dirty="0"/>
          </a:p>
        </p:txBody>
      </p:sp>
      <p:sp>
        <p:nvSpPr>
          <p:cNvPr id="4" name="TextBox 3">
            <a:extLst>
              <a:ext uri="{FF2B5EF4-FFF2-40B4-BE49-F238E27FC236}">
                <a16:creationId xmlns:a16="http://schemas.microsoft.com/office/drawing/2014/main" id="{42BE5827-C4F4-F1AC-A564-6C823D22859F}"/>
              </a:ext>
            </a:extLst>
          </p:cNvPr>
          <p:cNvSpPr txBox="1"/>
          <p:nvPr/>
        </p:nvSpPr>
        <p:spPr>
          <a:xfrm>
            <a:off x="6745357" y="2054087"/>
            <a:ext cx="4410323" cy="3575274"/>
          </a:xfrm>
          <a:prstGeom prst="rect">
            <a:avLst/>
          </a:prstGeom>
          <a:noFill/>
        </p:spPr>
        <p:txBody>
          <a:bodyPr wrap="square" rtlCol="0">
            <a:spAutoFit/>
          </a:bodyPr>
          <a:lstStyle/>
          <a:p>
            <a:pPr algn="just">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linear regression model provides coefficient for each feature, the expected changes in active cases for a 1 unit change in the feature if other features are kept constant.</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From the coefficient, it can be deduced that</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Confirmed cases, Deaths and Recovered are the major features contributing to the active cases of Covid-19</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New cases, new death and new recovered have no or little influence on active cases of Covid-19</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5" name="TextBox 4">
            <a:extLst>
              <a:ext uri="{FF2B5EF4-FFF2-40B4-BE49-F238E27FC236}">
                <a16:creationId xmlns:a16="http://schemas.microsoft.com/office/drawing/2014/main" id="{BF41083D-E300-F82F-A546-A57C4D02DF8A}"/>
              </a:ext>
            </a:extLst>
          </p:cNvPr>
          <p:cNvSpPr txBox="1"/>
          <p:nvPr/>
        </p:nvSpPr>
        <p:spPr>
          <a:xfrm>
            <a:off x="7513983" y="1368892"/>
            <a:ext cx="3452192" cy="461665"/>
          </a:xfrm>
          <a:prstGeom prst="rect">
            <a:avLst/>
          </a:prstGeom>
          <a:noFill/>
        </p:spPr>
        <p:txBody>
          <a:bodyPr wrap="square" rtlCol="0">
            <a:spAutoFit/>
          </a:bodyPr>
          <a:lstStyle/>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Coefficient and Intercept  </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4A2B924-9998-344E-45D4-695AACB81B9B}"/>
              </a:ext>
            </a:extLst>
          </p:cNvPr>
          <p:cNvSpPr txBox="1"/>
          <p:nvPr/>
        </p:nvSpPr>
        <p:spPr>
          <a:xfrm>
            <a:off x="1225825" y="1368028"/>
            <a:ext cx="2862469" cy="461665"/>
          </a:xfrm>
          <a:prstGeom prst="rect">
            <a:avLst/>
          </a:prstGeom>
          <a:noFill/>
        </p:spPr>
        <p:txBody>
          <a:bodyPr wrap="square" rtlCol="0">
            <a:spAutoFit/>
          </a:bodyPr>
          <a:lstStyle/>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Model Evaluation</a:t>
            </a:r>
            <a:endParaRPr lang="en-GB"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243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EE73-FC65-19A6-7CC0-590898C1C47D}"/>
              </a:ext>
            </a:extLst>
          </p:cNvPr>
          <p:cNvSpPr>
            <a:spLocks noGrp="1"/>
          </p:cNvSpPr>
          <p:nvPr>
            <p:ph type="title"/>
          </p:nvPr>
        </p:nvSpPr>
        <p:spPr/>
        <p:txBody>
          <a:bodyPr>
            <a:normAutofit/>
          </a:bodyPr>
          <a:lstStyle/>
          <a:p>
            <a:r>
              <a:rPr lang="en-US" sz="4000" b="1" dirty="0">
                <a:solidFill>
                  <a:schemeClr val="accent6">
                    <a:lumMod val="75000"/>
                  </a:schemeClr>
                </a:solidFill>
                <a:latin typeface="+mn-lt"/>
              </a:rPr>
              <a:t>MODEL PERFORMANCE VISUALIZATION</a:t>
            </a:r>
            <a:endParaRPr lang="en-GB" sz="4000" b="1" dirty="0">
              <a:solidFill>
                <a:schemeClr val="accent6">
                  <a:lumMod val="75000"/>
                </a:schemeClr>
              </a:solidFill>
              <a:latin typeface="+mn-lt"/>
            </a:endParaRPr>
          </a:p>
        </p:txBody>
      </p:sp>
      <p:pic>
        <p:nvPicPr>
          <p:cNvPr id="5" name="Content Placeholder 4">
            <a:extLst>
              <a:ext uri="{FF2B5EF4-FFF2-40B4-BE49-F238E27FC236}">
                <a16:creationId xmlns:a16="http://schemas.microsoft.com/office/drawing/2014/main" id="{3E1FD8FC-21D4-5EF2-92F0-CC7BA0F6F77B}"/>
              </a:ext>
            </a:extLst>
          </p:cNvPr>
          <p:cNvPicPr>
            <a:picLocks noGrp="1" noChangeAspect="1"/>
          </p:cNvPicPr>
          <p:nvPr>
            <p:ph idx="1"/>
          </p:nvPr>
        </p:nvPicPr>
        <p:blipFill>
          <a:blip r:embed="rId2"/>
          <a:stretch>
            <a:fillRect/>
          </a:stretch>
        </p:blipFill>
        <p:spPr>
          <a:xfrm>
            <a:off x="572639" y="1830126"/>
            <a:ext cx="8367567" cy="4022725"/>
          </a:xfrm>
        </p:spPr>
      </p:pic>
      <p:sp>
        <p:nvSpPr>
          <p:cNvPr id="6" name="TextBox 5">
            <a:extLst>
              <a:ext uri="{FF2B5EF4-FFF2-40B4-BE49-F238E27FC236}">
                <a16:creationId xmlns:a16="http://schemas.microsoft.com/office/drawing/2014/main" id="{74903B1B-3CA0-6AFA-4BC6-1B95B2B6CDD2}"/>
              </a:ext>
            </a:extLst>
          </p:cNvPr>
          <p:cNvSpPr txBox="1"/>
          <p:nvPr/>
        </p:nvSpPr>
        <p:spPr>
          <a:xfrm>
            <a:off x="8940206" y="2812317"/>
            <a:ext cx="2451653" cy="230832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system-ui"/>
              </a:rPr>
              <a:t>This shows the performance of the model</a:t>
            </a:r>
          </a:p>
          <a:p>
            <a:pPr algn="l">
              <a:buFont typeface="Arial" panose="020B0604020202020204" pitchFamily="34" charset="0"/>
              <a:buChar char="•"/>
            </a:pPr>
            <a:r>
              <a:rPr lang="en-US" b="0" i="0" dirty="0">
                <a:effectLst/>
                <a:latin typeface="system-ui"/>
              </a:rPr>
              <a:t>The points are closer to the diagonal line which shows that the model prediction align with the actual value</a:t>
            </a:r>
          </a:p>
        </p:txBody>
      </p:sp>
    </p:spTree>
    <p:extLst>
      <p:ext uri="{BB962C8B-B14F-4D97-AF65-F5344CB8AC3E}">
        <p14:creationId xmlns:p14="http://schemas.microsoft.com/office/powerpoint/2010/main" val="103740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11F3-231D-D941-CF39-3C192C47B70D}"/>
              </a:ext>
            </a:extLst>
          </p:cNvPr>
          <p:cNvSpPr>
            <a:spLocks noGrp="1"/>
          </p:cNvSpPr>
          <p:nvPr>
            <p:ph type="title"/>
          </p:nvPr>
        </p:nvSpPr>
        <p:spPr>
          <a:xfrm>
            <a:off x="1066800" y="263527"/>
            <a:ext cx="10058400" cy="1450757"/>
          </a:xfrm>
        </p:spPr>
        <p:txBody>
          <a:bodyPr/>
          <a:lstStyle/>
          <a:p>
            <a:r>
              <a:rPr lang="en-US" sz="4000" b="1" dirty="0">
                <a:solidFill>
                  <a:schemeClr val="accent6">
                    <a:lumMod val="75000"/>
                  </a:schemeClr>
                </a:solidFill>
                <a:latin typeface="+mn-lt"/>
              </a:rPr>
              <a:t>CONCLUSION</a:t>
            </a:r>
            <a:r>
              <a:rPr lang="en-US" b="1" dirty="0">
                <a:solidFill>
                  <a:schemeClr val="accent6">
                    <a:lumMod val="75000"/>
                  </a:schemeClr>
                </a:solidFill>
              </a:rPr>
              <a:t> </a:t>
            </a:r>
            <a:endParaRPr lang="en-GB" b="1" dirty="0">
              <a:solidFill>
                <a:schemeClr val="accent6">
                  <a:lumMod val="75000"/>
                </a:schemeClr>
              </a:solidFill>
            </a:endParaRPr>
          </a:p>
        </p:txBody>
      </p:sp>
      <p:sp>
        <p:nvSpPr>
          <p:cNvPr id="3" name="Content Placeholder 2">
            <a:extLst>
              <a:ext uri="{FF2B5EF4-FFF2-40B4-BE49-F238E27FC236}">
                <a16:creationId xmlns:a16="http://schemas.microsoft.com/office/drawing/2014/main" id="{56ED2E2A-9F40-7B3E-14F4-2A5834DA484C}"/>
              </a:ext>
            </a:extLst>
          </p:cNvPr>
          <p:cNvSpPr>
            <a:spLocks noGrp="1"/>
          </p:cNvSpPr>
          <p:nvPr>
            <p:ph idx="1"/>
          </p:nvPr>
        </p:nvSpPr>
        <p:spPr/>
        <p:txBody>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predictive model provides actionable insight for managing active Covid-19 cases effectively by implementing timely in regions at the risk of becoming overwhelmed by high active case count.</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model helps in understanding the factor that influence active cases and this can be used to forecast active cases based on current data, for instance knowing how confirmed cases and recovered and death impact active cases allows health organizations to prepare resources based on anticipated active cases supporting effective resources planning </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57259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78EC-B162-E7DA-98E0-9DF239F98EDD}"/>
              </a:ext>
            </a:extLst>
          </p:cNvPr>
          <p:cNvSpPr>
            <a:spLocks noGrp="1"/>
          </p:cNvSpPr>
          <p:nvPr>
            <p:ph type="title"/>
          </p:nvPr>
        </p:nvSpPr>
        <p:spPr/>
        <p:txBody>
          <a:bodyPr/>
          <a:lstStyle/>
          <a:p>
            <a:r>
              <a:rPr lang="en-US" sz="40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INTRODUCTION</a:t>
            </a:r>
            <a: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GB" dirty="0">
              <a:solidFill>
                <a:schemeClr val="accent6">
                  <a:lumMod val="75000"/>
                </a:schemeClr>
              </a:solidFill>
            </a:endParaRPr>
          </a:p>
        </p:txBody>
      </p:sp>
      <p:sp>
        <p:nvSpPr>
          <p:cNvPr id="4" name="Text Placeholder 3">
            <a:extLst>
              <a:ext uri="{FF2B5EF4-FFF2-40B4-BE49-F238E27FC236}">
                <a16:creationId xmlns:a16="http://schemas.microsoft.com/office/drawing/2014/main" id="{F2AF1216-5217-D466-6BA3-2B81C81BC8D8}"/>
              </a:ext>
            </a:extLst>
          </p:cNvPr>
          <p:cNvSpPr>
            <a:spLocks noGrp="1"/>
          </p:cNvSpPr>
          <p:nvPr>
            <p:ph type="body" idx="1"/>
          </p:nvPr>
        </p:nvSpPr>
        <p:spPr/>
        <p:txBody>
          <a:bodyPr>
            <a:normAutofit/>
          </a:bodyPr>
          <a:lstStyle/>
          <a:p>
            <a:r>
              <a:rPr lang="en-US" sz="2800" b="1" dirty="0">
                <a:solidFill>
                  <a:schemeClr val="accent6">
                    <a:lumMod val="75000"/>
                  </a:schemeClr>
                </a:solidFill>
              </a:rPr>
              <a:t>objective</a:t>
            </a:r>
            <a:endParaRPr lang="en-GB"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7230FA67-0106-69A6-0C57-AFE18B2CCE59}"/>
              </a:ext>
            </a:extLst>
          </p:cNvPr>
          <p:cNvSpPr>
            <a:spLocks noGrp="1"/>
          </p:cNvSpPr>
          <p:nvPr>
            <p:ph sz="half" idx="2"/>
          </p:nvPr>
        </p:nvSpPr>
        <p:spPr/>
        <p:txBody>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objective is to explore the data, developed predictive models and provide insight of the spread of Covid-19</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5" name="Text Placeholder 4">
            <a:extLst>
              <a:ext uri="{FF2B5EF4-FFF2-40B4-BE49-F238E27FC236}">
                <a16:creationId xmlns:a16="http://schemas.microsoft.com/office/drawing/2014/main" id="{C7D1B2B8-67B4-F1A0-9F6C-6B3354722BC1}"/>
              </a:ext>
            </a:extLst>
          </p:cNvPr>
          <p:cNvSpPr>
            <a:spLocks noGrp="1"/>
          </p:cNvSpPr>
          <p:nvPr>
            <p:ph type="body" sz="quarter" idx="3"/>
          </p:nvPr>
        </p:nvSpPr>
        <p:spPr/>
        <p:txBody>
          <a:bodyPr>
            <a:normAutofit/>
          </a:bodyPr>
          <a:lstStyle/>
          <a:p>
            <a:r>
              <a:rPr lang="en-US" sz="2800" b="1" dirty="0">
                <a:solidFill>
                  <a:schemeClr val="accent6">
                    <a:lumMod val="75000"/>
                  </a:schemeClr>
                </a:solidFill>
              </a:rPr>
              <a:t>Data collection</a:t>
            </a:r>
            <a:endParaRPr lang="en-GB" sz="2800" b="1" dirty="0">
              <a:solidFill>
                <a:schemeClr val="accent6">
                  <a:lumMod val="75000"/>
                </a:schemeClr>
              </a:solidFill>
            </a:endParaRPr>
          </a:p>
        </p:txBody>
      </p:sp>
      <p:sp>
        <p:nvSpPr>
          <p:cNvPr id="6" name="Content Placeholder 5">
            <a:extLst>
              <a:ext uri="{FF2B5EF4-FFF2-40B4-BE49-F238E27FC236}">
                <a16:creationId xmlns:a16="http://schemas.microsoft.com/office/drawing/2014/main" id="{68540A89-AB67-7D11-40D5-89B8595CF81B}"/>
              </a:ext>
            </a:extLst>
          </p:cNvPr>
          <p:cNvSpPr>
            <a:spLocks noGrp="1"/>
          </p:cNvSpPr>
          <p:nvPr>
            <p:ph sz="quarter" idx="4"/>
          </p:nvPr>
        </p:nvSpPr>
        <p:spPr/>
        <p:txBody>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dataset was sourced from Kaggle</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56350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4A2F-B1EA-3B11-CF68-263DA4985DA5}"/>
              </a:ext>
            </a:extLst>
          </p:cNvPr>
          <p:cNvSpPr>
            <a:spLocks noGrp="1"/>
          </p:cNvSpPr>
          <p:nvPr>
            <p:ph type="title"/>
          </p:nvPr>
        </p:nvSpPr>
        <p:spPr>
          <a:xfrm>
            <a:off x="1006475" y="2032065"/>
            <a:ext cx="10058400" cy="194302"/>
          </a:xfrm>
        </p:spPr>
        <p:txBody>
          <a:bodyPr>
            <a:normAutofit fontScale="90000"/>
          </a:bodyPr>
          <a:lstStyle/>
          <a:p>
            <a:pPr algn="ctr"/>
            <a:r>
              <a:rPr lang="en-US" sz="4400" b="1" dirty="0">
                <a:solidFill>
                  <a:schemeClr val="accent6">
                    <a:lumMod val="75000"/>
                  </a:schemeClr>
                </a:solidFill>
                <a:latin typeface="+mn-lt"/>
              </a:rPr>
              <a:t>DATA PREPROCESSING </a:t>
            </a:r>
            <a:r>
              <a:rPr lang="en-GB" dirty="0">
                <a:solidFill>
                  <a:schemeClr val="accent6">
                    <a:lumMod val="75000"/>
                  </a:schemeClr>
                </a:solidFill>
              </a:rPr>
              <a:t/>
            </a:r>
            <a:br>
              <a:rPr lang="en-GB" dirty="0">
                <a:solidFill>
                  <a:schemeClr val="accent6">
                    <a:lumMod val="75000"/>
                  </a:schemeClr>
                </a:solidFill>
              </a:rPr>
            </a:br>
            <a:r>
              <a:rPr lang="en-GB" dirty="0">
                <a:solidFill>
                  <a:schemeClr val="accent6">
                    <a:lumMod val="75000"/>
                  </a:schemeClr>
                </a:solidFill>
              </a:rPr>
              <a:t/>
            </a:r>
            <a:br>
              <a:rPr lang="en-GB" dirty="0">
                <a:solidFill>
                  <a:schemeClr val="accent6">
                    <a:lumMod val="75000"/>
                  </a:schemeClr>
                </a:solidFill>
              </a:rPr>
            </a:br>
            <a:endParaRPr lang="en-GB" dirty="0">
              <a:solidFill>
                <a:schemeClr val="accent6">
                  <a:lumMod val="75000"/>
                </a:schemeClr>
              </a:solidFill>
            </a:endParaRPr>
          </a:p>
        </p:txBody>
      </p:sp>
      <p:sp>
        <p:nvSpPr>
          <p:cNvPr id="3" name="Content Placeholder 2">
            <a:extLst>
              <a:ext uri="{FF2B5EF4-FFF2-40B4-BE49-F238E27FC236}">
                <a16:creationId xmlns:a16="http://schemas.microsoft.com/office/drawing/2014/main" id="{58AB377B-39BC-5D8D-225A-230713FC2648}"/>
              </a:ext>
            </a:extLst>
          </p:cNvPr>
          <p:cNvSpPr>
            <a:spLocks noGrp="1"/>
          </p:cNvSpPr>
          <p:nvPr>
            <p:ph sz="half" idx="1"/>
          </p:nvPr>
        </p:nvSpPr>
        <p:spPr>
          <a:xfrm>
            <a:off x="1096963" y="1846263"/>
            <a:ext cx="3514794" cy="4022725"/>
          </a:xfrm>
        </p:spPr>
        <p:txBody>
          <a:bodyPr>
            <a:normAutofit fontScale="47500" lnSpcReduction="20000"/>
          </a:bodyPr>
          <a:lstStyle/>
          <a:p>
            <a:pPr>
              <a:lnSpc>
                <a:spcPct val="120000"/>
              </a:lnSpc>
            </a:pPr>
            <a:r>
              <a:rPr lang="en-US" sz="3800" dirty="0"/>
              <a:t>I imported the necessary libraries for the analysis, then loading the data from the file and examining the dataset. This allows me to determine the necessary cleaning steps and identify column needed for my analysis.</a:t>
            </a:r>
            <a:endParaRPr lang="en-GB" sz="3800" dirty="0"/>
          </a:p>
          <a:p>
            <a:endParaRPr lang="en-GB" dirty="0"/>
          </a:p>
        </p:txBody>
      </p:sp>
      <p:sp>
        <p:nvSpPr>
          <p:cNvPr id="9" name="Content Placeholder 8">
            <a:extLst>
              <a:ext uri="{FF2B5EF4-FFF2-40B4-BE49-F238E27FC236}">
                <a16:creationId xmlns:a16="http://schemas.microsoft.com/office/drawing/2014/main" id="{F255F7A2-BE72-2A20-D67C-45E47E128DE7}"/>
              </a:ext>
            </a:extLst>
          </p:cNvPr>
          <p:cNvSpPr>
            <a:spLocks noGrp="1"/>
          </p:cNvSpPr>
          <p:nvPr>
            <p:ph sz="half" idx="2"/>
          </p:nvPr>
        </p:nvSpPr>
        <p:spPr>
          <a:xfrm>
            <a:off x="4863548" y="1845735"/>
            <a:ext cx="6292132" cy="4329778"/>
          </a:xfrm>
        </p:spPr>
        <p:txBody>
          <a:bodyPr>
            <a:normAutofit fontScale="47500" lnSpcReduction="20000"/>
          </a:bodyPr>
          <a:lstStyle/>
          <a:p>
            <a:r>
              <a:rPr lang="en-US" sz="5100" b="1" dirty="0">
                <a:solidFill>
                  <a:schemeClr val="accent6">
                    <a:lumMod val="75000"/>
                  </a:schemeClr>
                </a:solidFill>
              </a:rPr>
              <a:t>PRE-VIEWING THE DATA</a:t>
            </a:r>
            <a:endParaRPr lang="en-GB" sz="5100" b="1" dirty="0">
              <a:solidFill>
                <a:schemeClr val="accent6">
                  <a:lumMod val="75000"/>
                </a:schemeClr>
              </a:solidFill>
            </a:endParaRPr>
          </a:p>
          <a:p>
            <a:pPr>
              <a:lnSpc>
                <a:spcPct val="120000"/>
              </a:lnSpc>
            </a:pPr>
            <a:r>
              <a:rPr lang="en-US" sz="3600" dirty="0"/>
              <a:t>The dataset consists of 187 entries and 15 columns, capturing various Covid-19 metrics for different countries and regions. The summary of the column is listed below.</a:t>
            </a:r>
            <a:endParaRPr lang="en-GB" sz="3600" dirty="0"/>
          </a:p>
          <a:p>
            <a:pPr lvl="0">
              <a:lnSpc>
                <a:spcPct val="120000"/>
              </a:lnSpc>
              <a:spcBef>
                <a:spcPts val="600"/>
              </a:spcBef>
              <a:spcAft>
                <a:spcPts val="0"/>
              </a:spcAft>
            </a:pPr>
            <a:r>
              <a:rPr lang="en-US" sz="3600" dirty="0"/>
              <a:t>Country/Region: The country or region name  </a:t>
            </a:r>
            <a:endParaRPr lang="en-GB" sz="3600" dirty="0"/>
          </a:p>
          <a:p>
            <a:pPr lvl="0">
              <a:lnSpc>
                <a:spcPct val="120000"/>
              </a:lnSpc>
              <a:spcBef>
                <a:spcPts val="600"/>
              </a:spcBef>
              <a:spcAft>
                <a:spcPts val="0"/>
              </a:spcAft>
            </a:pPr>
            <a:r>
              <a:rPr lang="en-US" sz="3600" dirty="0"/>
              <a:t>Confirm, Deaths Recovered, and Active:  Case count by status </a:t>
            </a:r>
            <a:endParaRPr lang="en-GB" sz="3600" dirty="0"/>
          </a:p>
          <a:p>
            <a:pPr lvl="0">
              <a:lnSpc>
                <a:spcPct val="120000"/>
              </a:lnSpc>
              <a:spcBef>
                <a:spcPts val="600"/>
              </a:spcBef>
              <a:spcAft>
                <a:spcPts val="0"/>
              </a:spcAft>
            </a:pPr>
            <a:r>
              <a:rPr lang="en-US" sz="3600" dirty="0"/>
              <a:t>New Cases, New deaths, New recovered: Recent case changes </a:t>
            </a:r>
            <a:endParaRPr lang="en-GB" sz="3600" dirty="0"/>
          </a:p>
          <a:p>
            <a:pPr lvl="0">
              <a:lnSpc>
                <a:spcPct val="120000"/>
              </a:lnSpc>
              <a:spcBef>
                <a:spcPts val="600"/>
              </a:spcBef>
              <a:spcAft>
                <a:spcPts val="0"/>
              </a:spcAft>
            </a:pPr>
            <a:r>
              <a:rPr lang="en-US" sz="3600" dirty="0"/>
              <a:t>Deaths/100 Cases, Recovered/100 Cases, Death /100 Recovered: Ratio per percentage</a:t>
            </a:r>
            <a:endParaRPr lang="en-GB" sz="3600" dirty="0"/>
          </a:p>
          <a:p>
            <a:pPr lvl="0">
              <a:lnSpc>
                <a:spcPct val="120000"/>
              </a:lnSpc>
              <a:spcBef>
                <a:spcPts val="600"/>
              </a:spcBef>
              <a:spcAft>
                <a:spcPts val="0"/>
              </a:spcAft>
            </a:pPr>
            <a:r>
              <a:rPr lang="en-US" sz="3600" dirty="0"/>
              <a:t>Confirmed last week, 1 week change, 1 week % increase: Weekly case changes</a:t>
            </a:r>
            <a:endParaRPr lang="en-GB" sz="3600" dirty="0"/>
          </a:p>
          <a:p>
            <a:pPr lvl="0">
              <a:lnSpc>
                <a:spcPct val="120000"/>
              </a:lnSpc>
              <a:spcBef>
                <a:spcPts val="600"/>
              </a:spcBef>
              <a:spcAft>
                <a:spcPts val="0"/>
              </a:spcAft>
            </a:pPr>
            <a:r>
              <a:rPr lang="en-US" sz="3600" dirty="0"/>
              <a:t>WHO Region: Assigned region</a:t>
            </a:r>
            <a:endParaRPr lang="en-GB" sz="3600" dirty="0"/>
          </a:p>
          <a:p>
            <a:pPr>
              <a:lnSpc>
                <a:spcPct val="120000"/>
              </a:lnSpc>
              <a:spcBef>
                <a:spcPts val="600"/>
              </a:spcBef>
              <a:spcAft>
                <a:spcPts val="0"/>
              </a:spcAft>
            </a:pPr>
            <a:r>
              <a:rPr lang="en-US" sz="3600" dirty="0"/>
              <a:t>From the data, there are no missing values</a:t>
            </a:r>
            <a:endParaRPr lang="en-GB" sz="3600" dirty="0"/>
          </a:p>
          <a:p>
            <a:endParaRPr lang="en-GB" dirty="0"/>
          </a:p>
        </p:txBody>
      </p:sp>
    </p:spTree>
    <p:extLst>
      <p:ext uri="{BB962C8B-B14F-4D97-AF65-F5344CB8AC3E}">
        <p14:creationId xmlns:p14="http://schemas.microsoft.com/office/powerpoint/2010/main" val="415433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966E-50B0-88A1-6D12-908F0E4BBEE3}"/>
              </a:ext>
            </a:extLst>
          </p:cNvPr>
          <p:cNvSpPr>
            <a:spLocks noGrp="1"/>
          </p:cNvSpPr>
          <p:nvPr>
            <p:ph type="title"/>
          </p:nvPr>
        </p:nvSpPr>
        <p:spPr/>
        <p:txBody>
          <a:bodyPr/>
          <a:lstStyle/>
          <a:p>
            <a:r>
              <a:rPr lang="en-US" sz="40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EXPLORATORY DATA ANALYSIS                    </a:t>
            </a:r>
            <a: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GB" dirty="0">
              <a:solidFill>
                <a:schemeClr val="accent6">
                  <a:lumMod val="75000"/>
                </a:schemeClr>
              </a:solidFill>
            </a:endParaRPr>
          </a:p>
        </p:txBody>
      </p:sp>
      <p:pic>
        <p:nvPicPr>
          <p:cNvPr id="20" name="Content Placeholder 19">
            <a:extLst>
              <a:ext uri="{FF2B5EF4-FFF2-40B4-BE49-F238E27FC236}">
                <a16:creationId xmlns:a16="http://schemas.microsoft.com/office/drawing/2014/main" id="{310970CC-38FE-A8ED-8540-100EE3E86C31}"/>
              </a:ext>
            </a:extLst>
          </p:cNvPr>
          <p:cNvPicPr>
            <a:picLocks noGrp="1" noChangeAspect="1"/>
          </p:cNvPicPr>
          <p:nvPr>
            <p:ph sz="half" idx="1"/>
          </p:nvPr>
        </p:nvPicPr>
        <p:blipFill>
          <a:blip r:embed="rId2"/>
          <a:stretch>
            <a:fillRect/>
          </a:stretch>
        </p:blipFill>
        <p:spPr>
          <a:xfrm>
            <a:off x="4164152" y="2077239"/>
            <a:ext cx="2421057" cy="1972543"/>
          </a:xfrm>
        </p:spPr>
      </p:pic>
      <p:pic>
        <p:nvPicPr>
          <p:cNvPr id="14" name="Content Placeholder 13">
            <a:extLst>
              <a:ext uri="{FF2B5EF4-FFF2-40B4-BE49-F238E27FC236}">
                <a16:creationId xmlns:a16="http://schemas.microsoft.com/office/drawing/2014/main" id="{58CDE006-2899-CAF2-0835-DA7AF43CF6FC}"/>
              </a:ext>
            </a:extLst>
          </p:cNvPr>
          <p:cNvPicPr>
            <a:picLocks noGrp="1" noChangeAspect="1"/>
          </p:cNvPicPr>
          <p:nvPr>
            <p:ph sz="half" idx="2"/>
          </p:nvPr>
        </p:nvPicPr>
        <p:blipFill>
          <a:blip r:embed="rId3"/>
          <a:stretch>
            <a:fillRect/>
          </a:stretch>
        </p:blipFill>
        <p:spPr>
          <a:xfrm>
            <a:off x="798099" y="2149748"/>
            <a:ext cx="2495497" cy="1972543"/>
          </a:xfrm>
        </p:spPr>
      </p:pic>
      <p:sp>
        <p:nvSpPr>
          <p:cNvPr id="11" name="TextBox 10">
            <a:extLst>
              <a:ext uri="{FF2B5EF4-FFF2-40B4-BE49-F238E27FC236}">
                <a16:creationId xmlns:a16="http://schemas.microsoft.com/office/drawing/2014/main" id="{BAC920A2-8901-E41E-2CE9-CFDCF8863B05}"/>
              </a:ext>
            </a:extLst>
          </p:cNvPr>
          <p:cNvSpPr txBox="1"/>
          <p:nvPr/>
        </p:nvSpPr>
        <p:spPr>
          <a:xfrm>
            <a:off x="689112" y="1868233"/>
            <a:ext cx="3366053" cy="369332"/>
          </a:xfrm>
          <a:prstGeom prst="rect">
            <a:avLst/>
          </a:prstGeom>
          <a:noFill/>
        </p:spPr>
        <p:txBody>
          <a:bodyPr wrap="square" rtlCol="0">
            <a:spAutoFit/>
          </a:bodyPr>
          <a:lstStyle/>
          <a:p>
            <a:r>
              <a:rPr lang="en-US" dirty="0"/>
              <a:t>Confirmed Cases of Covid-19</a:t>
            </a:r>
            <a:endParaRPr lang="en-GB" dirty="0"/>
          </a:p>
        </p:txBody>
      </p:sp>
      <p:sp>
        <p:nvSpPr>
          <p:cNvPr id="21" name="TextBox 20">
            <a:extLst>
              <a:ext uri="{FF2B5EF4-FFF2-40B4-BE49-F238E27FC236}">
                <a16:creationId xmlns:a16="http://schemas.microsoft.com/office/drawing/2014/main" id="{799F80E2-CE39-1207-B29D-80846BBDCE66}"/>
              </a:ext>
            </a:extLst>
          </p:cNvPr>
          <p:cNvSpPr txBox="1"/>
          <p:nvPr/>
        </p:nvSpPr>
        <p:spPr>
          <a:xfrm>
            <a:off x="4055165" y="1780416"/>
            <a:ext cx="3366053" cy="369332"/>
          </a:xfrm>
          <a:prstGeom prst="rect">
            <a:avLst/>
          </a:prstGeom>
          <a:noFill/>
        </p:spPr>
        <p:txBody>
          <a:bodyPr wrap="square" rtlCol="0">
            <a:spAutoFit/>
          </a:bodyPr>
          <a:lstStyle/>
          <a:p>
            <a:r>
              <a:rPr lang="en-US" dirty="0"/>
              <a:t>Deaths Cases of Covid-19</a:t>
            </a:r>
            <a:endParaRPr lang="en-GB" dirty="0"/>
          </a:p>
        </p:txBody>
      </p:sp>
      <p:sp>
        <p:nvSpPr>
          <p:cNvPr id="22" name="TextBox 21">
            <a:extLst>
              <a:ext uri="{FF2B5EF4-FFF2-40B4-BE49-F238E27FC236}">
                <a16:creationId xmlns:a16="http://schemas.microsoft.com/office/drawing/2014/main" id="{24820CD4-2249-0755-5CDA-8F0F4743203D}"/>
              </a:ext>
            </a:extLst>
          </p:cNvPr>
          <p:cNvSpPr txBox="1"/>
          <p:nvPr/>
        </p:nvSpPr>
        <p:spPr>
          <a:xfrm>
            <a:off x="3528733" y="1370314"/>
            <a:ext cx="4674363" cy="461665"/>
          </a:xfrm>
          <a:prstGeom prst="rect">
            <a:avLst/>
          </a:prstGeom>
          <a:noFill/>
        </p:spPr>
        <p:txBody>
          <a:bodyPr wrap="square" rtlCol="0">
            <a:spAutoFit/>
          </a:bodyPr>
          <a:lstStyle/>
          <a:p>
            <a:r>
              <a:rPr lang="en-GB" sz="24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Visualization of Univariate Analysis</a:t>
            </a:r>
            <a:endParaRPr lang="en-GB" sz="2400" b="1" dirty="0">
              <a:solidFill>
                <a:schemeClr val="accent6">
                  <a:lumMod val="75000"/>
                </a:schemeClr>
              </a:solidFill>
            </a:endParaRPr>
          </a:p>
        </p:txBody>
      </p:sp>
      <p:pic>
        <p:nvPicPr>
          <p:cNvPr id="23" name="Content Placeholder 7">
            <a:extLst>
              <a:ext uri="{FF2B5EF4-FFF2-40B4-BE49-F238E27FC236}">
                <a16:creationId xmlns:a16="http://schemas.microsoft.com/office/drawing/2014/main" id="{8F263791-1036-D48D-4957-BF326841F727}"/>
              </a:ext>
            </a:extLst>
          </p:cNvPr>
          <p:cNvPicPr>
            <a:picLocks noChangeAspect="1"/>
          </p:cNvPicPr>
          <p:nvPr/>
        </p:nvPicPr>
        <p:blipFill>
          <a:blip r:embed="rId4"/>
          <a:stretch>
            <a:fillRect/>
          </a:stretch>
        </p:blipFill>
        <p:spPr>
          <a:xfrm>
            <a:off x="7491933" y="2052899"/>
            <a:ext cx="2470246" cy="1972544"/>
          </a:xfrm>
          <a:prstGeom prst="rect">
            <a:avLst/>
          </a:prstGeom>
        </p:spPr>
      </p:pic>
      <p:sp>
        <p:nvSpPr>
          <p:cNvPr id="24" name="TextBox 23">
            <a:extLst>
              <a:ext uri="{FF2B5EF4-FFF2-40B4-BE49-F238E27FC236}">
                <a16:creationId xmlns:a16="http://schemas.microsoft.com/office/drawing/2014/main" id="{C25C1619-894F-A9EF-87B0-B1D2F3EE0E3D}"/>
              </a:ext>
            </a:extLst>
          </p:cNvPr>
          <p:cNvSpPr txBox="1"/>
          <p:nvPr/>
        </p:nvSpPr>
        <p:spPr>
          <a:xfrm>
            <a:off x="7241993" y="1744162"/>
            <a:ext cx="3366053" cy="369332"/>
          </a:xfrm>
          <a:prstGeom prst="rect">
            <a:avLst/>
          </a:prstGeom>
          <a:noFill/>
        </p:spPr>
        <p:txBody>
          <a:bodyPr wrap="square" rtlCol="0">
            <a:spAutoFit/>
          </a:bodyPr>
          <a:lstStyle/>
          <a:p>
            <a:r>
              <a:rPr lang="en-US" dirty="0"/>
              <a:t>Recovered Cases of Covid-19</a:t>
            </a:r>
            <a:endParaRPr lang="en-GB" dirty="0"/>
          </a:p>
        </p:txBody>
      </p:sp>
      <p:pic>
        <p:nvPicPr>
          <p:cNvPr id="25" name="Content Placeholder 9">
            <a:extLst>
              <a:ext uri="{FF2B5EF4-FFF2-40B4-BE49-F238E27FC236}">
                <a16:creationId xmlns:a16="http://schemas.microsoft.com/office/drawing/2014/main" id="{44BFC916-8296-AAD0-F424-3FBFA57F1DD2}"/>
              </a:ext>
            </a:extLst>
          </p:cNvPr>
          <p:cNvPicPr>
            <a:picLocks noChangeAspect="1"/>
          </p:cNvPicPr>
          <p:nvPr/>
        </p:nvPicPr>
        <p:blipFill>
          <a:blip r:embed="rId5"/>
          <a:stretch>
            <a:fillRect/>
          </a:stretch>
        </p:blipFill>
        <p:spPr>
          <a:xfrm>
            <a:off x="4164152" y="4139274"/>
            <a:ext cx="2731446" cy="2134248"/>
          </a:xfrm>
          <a:prstGeom prst="rect">
            <a:avLst/>
          </a:prstGeom>
        </p:spPr>
      </p:pic>
      <p:sp>
        <p:nvSpPr>
          <p:cNvPr id="26" name="TextBox 25">
            <a:extLst>
              <a:ext uri="{FF2B5EF4-FFF2-40B4-BE49-F238E27FC236}">
                <a16:creationId xmlns:a16="http://schemas.microsoft.com/office/drawing/2014/main" id="{7EE7CC7D-558E-7396-EA47-AD9B9F3BF443}"/>
              </a:ext>
            </a:extLst>
          </p:cNvPr>
          <p:cNvSpPr txBox="1"/>
          <p:nvPr/>
        </p:nvSpPr>
        <p:spPr>
          <a:xfrm>
            <a:off x="6895598" y="5645637"/>
            <a:ext cx="3366053" cy="369332"/>
          </a:xfrm>
          <a:prstGeom prst="rect">
            <a:avLst/>
          </a:prstGeom>
          <a:noFill/>
        </p:spPr>
        <p:txBody>
          <a:bodyPr wrap="square" rtlCol="0">
            <a:spAutoFit/>
          </a:bodyPr>
          <a:lstStyle/>
          <a:p>
            <a:r>
              <a:rPr lang="en-US" dirty="0"/>
              <a:t>Active Cases of Covid-19</a:t>
            </a:r>
            <a:endParaRPr lang="en-GB" dirty="0"/>
          </a:p>
        </p:txBody>
      </p:sp>
    </p:spTree>
    <p:extLst>
      <p:ext uri="{BB962C8B-B14F-4D97-AF65-F5344CB8AC3E}">
        <p14:creationId xmlns:p14="http://schemas.microsoft.com/office/powerpoint/2010/main" val="246225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017C98-529A-B7F6-E8BE-BAF15894F139}"/>
              </a:ext>
            </a:extLst>
          </p:cNvPr>
          <p:cNvSpPr>
            <a:spLocks noGrp="1"/>
          </p:cNvSpPr>
          <p:nvPr>
            <p:ph type="title"/>
          </p:nvPr>
        </p:nvSpPr>
        <p:spPr/>
        <p:txBody>
          <a:bodyPr>
            <a:normAutofit/>
          </a:bodyPr>
          <a:lstStyle/>
          <a:p>
            <a:r>
              <a:rPr lang="en-US" sz="4000" b="1" dirty="0">
                <a:solidFill>
                  <a:schemeClr val="accent6">
                    <a:lumMod val="75000"/>
                  </a:schemeClr>
                </a:solidFill>
                <a:latin typeface="+mn-lt"/>
              </a:rPr>
              <a:t>Insights of the above Visualization</a:t>
            </a:r>
            <a:endParaRPr lang="en-GB" sz="4000" b="1" dirty="0">
              <a:solidFill>
                <a:schemeClr val="accent6">
                  <a:lumMod val="75000"/>
                </a:schemeClr>
              </a:solidFill>
              <a:latin typeface="+mn-lt"/>
            </a:endParaRPr>
          </a:p>
        </p:txBody>
      </p:sp>
      <p:sp>
        <p:nvSpPr>
          <p:cNvPr id="6" name="Content Placeholder 5">
            <a:extLst>
              <a:ext uri="{FF2B5EF4-FFF2-40B4-BE49-F238E27FC236}">
                <a16:creationId xmlns:a16="http://schemas.microsoft.com/office/drawing/2014/main" id="{8C1B782C-BC1C-67CA-86DC-F43E5C8ADC38}"/>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US" sz="2800" kern="100" dirty="0">
                <a:latin typeface="Calibri" panose="020F0502020204030204" pitchFamily="34" charset="0"/>
                <a:ea typeface="Calibri" panose="020F0502020204030204" pitchFamily="34" charset="0"/>
                <a:cs typeface="Times New Roman" panose="02020603050405020304" pitchFamily="18" charset="0"/>
              </a:rPr>
              <a:t>B</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oxplot shows the distribution of the cases of Covid-19. There is a noticeable spread with the data with outliers </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Confirmed Cases and Deaths Distribution are rightly-skilled which indicate a few countries have high count compared with the majority</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Recovered and Active cases follow a similar distribution pattern.</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04434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EF43-B1B5-B097-689F-16113EFD36B5}"/>
              </a:ext>
            </a:extLst>
          </p:cNvPr>
          <p:cNvSpPr>
            <a:spLocks noGrp="1"/>
          </p:cNvSpPr>
          <p:nvPr>
            <p:ph type="title"/>
          </p:nvPr>
        </p:nvSpPr>
        <p:spPr/>
        <p:txBody>
          <a:bodyPr/>
          <a:lstStyle/>
          <a:p>
            <a:r>
              <a:rPr lang="en-US" sz="40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Multivariate Analysis</a:t>
            </a:r>
            <a: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r>
            <a:br>
              <a:rPr lang="en-GB" sz="1800"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GB" dirty="0">
              <a:solidFill>
                <a:schemeClr val="accent6">
                  <a:lumMod val="75000"/>
                </a:schemeClr>
              </a:solidFill>
            </a:endParaRPr>
          </a:p>
        </p:txBody>
      </p:sp>
      <p:pic>
        <p:nvPicPr>
          <p:cNvPr id="7" name="Content Placeholder 6">
            <a:extLst>
              <a:ext uri="{FF2B5EF4-FFF2-40B4-BE49-F238E27FC236}">
                <a16:creationId xmlns:a16="http://schemas.microsoft.com/office/drawing/2014/main" id="{2F521804-57DB-F2AE-85F0-2BA8DF95934E}"/>
              </a:ext>
            </a:extLst>
          </p:cNvPr>
          <p:cNvPicPr>
            <a:picLocks noGrp="1" noChangeAspect="1"/>
          </p:cNvPicPr>
          <p:nvPr>
            <p:ph sz="half" idx="1"/>
          </p:nvPr>
        </p:nvPicPr>
        <p:blipFill>
          <a:blip r:embed="rId2"/>
          <a:stretch>
            <a:fillRect/>
          </a:stretch>
        </p:blipFill>
        <p:spPr>
          <a:xfrm>
            <a:off x="466020" y="1869454"/>
            <a:ext cx="2769706" cy="2729050"/>
          </a:xfrm>
        </p:spPr>
      </p:pic>
      <p:pic>
        <p:nvPicPr>
          <p:cNvPr id="9" name="Content Placeholder 8">
            <a:extLst>
              <a:ext uri="{FF2B5EF4-FFF2-40B4-BE49-F238E27FC236}">
                <a16:creationId xmlns:a16="http://schemas.microsoft.com/office/drawing/2014/main" id="{D3DD8628-BC7F-7FA0-F40D-4A836BFE2B0E}"/>
              </a:ext>
            </a:extLst>
          </p:cNvPr>
          <p:cNvPicPr>
            <a:picLocks noGrp="1" noChangeAspect="1"/>
          </p:cNvPicPr>
          <p:nvPr>
            <p:ph sz="half" idx="2"/>
          </p:nvPr>
        </p:nvPicPr>
        <p:blipFill>
          <a:blip r:embed="rId3"/>
          <a:stretch/>
        </p:blipFill>
        <p:spPr>
          <a:xfrm>
            <a:off x="3341835" y="1787813"/>
            <a:ext cx="2537700" cy="2749176"/>
          </a:xfrm>
        </p:spPr>
      </p:pic>
      <p:sp>
        <p:nvSpPr>
          <p:cNvPr id="10" name="TextBox 9">
            <a:extLst>
              <a:ext uri="{FF2B5EF4-FFF2-40B4-BE49-F238E27FC236}">
                <a16:creationId xmlns:a16="http://schemas.microsoft.com/office/drawing/2014/main" id="{CD1E5259-333E-C4CD-E20D-21DEB1B57C51}"/>
              </a:ext>
            </a:extLst>
          </p:cNvPr>
          <p:cNvSpPr txBox="1"/>
          <p:nvPr/>
        </p:nvSpPr>
        <p:spPr>
          <a:xfrm>
            <a:off x="591917" y="4763904"/>
            <a:ext cx="5287618" cy="1397947"/>
          </a:xfrm>
          <a:prstGeom prst="rect">
            <a:avLst/>
          </a:prstGeom>
          <a:noFill/>
        </p:spPr>
        <p:txBody>
          <a:bodyPr wrap="square" rtlCol="0">
            <a:spAutoFit/>
          </a:bodyPr>
          <a:lstStyle/>
          <a:p>
            <a:pPr lvl="0" algn="just">
              <a:lnSpc>
                <a:spcPct val="107000"/>
              </a:lnSpc>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Few countries show significantly higher active cases but US has the highest number of active cases of Covid-19 while Saints Kitts, Mauritius, Western Sahara have relatively low active cases with Holy See, Sam Marino, Brunei, Domica and Grenada have no active cases</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31C6404-915C-1111-1FCA-B52ED4FD01B3}"/>
              </a:ext>
            </a:extLst>
          </p:cNvPr>
          <p:cNvSpPr txBox="1"/>
          <p:nvPr/>
        </p:nvSpPr>
        <p:spPr>
          <a:xfrm>
            <a:off x="1097280" y="1395122"/>
            <a:ext cx="3646995" cy="369332"/>
          </a:xfrm>
          <a:prstGeom prst="rect">
            <a:avLst/>
          </a:prstGeom>
          <a:noFill/>
        </p:spPr>
        <p:txBody>
          <a:bodyPr wrap="square" rtlCol="0">
            <a:spAutoFit/>
          </a:bodyPr>
          <a:lstStyle/>
          <a:p>
            <a:r>
              <a:rPr lang="en-US" b="1" dirty="0"/>
              <a:t>Active Cases By Country of Covid-19</a:t>
            </a:r>
            <a:endParaRPr lang="en-GB" b="1" dirty="0"/>
          </a:p>
        </p:txBody>
      </p:sp>
      <p:pic>
        <p:nvPicPr>
          <p:cNvPr id="14" name="Content Placeholder 5">
            <a:extLst>
              <a:ext uri="{FF2B5EF4-FFF2-40B4-BE49-F238E27FC236}">
                <a16:creationId xmlns:a16="http://schemas.microsoft.com/office/drawing/2014/main" id="{3B7FA8E1-E653-CB8E-F23A-3022DC6E6BBC}"/>
              </a:ext>
            </a:extLst>
          </p:cNvPr>
          <p:cNvPicPr>
            <a:picLocks noChangeAspect="1"/>
          </p:cNvPicPr>
          <p:nvPr/>
        </p:nvPicPr>
        <p:blipFill>
          <a:blip r:embed="rId4"/>
          <a:stretch>
            <a:fillRect/>
          </a:stretch>
        </p:blipFill>
        <p:spPr>
          <a:xfrm>
            <a:off x="6211312" y="1764454"/>
            <a:ext cx="2945939" cy="3097612"/>
          </a:xfrm>
          <a:prstGeom prst="rect">
            <a:avLst/>
          </a:prstGeom>
        </p:spPr>
      </p:pic>
      <p:cxnSp>
        <p:nvCxnSpPr>
          <p:cNvPr id="16" name="Straight Connector 15">
            <a:extLst>
              <a:ext uri="{FF2B5EF4-FFF2-40B4-BE49-F238E27FC236}">
                <a16:creationId xmlns:a16="http://schemas.microsoft.com/office/drawing/2014/main" id="{97FE156F-5602-7ACF-DC9A-34A2AB6A36C2}"/>
              </a:ext>
            </a:extLst>
          </p:cNvPr>
          <p:cNvCxnSpPr>
            <a:stCxn id="2" idx="2"/>
          </p:cNvCxnSpPr>
          <p:nvPr/>
        </p:nvCxnSpPr>
        <p:spPr>
          <a:xfrm>
            <a:off x="6126480" y="1737360"/>
            <a:ext cx="0" cy="4623683"/>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7" name="Content Placeholder 7">
            <a:extLst>
              <a:ext uri="{FF2B5EF4-FFF2-40B4-BE49-F238E27FC236}">
                <a16:creationId xmlns:a16="http://schemas.microsoft.com/office/drawing/2014/main" id="{83FF6E9B-B749-B1F6-CCEA-062534230D14}"/>
              </a:ext>
            </a:extLst>
          </p:cNvPr>
          <p:cNvPicPr>
            <a:picLocks noChangeAspect="1"/>
          </p:cNvPicPr>
          <p:nvPr/>
        </p:nvPicPr>
        <p:blipFill>
          <a:blip r:embed="rId5"/>
          <a:stretch>
            <a:fillRect/>
          </a:stretch>
        </p:blipFill>
        <p:spPr>
          <a:xfrm>
            <a:off x="9049925" y="1776799"/>
            <a:ext cx="2945939" cy="2951425"/>
          </a:xfrm>
          <a:prstGeom prst="rect">
            <a:avLst/>
          </a:prstGeom>
        </p:spPr>
      </p:pic>
      <p:sp>
        <p:nvSpPr>
          <p:cNvPr id="18" name="TextBox 17">
            <a:extLst>
              <a:ext uri="{FF2B5EF4-FFF2-40B4-BE49-F238E27FC236}">
                <a16:creationId xmlns:a16="http://schemas.microsoft.com/office/drawing/2014/main" id="{FA2D9045-B9E0-523B-8FD5-3F158219EBFA}"/>
              </a:ext>
            </a:extLst>
          </p:cNvPr>
          <p:cNvSpPr txBox="1"/>
          <p:nvPr/>
        </p:nvSpPr>
        <p:spPr>
          <a:xfrm>
            <a:off x="6453809" y="4982817"/>
            <a:ext cx="4943060" cy="1107996"/>
          </a:xfrm>
          <a:prstGeom prst="rect">
            <a:avLst/>
          </a:prstGeom>
          <a:noFill/>
        </p:spPr>
        <p:txBody>
          <a:bodyPr wrap="square" rtlCol="0">
            <a:spAutoFit/>
          </a:bodyPr>
          <a:lstStyle/>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US has the highest number follow by Brazil, India, Russia while Greenland, Holy Sea and Western Sahara reported least number of confirmed cases.</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19" name="TextBox 18">
            <a:extLst>
              <a:ext uri="{FF2B5EF4-FFF2-40B4-BE49-F238E27FC236}">
                <a16:creationId xmlns:a16="http://schemas.microsoft.com/office/drawing/2014/main" id="{80431E79-8FCF-25CD-0176-64A7A22882DF}"/>
              </a:ext>
            </a:extLst>
          </p:cNvPr>
          <p:cNvSpPr txBox="1"/>
          <p:nvPr/>
        </p:nvSpPr>
        <p:spPr>
          <a:xfrm>
            <a:off x="6745359" y="1347092"/>
            <a:ext cx="4003478" cy="369332"/>
          </a:xfrm>
          <a:prstGeom prst="rect">
            <a:avLst/>
          </a:prstGeom>
          <a:noFill/>
        </p:spPr>
        <p:txBody>
          <a:bodyPr wrap="square" rtlCol="0">
            <a:spAutoFit/>
          </a:bodyPr>
          <a:lstStyle/>
          <a:p>
            <a:r>
              <a:rPr lang="en-US" b="1" dirty="0"/>
              <a:t>Confirmed Cases By Country of Covid-19</a:t>
            </a:r>
            <a:endParaRPr lang="en-GB" b="1" dirty="0"/>
          </a:p>
        </p:txBody>
      </p:sp>
    </p:spTree>
    <p:extLst>
      <p:ext uri="{BB962C8B-B14F-4D97-AF65-F5344CB8AC3E}">
        <p14:creationId xmlns:p14="http://schemas.microsoft.com/office/powerpoint/2010/main" val="117758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4785-1690-7E10-11EE-CF0D2F2B870B}"/>
              </a:ext>
            </a:extLst>
          </p:cNvPr>
          <p:cNvSpPr>
            <a:spLocks noGrp="1"/>
          </p:cNvSpPr>
          <p:nvPr>
            <p:ph type="title"/>
          </p:nvPr>
        </p:nvSpPr>
        <p:spPr/>
        <p:txBody>
          <a:bodyPr/>
          <a:lstStyle/>
          <a:p>
            <a:r>
              <a:rPr lang="en-US" sz="48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Multivariate Analysis</a:t>
            </a:r>
            <a:br>
              <a:rPr lang="en-US" sz="4800" b="1" kern="1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GB" dirty="0">
              <a:solidFill>
                <a:schemeClr val="accent6">
                  <a:lumMod val="75000"/>
                </a:schemeClr>
              </a:solidFill>
            </a:endParaRPr>
          </a:p>
        </p:txBody>
      </p:sp>
      <p:pic>
        <p:nvPicPr>
          <p:cNvPr id="6" name="Content Placeholder 5">
            <a:extLst>
              <a:ext uri="{FF2B5EF4-FFF2-40B4-BE49-F238E27FC236}">
                <a16:creationId xmlns:a16="http://schemas.microsoft.com/office/drawing/2014/main" id="{EC23CCDE-B52D-EE9F-7795-89ECF17700E8}"/>
              </a:ext>
            </a:extLst>
          </p:cNvPr>
          <p:cNvPicPr>
            <a:picLocks noGrp="1" noChangeAspect="1"/>
          </p:cNvPicPr>
          <p:nvPr>
            <p:ph sz="half" idx="1"/>
          </p:nvPr>
        </p:nvPicPr>
        <p:blipFill>
          <a:blip r:embed="rId2"/>
          <a:stretch>
            <a:fillRect/>
          </a:stretch>
        </p:blipFill>
        <p:spPr>
          <a:xfrm>
            <a:off x="630342" y="1846263"/>
            <a:ext cx="2697936" cy="2824899"/>
          </a:xfrm>
        </p:spPr>
      </p:pic>
      <p:pic>
        <p:nvPicPr>
          <p:cNvPr id="8" name="Content Placeholder 7">
            <a:extLst>
              <a:ext uri="{FF2B5EF4-FFF2-40B4-BE49-F238E27FC236}">
                <a16:creationId xmlns:a16="http://schemas.microsoft.com/office/drawing/2014/main" id="{3F414AE6-0B26-7487-F5CA-267D99385A8B}"/>
              </a:ext>
            </a:extLst>
          </p:cNvPr>
          <p:cNvPicPr>
            <a:picLocks noGrp="1" noChangeAspect="1"/>
          </p:cNvPicPr>
          <p:nvPr>
            <p:ph sz="half" idx="2"/>
          </p:nvPr>
        </p:nvPicPr>
        <p:blipFill>
          <a:blip r:embed="rId3"/>
          <a:stretch>
            <a:fillRect/>
          </a:stretch>
        </p:blipFill>
        <p:spPr>
          <a:xfrm>
            <a:off x="6133544" y="2036523"/>
            <a:ext cx="2805266" cy="2641494"/>
          </a:xfrm>
        </p:spPr>
      </p:pic>
      <p:pic>
        <p:nvPicPr>
          <p:cNvPr id="10" name="Picture 9">
            <a:extLst>
              <a:ext uri="{FF2B5EF4-FFF2-40B4-BE49-F238E27FC236}">
                <a16:creationId xmlns:a16="http://schemas.microsoft.com/office/drawing/2014/main" id="{118FD8F2-AD85-3475-A88A-BE505C12DBB7}"/>
              </a:ext>
            </a:extLst>
          </p:cNvPr>
          <p:cNvPicPr>
            <a:picLocks noChangeAspect="1"/>
          </p:cNvPicPr>
          <p:nvPr/>
        </p:nvPicPr>
        <p:blipFill>
          <a:blip r:embed="rId4"/>
          <a:stretch>
            <a:fillRect/>
          </a:stretch>
        </p:blipFill>
        <p:spPr>
          <a:xfrm>
            <a:off x="8938810" y="1737361"/>
            <a:ext cx="2805266" cy="2940656"/>
          </a:xfrm>
          <a:prstGeom prst="rect">
            <a:avLst/>
          </a:prstGeom>
        </p:spPr>
      </p:pic>
      <p:pic>
        <p:nvPicPr>
          <p:cNvPr id="12" name="Picture 11">
            <a:extLst>
              <a:ext uri="{FF2B5EF4-FFF2-40B4-BE49-F238E27FC236}">
                <a16:creationId xmlns:a16="http://schemas.microsoft.com/office/drawing/2014/main" id="{96723BC3-2BA6-1D5E-61B9-437F92D4CCA8}"/>
              </a:ext>
            </a:extLst>
          </p:cNvPr>
          <p:cNvPicPr>
            <a:picLocks noChangeAspect="1"/>
          </p:cNvPicPr>
          <p:nvPr/>
        </p:nvPicPr>
        <p:blipFill>
          <a:blip r:embed="rId5"/>
          <a:stretch>
            <a:fillRect/>
          </a:stretch>
        </p:blipFill>
        <p:spPr>
          <a:xfrm>
            <a:off x="3253191" y="1846263"/>
            <a:ext cx="2630623" cy="2824899"/>
          </a:xfrm>
          <a:prstGeom prst="rect">
            <a:avLst/>
          </a:prstGeom>
        </p:spPr>
      </p:pic>
      <p:cxnSp>
        <p:nvCxnSpPr>
          <p:cNvPr id="14" name="Straight Connector 13">
            <a:extLst>
              <a:ext uri="{FF2B5EF4-FFF2-40B4-BE49-F238E27FC236}">
                <a16:creationId xmlns:a16="http://schemas.microsoft.com/office/drawing/2014/main" id="{8CF00C5E-38E5-1FE4-DCD5-FD834EA69412}"/>
              </a:ext>
            </a:extLst>
          </p:cNvPr>
          <p:cNvCxnSpPr/>
          <p:nvPr/>
        </p:nvCxnSpPr>
        <p:spPr>
          <a:xfrm>
            <a:off x="6069342" y="1737360"/>
            <a:ext cx="0" cy="459717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F09376D-DE09-723D-71BD-4A8523BD54F5}"/>
              </a:ext>
            </a:extLst>
          </p:cNvPr>
          <p:cNvSpPr txBox="1"/>
          <p:nvPr/>
        </p:nvSpPr>
        <p:spPr>
          <a:xfrm>
            <a:off x="516834" y="4903304"/>
            <a:ext cx="5459744" cy="1200329"/>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 recorded the highest number, followed by Brazil, United Kingdom, Mexico, Italy, Indian, France and Spain with high cases of death while Seychelles, Laos and others recorded no cases of death.</a:t>
            </a:r>
            <a:endParaRPr lang="en-GB" dirty="0"/>
          </a:p>
        </p:txBody>
      </p:sp>
      <p:sp>
        <p:nvSpPr>
          <p:cNvPr id="16" name="TextBox 15">
            <a:extLst>
              <a:ext uri="{FF2B5EF4-FFF2-40B4-BE49-F238E27FC236}">
                <a16:creationId xmlns:a16="http://schemas.microsoft.com/office/drawing/2014/main" id="{930804AA-83A9-CD66-A314-F8AA76BD2615}"/>
              </a:ext>
            </a:extLst>
          </p:cNvPr>
          <p:cNvSpPr txBox="1"/>
          <p:nvPr/>
        </p:nvSpPr>
        <p:spPr>
          <a:xfrm>
            <a:off x="6284332" y="5048742"/>
            <a:ext cx="5459744" cy="1477328"/>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Brazil, US, India and Russia recorded the highest cases with Greenland Holy See, Papua New Guinea recorded least cases while Mozambique, Canada, Sweden and others recorded no cases.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GB" dirty="0"/>
          </a:p>
        </p:txBody>
      </p:sp>
      <p:sp>
        <p:nvSpPr>
          <p:cNvPr id="19" name="TextBox 18">
            <a:extLst>
              <a:ext uri="{FF2B5EF4-FFF2-40B4-BE49-F238E27FC236}">
                <a16:creationId xmlns:a16="http://schemas.microsoft.com/office/drawing/2014/main" id="{C6967DEF-A394-9E28-109A-91A380F01E3D}"/>
              </a:ext>
            </a:extLst>
          </p:cNvPr>
          <p:cNvSpPr txBox="1"/>
          <p:nvPr/>
        </p:nvSpPr>
        <p:spPr>
          <a:xfrm>
            <a:off x="1097280" y="1395122"/>
            <a:ext cx="3646995" cy="646331"/>
          </a:xfrm>
          <a:prstGeom prst="rect">
            <a:avLst/>
          </a:prstGeom>
          <a:noFill/>
        </p:spPr>
        <p:txBody>
          <a:bodyPr wrap="square" rtlCol="0">
            <a:spAutoFit/>
          </a:bodyPr>
          <a:lstStyle/>
          <a:p>
            <a:r>
              <a:rPr lang="en-US" b="1" dirty="0"/>
              <a:t>Deaths Cases By Country of Covid-19</a:t>
            </a:r>
            <a:endParaRPr lang="en-GB" b="1" dirty="0"/>
          </a:p>
        </p:txBody>
      </p:sp>
      <p:sp>
        <p:nvSpPr>
          <p:cNvPr id="20" name="TextBox 19">
            <a:extLst>
              <a:ext uri="{FF2B5EF4-FFF2-40B4-BE49-F238E27FC236}">
                <a16:creationId xmlns:a16="http://schemas.microsoft.com/office/drawing/2014/main" id="{1F2661A7-8DD4-BF1C-FD10-24A469AA6163}"/>
              </a:ext>
            </a:extLst>
          </p:cNvPr>
          <p:cNvSpPr txBox="1"/>
          <p:nvPr/>
        </p:nvSpPr>
        <p:spPr>
          <a:xfrm>
            <a:off x="6692349" y="1332944"/>
            <a:ext cx="3942518" cy="646331"/>
          </a:xfrm>
          <a:prstGeom prst="rect">
            <a:avLst/>
          </a:prstGeom>
          <a:noFill/>
        </p:spPr>
        <p:txBody>
          <a:bodyPr wrap="square" rtlCol="0">
            <a:spAutoFit/>
          </a:bodyPr>
          <a:lstStyle/>
          <a:p>
            <a:r>
              <a:rPr lang="en-US" b="1" dirty="0"/>
              <a:t>Recovered Cases By Country of Covid-19</a:t>
            </a:r>
            <a:endParaRPr lang="en-GB" b="1" dirty="0"/>
          </a:p>
        </p:txBody>
      </p:sp>
    </p:spTree>
    <p:extLst>
      <p:ext uri="{BB962C8B-B14F-4D97-AF65-F5344CB8AC3E}">
        <p14:creationId xmlns:p14="http://schemas.microsoft.com/office/powerpoint/2010/main" val="390605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2BD9-5F3B-F72C-EA2E-93F120DD292B}"/>
              </a:ext>
            </a:extLst>
          </p:cNvPr>
          <p:cNvSpPr>
            <a:spLocks noGrp="1"/>
          </p:cNvSpPr>
          <p:nvPr>
            <p:ph type="title"/>
          </p:nvPr>
        </p:nvSpPr>
        <p:spPr>
          <a:xfrm>
            <a:off x="1097280" y="286604"/>
            <a:ext cx="10058400" cy="839590"/>
          </a:xfrm>
        </p:spPr>
        <p:txBody>
          <a:bodyPr>
            <a:normAutofit/>
          </a:bodyPr>
          <a:lstStyle/>
          <a:p>
            <a:r>
              <a:rPr lang="en-US" sz="4000" b="1" dirty="0">
                <a:solidFill>
                  <a:schemeClr val="accent6">
                    <a:lumMod val="75000"/>
                  </a:schemeClr>
                </a:solidFill>
                <a:latin typeface="+mn-lt"/>
              </a:rPr>
              <a:t>COVID-19 Trends By WHO Region</a:t>
            </a:r>
            <a:endParaRPr lang="en-GB" sz="4000" b="1" dirty="0">
              <a:solidFill>
                <a:schemeClr val="accent6">
                  <a:lumMod val="75000"/>
                </a:schemeClr>
              </a:solidFill>
              <a:latin typeface="+mn-lt"/>
            </a:endParaRPr>
          </a:p>
        </p:txBody>
      </p:sp>
      <p:pic>
        <p:nvPicPr>
          <p:cNvPr id="15" name="Content Placeholder 14">
            <a:extLst>
              <a:ext uri="{FF2B5EF4-FFF2-40B4-BE49-F238E27FC236}">
                <a16:creationId xmlns:a16="http://schemas.microsoft.com/office/drawing/2014/main" id="{BDCC5B4C-8A5F-7ECD-58B3-013D7A4C50A6}"/>
              </a:ext>
            </a:extLst>
          </p:cNvPr>
          <p:cNvPicPr>
            <a:picLocks noGrp="1" noChangeAspect="1"/>
          </p:cNvPicPr>
          <p:nvPr>
            <p:ph sz="half" idx="1"/>
          </p:nvPr>
        </p:nvPicPr>
        <p:blipFill>
          <a:blip r:embed="rId2"/>
          <a:stretch>
            <a:fillRect/>
          </a:stretch>
        </p:blipFill>
        <p:spPr>
          <a:xfrm>
            <a:off x="1216548" y="1126194"/>
            <a:ext cx="8775590" cy="4167438"/>
          </a:xfrm>
        </p:spPr>
      </p:pic>
      <p:sp>
        <p:nvSpPr>
          <p:cNvPr id="16" name="TextBox 15">
            <a:extLst>
              <a:ext uri="{FF2B5EF4-FFF2-40B4-BE49-F238E27FC236}">
                <a16:creationId xmlns:a16="http://schemas.microsoft.com/office/drawing/2014/main" id="{3FED3837-FBBF-CF31-01C6-2AFECAB7AC32}"/>
              </a:ext>
            </a:extLst>
          </p:cNvPr>
          <p:cNvSpPr txBox="1"/>
          <p:nvPr/>
        </p:nvSpPr>
        <p:spPr>
          <a:xfrm>
            <a:off x="1762539" y="5452715"/>
            <a:ext cx="8666922" cy="968278"/>
          </a:xfrm>
          <a:prstGeom prst="rect">
            <a:avLst/>
          </a:prstGeom>
          <a:noFill/>
        </p:spPr>
        <p:txBody>
          <a:bodyPr wrap="square" rtlCol="0">
            <a:spAutoFit/>
          </a:bodyPr>
          <a:lstStyle/>
          <a:p>
            <a:pPr lvl="0" algn="just">
              <a:lnSpc>
                <a:spcPct val="107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visualization shows which region were most affected by Covid-19. Americas recorded highest number of Confirmed and Death Cases while Africa and Western Pacific have relatively Low Confirmed and Death cases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76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8C6D0B-364A-A4D4-7227-789D3487255B}"/>
              </a:ext>
            </a:extLst>
          </p:cNvPr>
          <p:cNvSpPr>
            <a:spLocks noGrp="1"/>
          </p:cNvSpPr>
          <p:nvPr>
            <p:ph type="title"/>
          </p:nvPr>
        </p:nvSpPr>
        <p:spPr/>
        <p:txBody>
          <a:bodyPr/>
          <a:lstStyle/>
          <a:p>
            <a:r>
              <a:rPr lang="en-US" b="1" dirty="0">
                <a:solidFill>
                  <a:schemeClr val="accent6">
                    <a:lumMod val="75000"/>
                  </a:schemeClr>
                </a:solidFill>
                <a:latin typeface="+mn-lt"/>
              </a:rPr>
              <a:t>Correlation of COVID-19 Metrics</a:t>
            </a:r>
            <a:endParaRPr lang="en-GB" b="1" dirty="0">
              <a:solidFill>
                <a:schemeClr val="accent6">
                  <a:lumMod val="75000"/>
                </a:schemeClr>
              </a:solidFill>
              <a:latin typeface="+mn-lt"/>
            </a:endParaRPr>
          </a:p>
        </p:txBody>
      </p:sp>
      <p:pic>
        <p:nvPicPr>
          <p:cNvPr id="8" name="Content Placeholder 7">
            <a:extLst>
              <a:ext uri="{FF2B5EF4-FFF2-40B4-BE49-F238E27FC236}">
                <a16:creationId xmlns:a16="http://schemas.microsoft.com/office/drawing/2014/main" id="{A936360B-4EF8-F9DE-0A74-521BCDF974EF}"/>
              </a:ext>
            </a:extLst>
          </p:cNvPr>
          <p:cNvPicPr>
            <a:picLocks noGrp="1" noChangeAspect="1"/>
          </p:cNvPicPr>
          <p:nvPr>
            <p:ph idx="1"/>
          </p:nvPr>
        </p:nvPicPr>
        <p:blipFill>
          <a:blip r:embed="rId2"/>
          <a:stretch>
            <a:fillRect/>
          </a:stretch>
        </p:blipFill>
        <p:spPr>
          <a:xfrm>
            <a:off x="455791" y="1846263"/>
            <a:ext cx="8186728" cy="4022725"/>
          </a:xfrm>
        </p:spPr>
      </p:pic>
      <p:sp>
        <p:nvSpPr>
          <p:cNvPr id="9" name="TextBox 8">
            <a:extLst>
              <a:ext uri="{FF2B5EF4-FFF2-40B4-BE49-F238E27FC236}">
                <a16:creationId xmlns:a16="http://schemas.microsoft.com/office/drawing/2014/main" id="{5B92B4AB-694D-12C2-C4E0-3C6F4C8BF720}"/>
              </a:ext>
            </a:extLst>
          </p:cNvPr>
          <p:cNvSpPr txBox="1"/>
          <p:nvPr/>
        </p:nvSpPr>
        <p:spPr>
          <a:xfrm>
            <a:off x="8865705" y="1846263"/>
            <a:ext cx="2849218" cy="4504823"/>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Strong positive correlation exists between confirmed and death (0.93), recovered (0.91) and active (0.93)</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New cases are confirmed 0.91 and new death (0.97)</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Percentages increase in cases and death shows weak correlation with the total count suggesting other factor may influence weekly growth rate</a:t>
            </a:r>
            <a:endParaRPr lang="en-GB" dirty="0"/>
          </a:p>
        </p:txBody>
      </p:sp>
    </p:spTree>
    <p:extLst>
      <p:ext uri="{BB962C8B-B14F-4D97-AF65-F5344CB8AC3E}">
        <p14:creationId xmlns:p14="http://schemas.microsoft.com/office/powerpoint/2010/main" val="5591471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257</TotalTime>
  <Words>925</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Demi</vt:lpstr>
      <vt:lpstr>Symbol</vt:lpstr>
      <vt:lpstr>system-ui</vt:lpstr>
      <vt:lpstr>Times New Roman</vt:lpstr>
      <vt:lpstr>Retrospect</vt:lpstr>
      <vt:lpstr>3MTT CAPSTONE PROJECT ON COVID-19  </vt:lpstr>
      <vt:lpstr>INTRODUCTION </vt:lpstr>
      <vt:lpstr>DATA PREPROCESSING   </vt:lpstr>
      <vt:lpstr>EXPLORATORY DATA ANALYSIS                     </vt:lpstr>
      <vt:lpstr>Insights of the above Visualization</vt:lpstr>
      <vt:lpstr>Multivariate Analysis </vt:lpstr>
      <vt:lpstr>Multivariate Analysis </vt:lpstr>
      <vt:lpstr>COVID-19 Trends By WHO Region</vt:lpstr>
      <vt:lpstr>Correlation of COVID-19 Metrics</vt:lpstr>
      <vt:lpstr>MODEL DEVELOPMENT  </vt:lpstr>
      <vt:lpstr>MODEL DEVELOPMENT(CONTD.)</vt:lpstr>
      <vt:lpstr>MODEL PERFORMANCE VISUALIZATION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3MTT CAPSTONE PROJECT ON COVID-19  </dc:title>
  <dc:creator>suliat ibrahim</dc:creator>
  <cp:lastModifiedBy>GOLD</cp:lastModifiedBy>
  <cp:revision>5</cp:revision>
  <dcterms:created xsi:type="dcterms:W3CDTF">2024-11-28T06:57:51Z</dcterms:created>
  <dcterms:modified xsi:type="dcterms:W3CDTF">2024-11-30T11:39:31Z</dcterms:modified>
</cp:coreProperties>
</file>