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68" r:id="rId5"/>
    <p:sldId id="269" r:id="rId6"/>
    <p:sldId id="290" r:id="rId7"/>
    <p:sldId id="271" r:id="rId8"/>
    <p:sldId id="28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7F02-CF92-FA4F-862E-AB953F10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9D740-DDB1-C44C-839E-7E4FFCC5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7FAA-DBE0-7E43-B64C-0EEDF656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2968-948A-364F-BF45-CA61F6E8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F46C-7FE1-E946-8A58-36F2E821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2EF4-2191-FF4C-9990-41C46643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27E16-9ACF-3849-907A-2FE89651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BB96-8C1A-0B44-B9DD-9349A6F3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8452-F01F-1B4E-893A-1ACAA09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2A27-C05B-844B-A3A0-DE99C015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184B-90C0-064A-94FB-FC4C515D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D198-851D-8B4B-B4D0-C3EA34F6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21382-3B0B-0840-86D8-6C78B8A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F2D4A-FBE5-294B-842B-E38F09FD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E40A-BCC1-854B-82D8-75C8844F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2E79-3224-534A-AAC3-F31CED1A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972A-8A91-0A48-B730-CDFA78BE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A995-3076-9E4C-9982-738027FF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20D6-8F31-0948-ACBF-1597ABAA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D83C-E9AE-254F-962D-61E1A9AF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1F0B-8A7F-DE46-BF8F-225C13AB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C1D3-0C77-3B4F-9D7A-34FB26C63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94C3-57AC-D842-A691-721F77D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7220-CA7E-494F-AFF0-C0B54CF1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6BF1-E6EA-C848-B833-434001E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73B9-B337-984B-9B78-207898FD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5B80-E0E1-C348-BC26-B87632D74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D141A-2508-064A-BFA8-CCB01285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0EA0-5E17-1E4E-AEB6-911C754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2C2E-1AF0-204C-B99D-1DF847FA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B528-E0EA-7141-8879-521EFA5F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9C0B-A2B7-4A41-BD1D-2BCD6980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C8ED1-5238-8047-920B-5658121A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1935-612C-AD4A-AEE2-0F0E9BC2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D77E3-68A5-504D-B45F-D3336AAE0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1F492-492F-E446-A0C9-EB3812BB3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4674A-97ED-9E4D-ABD8-D60912BB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93DCB-A60E-534B-9878-9D76EA88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D3A58-4092-F645-8257-A1320F55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7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CCE9-6688-0047-BD8C-AC5CDE39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298D8-88EE-A94B-BFE2-7FE6BE1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D2F6C-EFBC-4548-B849-3349AE99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BC58A-0CB3-A146-B71B-DE72EB6D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3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ED1F0-601C-1E4C-A0BD-584EE489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22FBA-F5D4-9E48-81D9-3D0BB01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BE57-3079-F249-8550-ABBDA08E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9C14-A5BB-124E-A29B-890D4A83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DC8F-867B-9549-94CF-8D90CDA9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7F869-0188-8B4C-8B39-AEB7DD10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A0C1-276A-044C-845B-CB562747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4B58-AF7B-F546-926F-9B0E951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2C63-D8E3-4045-BBC6-ADABB715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155-DD95-8A4F-AC32-48E86EA8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DF41-4C1E-444C-8259-90B7CB62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0EA8-B500-D348-B310-C1DB4EE86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71DD-3B9E-1B4F-B47F-52182B1A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B4D0-E0CC-3944-89A6-5A1B2525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01F51-704E-C241-954B-EB35CA47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1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F41FD-9D58-3944-8B31-A0D9A1A5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FE49-4FCF-984D-841B-D757558A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950E-B86D-5642-A46F-CA7DCBBB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9A0C-5BAE-B54D-B5A6-CAFBBC837915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AE41-03E5-5C4B-9C66-765EAF57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B3C0-F937-3E4E-81F7-840454D7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E20-C4B0-2146-BDEE-C91520190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Gating strategy to label cell-types</a:t>
            </a:r>
          </a:p>
        </p:txBody>
      </p:sp>
    </p:spTree>
    <p:extLst>
      <p:ext uri="{BB962C8B-B14F-4D97-AF65-F5344CB8AC3E}">
        <p14:creationId xmlns:p14="http://schemas.microsoft.com/office/powerpoint/2010/main" val="55692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12FEAC6-DE7A-8948-87A7-3F203128CAD9}"/>
              </a:ext>
            </a:extLst>
          </p:cNvPr>
          <p:cNvGrpSpPr/>
          <p:nvPr/>
        </p:nvGrpSpPr>
        <p:grpSpPr>
          <a:xfrm>
            <a:off x="3188415" y="1362264"/>
            <a:ext cx="2043619" cy="2118403"/>
            <a:chOff x="1156138" y="2354317"/>
            <a:chExt cx="2160000" cy="21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2C5A2F-1405-1247-9DB9-F54046A7B62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10F710-8784-984C-B308-12852B1C7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43A82B-FABB-AB44-85EA-DF69D197AB3F}"/>
              </a:ext>
            </a:extLst>
          </p:cNvPr>
          <p:cNvSpPr txBox="1"/>
          <p:nvPr/>
        </p:nvSpPr>
        <p:spPr>
          <a:xfrm rot="16200000">
            <a:off x="2569832" y="2253505"/>
            <a:ext cx="635554" cy="325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E-cad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DEF2E-5525-174E-8479-5B82D094952E}"/>
              </a:ext>
            </a:extLst>
          </p:cNvPr>
          <p:cNvSpPr txBox="1"/>
          <p:nvPr/>
        </p:nvSpPr>
        <p:spPr>
          <a:xfrm>
            <a:off x="3874237" y="350128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3188415" y="857175"/>
            <a:ext cx="685822" cy="36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3373408" y="1360708"/>
            <a:ext cx="1016780" cy="98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/>
              <a:t>Tumor</a:t>
            </a:r>
            <a:r>
              <a:rPr lang="en-GB" sz="4000" dirty="0"/>
              <a:t> cells</a:t>
            </a:r>
          </a:p>
        </p:txBody>
      </p:sp>
    </p:spTree>
    <p:extLst>
      <p:ext uri="{BB962C8B-B14F-4D97-AF65-F5344CB8AC3E}">
        <p14:creationId xmlns:p14="http://schemas.microsoft.com/office/powerpoint/2010/main" val="66923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560928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560928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-123517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1224282" y="415395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HLADR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1577973" y="3296170"/>
            <a:ext cx="1142956" cy="728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536744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3857032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3857032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3172587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4520386" y="4153959"/>
            <a:ext cx="6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E-cad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3927886" y="3059423"/>
            <a:ext cx="1047222" cy="964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3832848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051753" y="3517507"/>
            <a:ext cx="1681941" cy="15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Myeloid cells</a:t>
            </a:r>
          </a:p>
        </p:txBody>
      </p:sp>
      <p:cxnSp>
        <p:nvCxnSpPr>
          <p:cNvPr id="17" name="Straight Connector 3">
            <a:extLst>
              <a:ext uri="{FF2B5EF4-FFF2-40B4-BE49-F238E27FC236}">
                <a16:creationId xmlns:a16="http://schemas.microsoft.com/office/drawing/2014/main" id="{D30887F6-3850-AB31-D95B-03D74FFFF233}"/>
              </a:ext>
            </a:extLst>
          </p:cNvPr>
          <p:cNvCxnSpPr/>
          <p:nvPr/>
        </p:nvCxnSpPr>
        <p:spPr>
          <a:xfrm>
            <a:off x="7026359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">
            <a:extLst>
              <a:ext uri="{FF2B5EF4-FFF2-40B4-BE49-F238E27FC236}">
                <a16:creationId xmlns:a16="http://schemas.microsoft.com/office/drawing/2014/main" id="{B34EA1B9-0241-DAB9-7C99-58EF8C22BD97}"/>
              </a:ext>
            </a:extLst>
          </p:cNvPr>
          <p:cNvCxnSpPr>
            <a:cxnSpLocks/>
          </p:cNvCxnSpPr>
          <p:nvPr/>
        </p:nvCxnSpPr>
        <p:spPr>
          <a:xfrm flipH="1">
            <a:off x="7026359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1B4A362D-DB78-B532-28A3-40A7B3D5CBAB}"/>
              </a:ext>
            </a:extLst>
          </p:cNvPr>
          <p:cNvSpPr txBox="1"/>
          <p:nvPr/>
        </p:nvSpPr>
        <p:spPr>
          <a:xfrm rot="16200000">
            <a:off x="6341914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2E7F48C5-4E37-13D1-F786-DB091B213535}"/>
              </a:ext>
            </a:extLst>
          </p:cNvPr>
          <p:cNvSpPr txBox="1"/>
          <p:nvPr/>
        </p:nvSpPr>
        <p:spPr>
          <a:xfrm>
            <a:off x="7689713" y="41539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527424B2-200E-069F-414E-2EA97F7F1168}"/>
              </a:ext>
            </a:extLst>
          </p:cNvPr>
          <p:cNvSpPr/>
          <p:nvPr/>
        </p:nvSpPr>
        <p:spPr>
          <a:xfrm>
            <a:off x="7097213" y="3059423"/>
            <a:ext cx="1047222" cy="964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AE7BD248-EDEB-CEFC-1D43-0A31359A1FE2}"/>
              </a:ext>
            </a:extLst>
          </p:cNvPr>
          <p:cNvSpPr txBox="1"/>
          <p:nvPr/>
        </p:nvSpPr>
        <p:spPr>
          <a:xfrm>
            <a:off x="7002175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cxnSp>
        <p:nvCxnSpPr>
          <p:cNvPr id="23" name="Gerade Verbindung mit Pfeil 9">
            <a:extLst>
              <a:ext uri="{FF2B5EF4-FFF2-40B4-BE49-F238E27FC236}">
                <a16:creationId xmlns:a16="http://schemas.microsoft.com/office/drawing/2014/main" id="{C8857B46-11E0-A0B3-0E37-C59778594B32}"/>
              </a:ext>
            </a:extLst>
          </p:cNvPr>
          <p:cNvCxnSpPr/>
          <p:nvPr/>
        </p:nvCxnSpPr>
        <p:spPr>
          <a:xfrm flipV="1">
            <a:off x="4703863" y="3541817"/>
            <a:ext cx="1681941" cy="15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1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BDDBA-BB8C-BC4B-9CC2-872FAA614C8F}"/>
              </a:ext>
            </a:extLst>
          </p:cNvPr>
          <p:cNvCxnSpPr/>
          <p:nvPr/>
        </p:nvCxnSpPr>
        <p:spPr>
          <a:xfrm>
            <a:off x="1227678" y="2480441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0A120-045A-874F-BD44-CFE6972F0A3E}"/>
              </a:ext>
            </a:extLst>
          </p:cNvPr>
          <p:cNvCxnSpPr>
            <a:cxnSpLocks/>
          </p:cNvCxnSpPr>
          <p:nvPr/>
        </p:nvCxnSpPr>
        <p:spPr>
          <a:xfrm flipH="1">
            <a:off x="1227678" y="4640441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BB397C-36F3-174A-AD58-422684AAF81C}"/>
              </a:ext>
            </a:extLst>
          </p:cNvPr>
          <p:cNvSpPr txBox="1"/>
          <p:nvPr/>
        </p:nvSpPr>
        <p:spPr>
          <a:xfrm rot="16200000">
            <a:off x="543233" y="3183364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B66A6-655A-A742-937D-4C194F33AFB8}"/>
              </a:ext>
            </a:extLst>
          </p:cNvPr>
          <p:cNvSpPr txBox="1"/>
          <p:nvPr/>
        </p:nvSpPr>
        <p:spPr>
          <a:xfrm>
            <a:off x="1891032" y="47159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AD7F8-9211-7A4A-A7E7-5F405B74989C}"/>
              </a:ext>
            </a:extLst>
          </p:cNvPr>
          <p:cNvSpPr/>
          <p:nvPr/>
        </p:nvSpPr>
        <p:spPr>
          <a:xfrm>
            <a:off x="2220908" y="2480439"/>
            <a:ext cx="1132379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D0135-6A11-E845-9E77-667524D6356A}"/>
              </a:ext>
            </a:extLst>
          </p:cNvPr>
          <p:cNvSpPr txBox="1"/>
          <p:nvPr/>
        </p:nvSpPr>
        <p:spPr>
          <a:xfrm>
            <a:off x="1203494" y="19764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807D2-7017-1944-B4DE-3CDC08BD1614}"/>
              </a:ext>
            </a:extLst>
          </p:cNvPr>
          <p:cNvSpPr txBox="1"/>
          <p:nvPr/>
        </p:nvSpPr>
        <p:spPr>
          <a:xfrm>
            <a:off x="2192030" y="2796232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Neutrophil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Neutrophils</a:t>
            </a:r>
          </a:p>
        </p:txBody>
      </p:sp>
    </p:spTree>
    <p:extLst>
      <p:ext uri="{BB962C8B-B14F-4D97-AF65-F5344CB8AC3E}">
        <p14:creationId xmlns:p14="http://schemas.microsoft.com/office/powerpoint/2010/main" val="324752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5EBB7E-1809-604F-8AC2-F988733201C5}"/>
              </a:ext>
            </a:extLst>
          </p:cNvPr>
          <p:cNvCxnSpPr/>
          <p:nvPr/>
        </p:nvCxnSpPr>
        <p:spPr>
          <a:xfrm>
            <a:off x="1227678" y="2480441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18768C-5B23-D241-9A6D-D048C86CD058}"/>
              </a:ext>
            </a:extLst>
          </p:cNvPr>
          <p:cNvCxnSpPr>
            <a:cxnSpLocks/>
          </p:cNvCxnSpPr>
          <p:nvPr/>
        </p:nvCxnSpPr>
        <p:spPr>
          <a:xfrm flipH="1">
            <a:off x="1227678" y="4640441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442775-4425-194F-8249-81D3E2645D4E}"/>
              </a:ext>
            </a:extLst>
          </p:cNvPr>
          <p:cNvSpPr txBox="1"/>
          <p:nvPr/>
        </p:nvSpPr>
        <p:spPr>
          <a:xfrm rot="16200000">
            <a:off x="543233" y="3183364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D801E-C535-5F4D-8C25-D1CAA736C641}"/>
              </a:ext>
            </a:extLst>
          </p:cNvPr>
          <p:cNvSpPr/>
          <p:nvPr/>
        </p:nvSpPr>
        <p:spPr>
          <a:xfrm>
            <a:off x="1355577" y="2480439"/>
            <a:ext cx="203208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038B5-6029-474A-BAC1-CFE1B4EE3F1F}"/>
              </a:ext>
            </a:extLst>
          </p:cNvPr>
          <p:cNvSpPr txBox="1"/>
          <p:nvPr/>
        </p:nvSpPr>
        <p:spPr>
          <a:xfrm>
            <a:off x="1203494" y="19764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Plasma cells</a:t>
            </a:r>
          </a:p>
        </p:txBody>
      </p:sp>
    </p:spTree>
    <p:extLst>
      <p:ext uri="{BB962C8B-B14F-4D97-AF65-F5344CB8AC3E}">
        <p14:creationId xmlns:p14="http://schemas.microsoft.com/office/powerpoint/2010/main" val="170893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0BCEE-1761-DB49-8B28-5311CE252AF8}"/>
              </a:ext>
            </a:extLst>
          </p:cNvPr>
          <p:cNvGrpSpPr/>
          <p:nvPr/>
        </p:nvGrpSpPr>
        <p:grpSpPr>
          <a:xfrm>
            <a:off x="1156138" y="1575381"/>
            <a:ext cx="2160000" cy="2160000"/>
            <a:chOff x="1156138" y="2354317"/>
            <a:chExt cx="2160000" cy="21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ABC960-5EF5-5C40-8442-C38C382CE28C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2A03F-6504-4C4C-A22A-2050889B1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B0B319-E373-FE42-B9B9-6F7A5363BFB1}"/>
              </a:ext>
            </a:extLst>
          </p:cNvPr>
          <p:cNvSpPr txBox="1"/>
          <p:nvPr/>
        </p:nvSpPr>
        <p:spPr>
          <a:xfrm rot="16200000">
            <a:off x="554308" y="246539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7ADA8-A966-5A41-AB31-1A9321D011AC}"/>
              </a:ext>
            </a:extLst>
          </p:cNvPr>
          <p:cNvSpPr txBox="1"/>
          <p:nvPr/>
        </p:nvSpPr>
        <p:spPr>
          <a:xfrm>
            <a:off x="1806372" y="3756401"/>
            <a:ext cx="62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4750-981A-1640-8F03-3BDF11514F1D}"/>
              </a:ext>
            </a:extLst>
          </p:cNvPr>
          <p:cNvSpPr/>
          <p:nvPr/>
        </p:nvSpPr>
        <p:spPr>
          <a:xfrm>
            <a:off x="1289411" y="2650064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66BB7-C3C0-7648-8CB2-3227DC31A0C6}"/>
              </a:ext>
            </a:extLst>
          </p:cNvPr>
          <p:cNvSpPr txBox="1"/>
          <p:nvPr/>
        </p:nvSpPr>
        <p:spPr>
          <a:xfrm>
            <a:off x="1156138" y="10603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A06D4C-668F-0243-8D0D-939AD69E3B2B}"/>
              </a:ext>
            </a:extLst>
          </p:cNvPr>
          <p:cNvGrpSpPr/>
          <p:nvPr/>
        </p:nvGrpSpPr>
        <p:grpSpPr>
          <a:xfrm>
            <a:off x="3679205" y="1570064"/>
            <a:ext cx="2160000" cy="2160000"/>
            <a:chOff x="1156138" y="2354317"/>
            <a:chExt cx="2160000" cy="216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5A7ADA-59ED-584F-9AED-9EDEFAC55560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BD0D7E-1EEA-4E4C-8C86-EB2F69791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C8FF20-5C9F-3E49-A5E7-996CD7D68814}"/>
              </a:ext>
            </a:extLst>
          </p:cNvPr>
          <p:cNvSpPr txBox="1"/>
          <p:nvPr/>
        </p:nvSpPr>
        <p:spPr>
          <a:xfrm rot="16200000">
            <a:off x="3018866" y="24600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DD6B9-1F74-0F44-AD37-DD98F2081E89}"/>
              </a:ext>
            </a:extLst>
          </p:cNvPr>
          <p:cNvSpPr txBox="1"/>
          <p:nvPr/>
        </p:nvSpPr>
        <p:spPr>
          <a:xfrm>
            <a:off x="4329439" y="37510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2622F-5C66-434F-A67E-C342F243480B}"/>
              </a:ext>
            </a:extLst>
          </p:cNvPr>
          <p:cNvSpPr/>
          <p:nvPr/>
        </p:nvSpPr>
        <p:spPr>
          <a:xfrm>
            <a:off x="3812478" y="2644747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614E7-E993-A94A-897E-725C213C0AA5}"/>
              </a:ext>
            </a:extLst>
          </p:cNvPr>
          <p:cNvSpPr txBox="1"/>
          <p:nvPr/>
        </p:nvSpPr>
        <p:spPr>
          <a:xfrm>
            <a:off x="3679205" y="105505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A7EE41-E7D6-4341-8772-BBF625DBC39B}"/>
              </a:ext>
            </a:extLst>
          </p:cNvPr>
          <p:cNvGrpSpPr/>
          <p:nvPr/>
        </p:nvGrpSpPr>
        <p:grpSpPr>
          <a:xfrm>
            <a:off x="6237111" y="1562429"/>
            <a:ext cx="2160000" cy="2160000"/>
            <a:chOff x="1156138" y="2354317"/>
            <a:chExt cx="2160000" cy="2160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C6D6C9-344F-0F4B-9092-8857EEAD588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4C9B33-EEA0-6043-AC4A-8739E96D2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03E2D50-55A3-2648-B862-09A209771121}"/>
              </a:ext>
            </a:extLst>
          </p:cNvPr>
          <p:cNvSpPr txBox="1"/>
          <p:nvPr/>
        </p:nvSpPr>
        <p:spPr>
          <a:xfrm rot="16200000">
            <a:off x="5592802" y="24524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F6103-D474-6D41-88A0-B31D27AF5E8D}"/>
              </a:ext>
            </a:extLst>
          </p:cNvPr>
          <p:cNvSpPr/>
          <p:nvPr/>
        </p:nvSpPr>
        <p:spPr>
          <a:xfrm>
            <a:off x="6370384" y="2637112"/>
            <a:ext cx="1528569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12F19F-8B0A-B445-A70E-3253E7D9023A}"/>
              </a:ext>
            </a:extLst>
          </p:cNvPr>
          <p:cNvSpPr txBox="1"/>
          <p:nvPr/>
        </p:nvSpPr>
        <p:spPr>
          <a:xfrm>
            <a:off x="6237111" y="104742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80397C-2ADE-6742-96FC-067092789421}"/>
              </a:ext>
            </a:extLst>
          </p:cNvPr>
          <p:cNvGrpSpPr/>
          <p:nvPr/>
        </p:nvGrpSpPr>
        <p:grpSpPr>
          <a:xfrm>
            <a:off x="8742589" y="1557112"/>
            <a:ext cx="2160000" cy="2160000"/>
            <a:chOff x="1156138" y="2354317"/>
            <a:chExt cx="2160000" cy="2160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BA0DE5-1138-004A-BAA8-C4B64D12E66D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95A445-52A8-8D46-AF0E-6A3F880EC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D9757B-E87C-7045-B9AA-6F2018CF926D}"/>
              </a:ext>
            </a:extLst>
          </p:cNvPr>
          <p:cNvSpPr txBox="1"/>
          <p:nvPr/>
        </p:nvSpPr>
        <p:spPr>
          <a:xfrm rot="16200000">
            <a:off x="8140759" y="244712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0F7BA3-9B14-344A-90EF-7DA3AC8C7C81}"/>
              </a:ext>
            </a:extLst>
          </p:cNvPr>
          <p:cNvSpPr txBox="1"/>
          <p:nvPr/>
        </p:nvSpPr>
        <p:spPr>
          <a:xfrm>
            <a:off x="9392823" y="37381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HLADR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A20DC7-C595-5640-BF3A-A7B886C14405}"/>
              </a:ext>
            </a:extLst>
          </p:cNvPr>
          <p:cNvSpPr/>
          <p:nvPr/>
        </p:nvSpPr>
        <p:spPr>
          <a:xfrm>
            <a:off x="8875862" y="2631795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967EB3-1370-444F-A4CB-0A71D9AB077A}"/>
              </a:ext>
            </a:extLst>
          </p:cNvPr>
          <p:cNvSpPr txBox="1"/>
          <p:nvPr/>
        </p:nvSpPr>
        <p:spPr>
          <a:xfrm>
            <a:off x="8742589" y="104210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26BDF5-74B1-0C4B-BD6D-9A3DD0D16BF7}"/>
              </a:ext>
            </a:extLst>
          </p:cNvPr>
          <p:cNvGrpSpPr/>
          <p:nvPr/>
        </p:nvGrpSpPr>
        <p:grpSpPr>
          <a:xfrm>
            <a:off x="5738957" y="4368593"/>
            <a:ext cx="2160000" cy="2160000"/>
            <a:chOff x="1156138" y="2354317"/>
            <a:chExt cx="2160000" cy="2160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3EDC68-1301-344B-9A8B-AB78156A96F8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5D96E85-94B2-A546-B3F2-C8D9BCA99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FA1B7A-5251-0E46-832C-71702E2405DC}"/>
              </a:ext>
            </a:extLst>
          </p:cNvPr>
          <p:cNvSpPr txBox="1"/>
          <p:nvPr/>
        </p:nvSpPr>
        <p:spPr>
          <a:xfrm rot="16200000">
            <a:off x="5110678" y="525861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9A7D9A-C86B-304B-A303-42EDBAE396FA}"/>
              </a:ext>
            </a:extLst>
          </p:cNvPr>
          <p:cNvSpPr txBox="1"/>
          <p:nvPr/>
        </p:nvSpPr>
        <p:spPr>
          <a:xfrm>
            <a:off x="6389191" y="654961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PDGFRb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2F0CFE-94EE-AA4F-AF7F-FC93BDA0CFC6}"/>
              </a:ext>
            </a:extLst>
          </p:cNvPr>
          <p:cNvSpPr/>
          <p:nvPr/>
        </p:nvSpPr>
        <p:spPr>
          <a:xfrm>
            <a:off x="5872229" y="4415367"/>
            <a:ext cx="2026725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830288-18FD-7549-8861-B757AE443065}"/>
              </a:ext>
            </a:extLst>
          </p:cNvPr>
          <p:cNvSpPr txBox="1"/>
          <p:nvPr/>
        </p:nvSpPr>
        <p:spPr>
          <a:xfrm>
            <a:off x="5738957" y="385358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450E43-CD0D-1A45-9034-FF9AC27396CE}"/>
              </a:ext>
            </a:extLst>
          </p:cNvPr>
          <p:cNvSpPr/>
          <p:nvPr/>
        </p:nvSpPr>
        <p:spPr>
          <a:xfrm>
            <a:off x="6961989" y="5463266"/>
            <a:ext cx="936965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22273-4FC2-AB49-B8B6-C62EEF1356FB}"/>
              </a:ext>
            </a:extLst>
          </p:cNvPr>
          <p:cNvSpPr txBox="1"/>
          <p:nvPr/>
        </p:nvSpPr>
        <p:spPr>
          <a:xfrm>
            <a:off x="6370384" y="4750338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613C9-72AF-0044-AFA0-104CE2635B86}"/>
              </a:ext>
            </a:extLst>
          </p:cNvPr>
          <p:cNvSpPr txBox="1"/>
          <p:nvPr/>
        </p:nvSpPr>
        <p:spPr>
          <a:xfrm>
            <a:off x="7000161" y="5798091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Stroma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Stroma</a:t>
            </a:r>
          </a:p>
        </p:txBody>
      </p:sp>
      <p:cxnSp>
        <p:nvCxnSpPr>
          <p:cNvPr id="44" name="Gerade Verbindung mit Pfeil 9"/>
          <p:cNvCxnSpPr/>
          <p:nvPr/>
        </p:nvCxnSpPr>
        <p:spPr>
          <a:xfrm>
            <a:off x="1776822" y="3161038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9"/>
          <p:cNvCxnSpPr/>
          <p:nvPr/>
        </p:nvCxnSpPr>
        <p:spPr>
          <a:xfrm>
            <a:off x="4287784" y="3124924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9"/>
          <p:cNvCxnSpPr/>
          <p:nvPr/>
        </p:nvCxnSpPr>
        <p:spPr>
          <a:xfrm>
            <a:off x="6747865" y="3133008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9"/>
          <p:cNvCxnSpPr/>
          <p:nvPr/>
        </p:nvCxnSpPr>
        <p:spPr>
          <a:xfrm flipH="1">
            <a:off x="8110215" y="3161038"/>
            <a:ext cx="1195955" cy="1420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5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D9ECD3-2AAE-8E41-A7F2-0D5DF0C7BB4B}"/>
              </a:ext>
            </a:extLst>
          </p:cNvPr>
          <p:cNvCxnSpPr/>
          <p:nvPr/>
        </p:nvCxnSpPr>
        <p:spPr>
          <a:xfrm>
            <a:off x="2492839" y="2358480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688AA6-FC59-3E4A-929E-2E1EB124BE0E}"/>
              </a:ext>
            </a:extLst>
          </p:cNvPr>
          <p:cNvCxnSpPr>
            <a:cxnSpLocks/>
          </p:cNvCxnSpPr>
          <p:nvPr/>
        </p:nvCxnSpPr>
        <p:spPr>
          <a:xfrm flipH="1">
            <a:off x="2492839" y="4518480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575F3E-F397-0545-82C4-753589DED545}"/>
              </a:ext>
            </a:extLst>
          </p:cNvPr>
          <p:cNvSpPr txBox="1"/>
          <p:nvPr/>
        </p:nvSpPr>
        <p:spPr>
          <a:xfrm rot="16200000">
            <a:off x="1808394" y="3061403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C615-54D3-744B-842C-ECE49F36DED3}"/>
              </a:ext>
            </a:extLst>
          </p:cNvPr>
          <p:cNvSpPr txBox="1"/>
          <p:nvPr/>
        </p:nvSpPr>
        <p:spPr>
          <a:xfrm>
            <a:off x="3156193" y="459397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11AA0-41BB-6C4C-9B8D-B5F2804BEA90}"/>
              </a:ext>
            </a:extLst>
          </p:cNvPr>
          <p:cNvSpPr/>
          <p:nvPr/>
        </p:nvSpPr>
        <p:spPr>
          <a:xfrm>
            <a:off x="2567585" y="2330956"/>
            <a:ext cx="995512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79DAA-CA55-FE49-B884-33BA4582B071}"/>
              </a:ext>
            </a:extLst>
          </p:cNvPr>
          <p:cNvSpPr txBox="1"/>
          <p:nvPr/>
        </p:nvSpPr>
        <p:spPr>
          <a:xfrm>
            <a:off x="2468655" y="18545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F011AA0-41BB-6C4C-9B8D-B5F2804BEA90}"/>
              </a:ext>
            </a:extLst>
          </p:cNvPr>
          <p:cNvSpPr/>
          <p:nvPr/>
        </p:nvSpPr>
        <p:spPr>
          <a:xfrm>
            <a:off x="3648254" y="2338267"/>
            <a:ext cx="993050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2038351" y="55352"/>
            <a:ext cx="8086724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B cells and intermixed B and T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26BB4-DCE2-C346-BE01-E9AB7ACD0686}"/>
              </a:ext>
            </a:extLst>
          </p:cNvPr>
          <p:cNvSpPr txBox="1"/>
          <p:nvPr/>
        </p:nvSpPr>
        <p:spPr>
          <a:xfrm>
            <a:off x="2898724" y="26263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726BB4-DCE2-C346-BE01-E9AB7ACD0686}"/>
              </a:ext>
            </a:extLst>
          </p:cNvPr>
          <p:cNvSpPr txBox="1"/>
          <p:nvPr/>
        </p:nvSpPr>
        <p:spPr>
          <a:xfrm>
            <a:off x="3828009" y="261279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B048-590C-5547-B115-E218161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GB" dirty="0"/>
              <a:t>T cells</a:t>
            </a:r>
          </a:p>
        </p:txBody>
      </p:sp>
      <p:grpSp>
        <p:nvGrpSpPr>
          <p:cNvPr id="72" name="Gruppieren 71"/>
          <p:cNvGrpSpPr/>
          <p:nvPr/>
        </p:nvGrpSpPr>
        <p:grpSpPr>
          <a:xfrm>
            <a:off x="189050" y="1893367"/>
            <a:ext cx="2578877" cy="2956243"/>
            <a:chOff x="-47577" y="873713"/>
            <a:chExt cx="2394298" cy="2744654"/>
          </a:xfrm>
        </p:grpSpPr>
        <p:cxnSp>
          <p:nvCxnSpPr>
            <p:cNvPr id="18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407941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941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-206405" y="1909430"/>
              <a:ext cx="744318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CD3</a:t>
              </a: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1133513" y="3332619"/>
              <a:ext cx="533099" cy="285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CD20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554223" y="1326075"/>
              <a:ext cx="826944" cy="898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86234" y="873713"/>
              <a:ext cx="650639" cy="33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1</a:t>
              </a:r>
            </a:p>
          </p:txBody>
        </p:sp>
      </p:grpSp>
      <p:cxnSp>
        <p:nvCxnSpPr>
          <p:cNvPr id="37" name="Gerade Verbindung mit Pfeil 36"/>
          <p:cNvCxnSpPr/>
          <p:nvPr/>
        </p:nvCxnSpPr>
        <p:spPr>
          <a:xfrm>
            <a:off x="1288996" y="2864464"/>
            <a:ext cx="18505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245567" y="3920425"/>
            <a:ext cx="1041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3371880" y="1893367"/>
            <a:ext cx="2612452" cy="3108018"/>
            <a:chOff x="2910954" y="873713"/>
            <a:chExt cx="2425469" cy="2885567"/>
          </a:xfrm>
        </p:grpSpPr>
        <p:cxnSp>
          <p:nvCxnSpPr>
            <p:cNvPr id="24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3366470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470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2692522" y="1969034"/>
              <a:ext cx="863525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FoxP3</a:t>
              </a: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3961885" y="3332619"/>
              <a:ext cx="984874" cy="42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sample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11798" y="1367646"/>
              <a:ext cx="1922612" cy="865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344763" y="873713"/>
              <a:ext cx="650639" cy="33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2</a:t>
              </a:r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14186" y="2314279"/>
              <a:ext cx="1922237" cy="882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0AC51541-8061-1A4D-84DB-C805ADA12C61}"/>
                </a:ext>
              </a:extLst>
            </p:cNvPr>
            <p:cNvSpPr txBox="1"/>
            <p:nvPr/>
          </p:nvSpPr>
          <p:spPr>
            <a:xfrm>
              <a:off x="4076375" y="1587741"/>
              <a:ext cx="689867" cy="31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/>
                <a:t>Treg</a:t>
              </a:r>
              <a:endParaRPr lang="en-GB" sz="1400" dirty="0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304331" y="1926815"/>
            <a:ext cx="2514915" cy="3108020"/>
            <a:chOff x="3010612" y="873713"/>
            <a:chExt cx="2334914" cy="2885568"/>
          </a:xfrm>
        </p:grpSpPr>
        <p:cxnSp>
          <p:nvCxnSpPr>
            <p:cNvPr id="75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3366470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470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2792181" y="1795504"/>
              <a:ext cx="863524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CD8</a:t>
              </a:r>
            </a:p>
          </p:txBody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3961885" y="3332620"/>
              <a:ext cx="669323" cy="42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CD4</a:t>
              </a:r>
            </a:p>
          </p:txBody>
        </p:sp>
        <p:sp>
          <p:nvSpPr>
            <p:cNvPr id="79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22914" y="1367646"/>
              <a:ext cx="1922612" cy="865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344762" y="873713"/>
              <a:ext cx="845916" cy="431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3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4447078" y="2314279"/>
              <a:ext cx="889345" cy="882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TextBox 9">
            <a:extLst>
              <a:ext uri="{FF2B5EF4-FFF2-40B4-BE49-F238E27FC236}">
                <a16:creationId xmlns:a16="http://schemas.microsoft.com/office/drawing/2014/main" id="{0AC51541-8061-1A4D-84DB-C805ADA12C61}"/>
              </a:ext>
            </a:extLst>
          </p:cNvPr>
          <p:cNvSpPr txBox="1"/>
          <p:nvPr/>
        </p:nvSpPr>
        <p:spPr>
          <a:xfrm>
            <a:off x="7506449" y="2734024"/>
            <a:ext cx="7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CD8</a:t>
            </a:r>
            <a:endParaRPr lang="en-GB" sz="1400" dirty="0"/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0AC51541-8061-1A4D-84DB-C805ADA12C61}"/>
              </a:ext>
            </a:extLst>
          </p:cNvPr>
          <p:cNvSpPr txBox="1"/>
          <p:nvPr/>
        </p:nvSpPr>
        <p:spPr>
          <a:xfrm>
            <a:off x="8066392" y="3751148"/>
            <a:ext cx="7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CD4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6118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10456</TotalTime>
  <Words>89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 Medium</vt:lpstr>
      <vt:lpstr>Office Theme</vt:lpstr>
      <vt:lpstr>Gating strategy to label cell-types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Gating strategy to label cell-types</dc:title>
  <dc:creator>Nils Eling</dc:creator>
  <cp:lastModifiedBy>Nils Eling</cp:lastModifiedBy>
  <cp:revision>150</cp:revision>
  <dcterms:created xsi:type="dcterms:W3CDTF">2020-10-23T13:47:40Z</dcterms:created>
  <dcterms:modified xsi:type="dcterms:W3CDTF">2022-05-16T16:40:54Z</dcterms:modified>
</cp:coreProperties>
</file>