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88" r:id="rId4"/>
    <p:sldId id="268" r:id="rId5"/>
    <p:sldId id="269" r:id="rId6"/>
    <p:sldId id="290" r:id="rId7"/>
    <p:sldId id="271" r:id="rId8"/>
    <p:sldId id="284" r:id="rId9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64"/>
    <p:restoredTop sz="96291"/>
  </p:normalViewPr>
  <p:slideViewPr>
    <p:cSldViewPr snapToGrid="0" snapToObjects="1">
      <p:cViewPr varScale="1">
        <p:scale>
          <a:sx n="88" d="100"/>
          <a:sy n="88" d="100"/>
        </p:scale>
        <p:origin x="280" y="1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97F02-CF92-FA4F-862E-AB953F10C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99D740-DDB1-C44C-839E-7E4FFCC595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F7FAA-DBE0-7E43-B64C-0EEDF656B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9A0C-5BAE-B54D-B5A6-CAFBBC837915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02968-948A-364F-BF45-CA61F6E8F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FF46C-7FE1-E946-8A58-36F2E8212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DE235-C749-A847-A782-6178020B11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66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52EF4-2191-FF4C-9990-41C46643E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727E16-9ACF-3849-907A-2FE8965170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ABB96-8C1A-0B44-B9DD-9349A6F30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9A0C-5BAE-B54D-B5A6-CAFBBC837915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68452-F01F-1B4E-893A-1ACAA0983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A2A27-C05B-844B-A3A0-DE99C015B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DE235-C749-A847-A782-6178020B11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069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6184B-90C0-064A-94FB-FC4C515D32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CED198-851D-8B4B-B4D0-C3EA34F6B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21382-3B0B-0840-86D8-6C78B8AA5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9A0C-5BAE-B54D-B5A6-CAFBBC837915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F2D4A-FBE5-294B-842B-E38F09FD3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EE40A-BCC1-854B-82D8-75C8844F2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DE235-C749-A847-A782-6178020B11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721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C2E79-3224-534A-AAC3-F31CED1AA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4972A-8A91-0A48-B730-CDFA78BE8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AA995-3076-9E4C-9982-738027FF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9A0C-5BAE-B54D-B5A6-CAFBBC837915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C20D6-8F31-0948-ACBF-1597ABAA5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ED83C-E9AE-254F-962D-61E1A9AF1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DE235-C749-A847-A782-6178020B11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2160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1F0B-8A7F-DE46-BF8F-225C13ABC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BC1D3-0C77-3B4F-9D7A-34FB26C63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994C3-57AC-D842-A691-721F77D59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9A0C-5BAE-B54D-B5A6-CAFBBC837915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57220-CA7E-494F-AFF0-C0B54CF10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F6BF1-E6EA-C848-B833-434001EC6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DE235-C749-A847-A782-6178020B11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6412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A73B9-B337-984B-9B78-207898FD5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25B80-E0E1-C348-BC26-B87632D746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2D141A-2508-064A-BFA8-CCB012854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F30EA0-5E17-1E4E-AEB6-911C75452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9A0C-5BAE-B54D-B5A6-CAFBBC837915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022C2E-1AF0-204C-B99D-1DF847FAE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1CB528-E0EA-7141-8879-521EFA5FD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DE235-C749-A847-A782-6178020B11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173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69C0B-A2B7-4A41-BD1D-2BCD6980D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C8ED1-5238-8047-920B-5658121AA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381935-612C-AD4A-AEE2-0F0E9BC2E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DD77E3-68A5-504D-B45F-D3336AAE06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41F492-492F-E446-A0C9-EB3812BB35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E4674A-97ED-9E4D-ABD8-D60912BBC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9A0C-5BAE-B54D-B5A6-CAFBBC837915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E93DCB-A60E-534B-9878-9D76EA880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ED3A58-4092-F645-8257-A1320F556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DE235-C749-A847-A782-6178020B11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3674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CCCE9-6688-0047-BD8C-AC5CDE399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A298D8-88EE-A94B-BFE2-7FE6BE134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9A0C-5BAE-B54D-B5A6-CAFBBC837915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FD2F6C-EFBC-4548-B849-3349AE991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BC58A-0CB3-A146-B71B-DE72EB6D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DE235-C749-A847-A782-6178020B11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534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AED1F0-601C-1E4C-A0BD-584EE4890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9A0C-5BAE-B54D-B5A6-CAFBBC837915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F22FBA-F5D4-9E48-81D9-3D0BB01C3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4BE57-3079-F249-8550-ABBDA08E7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DE235-C749-A847-A782-6178020B11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8316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49C14-A5BB-124E-A29B-890D4A831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9DC8F-867B-9549-94CF-8D90CDA9A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D7F869-0188-8B4C-8B39-AEB7DD100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19A0C1-276A-044C-845B-CB5627470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9A0C-5BAE-B54D-B5A6-CAFBBC837915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E4B58-AF7B-F546-926F-9B0E951DB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E2C63-D8E3-4045-BBC6-ADABB715E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DE235-C749-A847-A782-6178020B11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382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C3155-DD95-8A4F-AC32-48E86EA81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4ADF41-4C1E-444C-8259-90B7CB6258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4B0EA8-B500-D348-B310-C1DB4EE86C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D71DD-3B9E-1B4F-B47F-52182B1A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09A0C-5BAE-B54D-B5A6-CAFBBC837915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DCB4D0-E0CC-3944-89A6-5A1B25251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901F51-704E-C241-954B-EB35CA47C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DE235-C749-A847-A782-6178020B11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312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F41FD-9D58-3944-8B31-A0D9A1A50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BFE49-4FCF-984D-841B-D757558A0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D950E-B86D-5642-A46F-CA7DCBBB8F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09A0C-5BAE-B54D-B5A6-CAFBBC837915}" type="datetimeFigureOut">
              <a:rPr lang="en-GB" smtClean="0"/>
              <a:t>06/05/2022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4AE41-03E5-5C4B-9C66-765EAF570A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3B3C0-F937-3E4E-81F7-840454D707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DE235-C749-A847-A782-6178020B11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2500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61E20-C4B0-2146-BDEE-C915201909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Gating strategy to label cell-types</a:t>
            </a:r>
          </a:p>
        </p:txBody>
      </p:sp>
    </p:spTree>
    <p:extLst>
      <p:ext uri="{BB962C8B-B14F-4D97-AF65-F5344CB8AC3E}">
        <p14:creationId xmlns:p14="http://schemas.microsoft.com/office/powerpoint/2010/main" val="556921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512FEAC6-DE7A-8948-87A7-3F203128CAD9}"/>
              </a:ext>
            </a:extLst>
          </p:cNvPr>
          <p:cNvGrpSpPr/>
          <p:nvPr/>
        </p:nvGrpSpPr>
        <p:grpSpPr>
          <a:xfrm>
            <a:off x="3188415" y="1362264"/>
            <a:ext cx="2043619" cy="2118403"/>
            <a:chOff x="1156138" y="2354317"/>
            <a:chExt cx="2160000" cy="21600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52C5A2F-1405-1247-9DB9-F54046A7B623}"/>
                </a:ext>
              </a:extLst>
            </p:cNvPr>
            <p:cNvCxnSpPr/>
            <p:nvPr/>
          </p:nvCxnSpPr>
          <p:spPr>
            <a:xfrm>
              <a:off x="1156138" y="2354317"/>
              <a:ext cx="0" cy="216000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310F710-8784-984C-B308-12852B1C72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6138" y="4514317"/>
              <a:ext cx="2160000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343A82B-FABB-AB44-85EA-DF69D197AB3F}"/>
              </a:ext>
            </a:extLst>
          </p:cNvPr>
          <p:cNvSpPr txBox="1"/>
          <p:nvPr/>
        </p:nvSpPr>
        <p:spPr>
          <a:xfrm rot="16200000">
            <a:off x="2569832" y="2253505"/>
            <a:ext cx="635554" cy="3254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E-cad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3DEF2E-5525-174E-8479-5B82D094952E}"/>
              </a:ext>
            </a:extLst>
          </p:cNvPr>
          <p:cNvSpPr txBox="1"/>
          <p:nvPr/>
        </p:nvSpPr>
        <p:spPr>
          <a:xfrm>
            <a:off x="3874237" y="3501283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CD3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E3547D-04DC-EA48-9255-C99588E64E0D}"/>
              </a:ext>
            </a:extLst>
          </p:cNvPr>
          <p:cNvSpPr txBox="1"/>
          <p:nvPr/>
        </p:nvSpPr>
        <p:spPr>
          <a:xfrm>
            <a:off x="3188415" y="857175"/>
            <a:ext cx="685822" cy="362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Plot 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69917F9-7887-8A42-A237-37B1969B45BE}"/>
              </a:ext>
            </a:extLst>
          </p:cNvPr>
          <p:cNvSpPr/>
          <p:nvPr/>
        </p:nvSpPr>
        <p:spPr>
          <a:xfrm>
            <a:off x="3373408" y="1360708"/>
            <a:ext cx="1016780" cy="9817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itle 1">
            <a:extLst>
              <a:ext uri="{FF2B5EF4-FFF2-40B4-BE49-F238E27FC236}">
                <a16:creationId xmlns:a16="http://schemas.microsoft.com/office/drawing/2014/main" id="{83F8B754-57AA-9941-A3B4-477090D30A16}"/>
              </a:ext>
            </a:extLst>
          </p:cNvPr>
          <p:cNvSpPr txBox="1">
            <a:spLocks/>
          </p:cNvSpPr>
          <p:nvPr/>
        </p:nvSpPr>
        <p:spPr>
          <a:xfrm>
            <a:off x="3181659" y="55352"/>
            <a:ext cx="4791075" cy="5473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dirty="0" err="1"/>
              <a:t>Tumor</a:t>
            </a:r>
            <a:r>
              <a:rPr lang="en-GB" sz="4000" dirty="0"/>
              <a:t> cells</a:t>
            </a:r>
          </a:p>
        </p:txBody>
      </p:sp>
    </p:spTree>
    <p:extLst>
      <p:ext uri="{BB962C8B-B14F-4D97-AF65-F5344CB8AC3E}">
        <p14:creationId xmlns:p14="http://schemas.microsoft.com/office/powerpoint/2010/main" val="669236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3080F9D-FE74-9D47-B8DD-1FBA3796C71D}"/>
              </a:ext>
            </a:extLst>
          </p:cNvPr>
          <p:cNvCxnSpPr/>
          <p:nvPr/>
        </p:nvCxnSpPr>
        <p:spPr>
          <a:xfrm>
            <a:off x="560928" y="1918466"/>
            <a:ext cx="0" cy="2160000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978C49A-70A8-484E-92CB-95A6C4DCDA22}"/>
              </a:ext>
            </a:extLst>
          </p:cNvPr>
          <p:cNvCxnSpPr>
            <a:cxnSpLocks/>
          </p:cNvCxnSpPr>
          <p:nvPr/>
        </p:nvCxnSpPr>
        <p:spPr>
          <a:xfrm flipH="1">
            <a:off x="560928" y="4078466"/>
            <a:ext cx="2160000" cy="0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157B1A5-90CA-AF40-80D0-FB4DFF0818C0}"/>
              </a:ext>
            </a:extLst>
          </p:cNvPr>
          <p:cNvSpPr txBox="1"/>
          <p:nvPr/>
        </p:nvSpPr>
        <p:spPr>
          <a:xfrm rot="16200000">
            <a:off x="-123517" y="2621389"/>
            <a:ext cx="8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CD20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D12FD7-261F-7B4C-85E8-41D3CEAB2CC7}"/>
              </a:ext>
            </a:extLst>
          </p:cNvPr>
          <p:cNvSpPr txBox="1"/>
          <p:nvPr/>
        </p:nvSpPr>
        <p:spPr>
          <a:xfrm>
            <a:off x="1224282" y="4153959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HLADR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4749A3-ED45-FB46-BAA7-5BDA0CD73083}"/>
              </a:ext>
            </a:extLst>
          </p:cNvPr>
          <p:cNvSpPr/>
          <p:nvPr/>
        </p:nvSpPr>
        <p:spPr>
          <a:xfrm>
            <a:off x="1577973" y="3296170"/>
            <a:ext cx="1142956" cy="72804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A61C3C-D0AD-054F-84EB-A068B4BCB86F}"/>
              </a:ext>
            </a:extLst>
          </p:cNvPr>
          <p:cNvSpPr txBox="1"/>
          <p:nvPr/>
        </p:nvSpPr>
        <p:spPr>
          <a:xfrm>
            <a:off x="536744" y="1414487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Plot 1</a:t>
            </a:r>
          </a:p>
        </p:txBody>
      </p:sp>
      <p:cxnSp>
        <p:nvCxnSpPr>
          <p:cNvPr id="11" name="Straight Connector 3">
            <a:extLst>
              <a:ext uri="{FF2B5EF4-FFF2-40B4-BE49-F238E27FC236}">
                <a16:creationId xmlns:a16="http://schemas.microsoft.com/office/drawing/2014/main" id="{43080F9D-FE74-9D47-B8DD-1FBA3796C71D}"/>
              </a:ext>
            </a:extLst>
          </p:cNvPr>
          <p:cNvCxnSpPr/>
          <p:nvPr/>
        </p:nvCxnSpPr>
        <p:spPr>
          <a:xfrm>
            <a:off x="3857032" y="1918466"/>
            <a:ext cx="0" cy="2160000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4">
            <a:extLst>
              <a:ext uri="{FF2B5EF4-FFF2-40B4-BE49-F238E27FC236}">
                <a16:creationId xmlns:a16="http://schemas.microsoft.com/office/drawing/2014/main" id="{A978C49A-70A8-484E-92CB-95A6C4DCDA22}"/>
              </a:ext>
            </a:extLst>
          </p:cNvPr>
          <p:cNvCxnSpPr>
            <a:cxnSpLocks/>
          </p:cNvCxnSpPr>
          <p:nvPr/>
        </p:nvCxnSpPr>
        <p:spPr>
          <a:xfrm flipH="1">
            <a:off x="3857032" y="4078466"/>
            <a:ext cx="2160000" cy="0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5">
            <a:extLst>
              <a:ext uri="{FF2B5EF4-FFF2-40B4-BE49-F238E27FC236}">
                <a16:creationId xmlns:a16="http://schemas.microsoft.com/office/drawing/2014/main" id="{9157B1A5-90CA-AF40-80D0-FB4DFF0818C0}"/>
              </a:ext>
            </a:extLst>
          </p:cNvPr>
          <p:cNvSpPr txBox="1"/>
          <p:nvPr/>
        </p:nvSpPr>
        <p:spPr>
          <a:xfrm rot="16200000">
            <a:off x="3172587" y="2621389"/>
            <a:ext cx="8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CD3</a:t>
            </a: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4FD12FD7-261F-7B4C-85E8-41D3CEAB2CC7}"/>
              </a:ext>
            </a:extLst>
          </p:cNvPr>
          <p:cNvSpPr txBox="1"/>
          <p:nvPr/>
        </p:nvSpPr>
        <p:spPr>
          <a:xfrm>
            <a:off x="4520386" y="4153959"/>
            <a:ext cx="695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E-cad</a:t>
            </a:r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D84749A3-ED45-FB46-BAA7-5BDA0CD73083}"/>
              </a:ext>
            </a:extLst>
          </p:cNvPr>
          <p:cNvSpPr/>
          <p:nvPr/>
        </p:nvSpPr>
        <p:spPr>
          <a:xfrm>
            <a:off x="3927886" y="3059423"/>
            <a:ext cx="1047222" cy="9647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27A61C3C-D0AD-054F-84EB-A068B4BCB86F}"/>
              </a:ext>
            </a:extLst>
          </p:cNvPr>
          <p:cNvSpPr txBox="1"/>
          <p:nvPr/>
        </p:nvSpPr>
        <p:spPr>
          <a:xfrm>
            <a:off x="3832848" y="1414487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Plot 2</a:t>
            </a:r>
          </a:p>
        </p:txBody>
      </p:sp>
      <p:cxnSp>
        <p:nvCxnSpPr>
          <p:cNvPr id="10" name="Gerade Verbindung mit Pfeil 9"/>
          <p:cNvCxnSpPr/>
          <p:nvPr/>
        </p:nvCxnSpPr>
        <p:spPr>
          <a:xfrm flipV="1">
            <a:off x="2051753" y="3517507"/>
            <a:ext cx="1681941" cy="1580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1">
            <a:extLst>
              <a:ext uri="{FF2B5EF4-FFF2-40B4-BE49-F238E27FC236}">
                <a16:creationId xmlns:a16="http://schemas.microsoft.com/office/drawing/2014/main" id="{83F8B754-57AA-9941-A3B4-477090D30A16}"/>
              </a:ext>
            </a:extLst>
          </p:cNvPr>
          <p:cNvSpPr txBox="1">
            <a:spLocks/>
          </p:cNvSpPr>
          <p:nvPr/>
        </p:nvSpPr>
        <p:spPr>
          <a:xfrm>
            <a:off x="3181659" y="55352"/>
            <a:ext cx="4791075" cy="5473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dirty="0"/>
              <a:t>Myeloid cells</a:t>
            </a:r>
          </a:p>
        </p:txBody>
      </p:sp>
    </p:spTree>
    <p:extLst>
      <p:ext uri="{BB962C8B-B14F-4D97-AF65-F5344CB8AC3E}">
        <p14:creationId xmlns:p14="http://schemas.microsoft.com/office/powerpoint/2010/main" val="3916417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D8BDDBA-BB8C-BC4B-9CC2-872FAA614C8F}"/>
              </a:ext>
            </a:extLst>
          </p:cNvPr>
          <p:cNvCxnSpPr/>
          <p:nvPr/>
        </p:nvCxnSpPr>
        <p:spPr>
          <a:xfrm>
            <a:off x="1227678" y="2480441"/>
            <a:ext cx="0" cy="2160000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C0A120-045A-874F-BD44-CFE6972F0A3E}"/>
              </a:ext>
            </a:extLst>
          </p:cNvPr>
          <p:cNvCxnSpPr>
            <a:cxnSpLocks/>
          </p:cNvCxnSpPr>
          <p:nvPr/>
        </p:nvCxnSpPr>
        <p:spPr>
          <a:xfrm flipH="1">
            <a:off x="1227678" y="4640441"/>
            <a:ext cx="2160000" cy="0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1BB397C-36F3-174A-AD58-422684AAF81C}"/>
              </a:ext>
            </a:extLst>
          </p:cNvPr>
          <p:cNvSpPr txBox="1"/>
          <p:nvPr/>
        </p:nvSpPr>
        <p:spPr>
          <a:xfrm rot="16200000">
            <a:off x="543233" y="3183364"/>
            <a:ext cx="8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CD15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EB66A6-655A-A742-937D-4C194F33AFB8}"/>
              </a:ext>
            </a:extLst>
          </p:cNvPr>
          <p:cNvSpPr txBox="1"/>
          <p:nvPr/>
        </p:nvSpPr>
        <p:spPr>
          <a:xfrm>
            <a:off x="1891032" y="471593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MPO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CAD7F8-9211-7A4A-A7E7-5F405B74989C}"/>
              </a:ext>
            </a:extLst>
          </p:cNvPr>
          <p:cNvSpPr/>
          <p:nvPr/>
        </p:nvSpPr>
        <p:spPr>
          <a:xfrm>
            <a:off x="2220908" y="2480439"/>
            <a:ext cx="1132379" cy="10009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4D0135-6A11-E845-9E77-667524D6356A}"/>
              </a:ext>
            </a:extLst>
          </p:cNvPr>
          <p:cNvSpPr txBox="1"/>
          <p:nvPr/>
        </p:nvSpPr>
        <p:spPr>
          <a:xfrm>
            <a:off x="1203494" y="1976462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Plot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4807D2-7017-1944-B4DE-3CDC08BD1614}"/>
              </a:ext>
            </a:extLst>
          </p:cNvPr>
          <p:cNvSpPr txBox="1"/>
          <p:nvPr/>
        </p:nvSpPr>
        <p:spPr>
          <a:xfrm>
            <a:off x="2192030" y="2796232"/>
            <a:ext cx="119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Neutrophil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3F8B754-57AA-9941-A3B4-477090D30A16}"/>
              </a:ext>
            </a:extLst>
          </p:cNvPr>
          <p:cNvSpPr txBox="1">
            <a:spLocks/>
          </p:cNvSpPr>
          <p:nvPr/>
        </p:nvSpPr>
        <p:spPr>
          <a:xfrm>
            <a:off x="3181659" y="55352"/>
            <a:ext cx="4791075" cy="5473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dirty="0"/>
              <a:t>Neutrophils</a:t>
            </a:r>
          </a:p>
        </p:txBody>
      </p:sp>
    </p:spTree>
    <p:extLst>
      <p:ext uri="{BB962C8B-B14F-4D97-AF65-F5344CB8AC3E}">
        <p14:creationId xmlns:p14="http://schemas.microsoft.com/office/powerpoint/2010/main" val="3247524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E5EBB7E-1809-604F-8AC2-F988733201C5}"/>
              </a:ext>
            </a:extLst>
          </p:cNvPr>
          <p:cNvCxnSpPr/>
          <p:nvPr/>
        </p:nvCxnSpPr>
        <p:spPr>
          <a:xfrm>
            <a:off x="1227678" y="2480441"/>
            <a:ext cx="0" cy="2160000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518768C-5B23-D241-9A6D-D048C86CD058}"/>
              </a:ext>
            </a:extLst>
          </p:cNvPr>
          <p:cNvCxnSpPr>
            <a:cxnSpLocks/>
          </p:cNvCxnSpPr>
          <p:nvPr/>
        </p:nvCxnSpPr>
        <p:spPr>
          <a:xfrm flipH="1">
            <a:off x="1227678" y="4640441"/>
            <a:ext cx="2160000" cy="0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6442775-4425-194F-8249-81D3E2645D4E}"/>
              </a:ext>
            </a:extLst>
          </p:cNvPr>
          <p:cNvSpPr txBox="1"/>
          <p:nvPr/>
        </p:nvSpPr>
        <p:spPr>
          <a:xfrm rot="16200000">
            <a:off x="543233" y="3183364"/>
            <a:ext cx="8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CD38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DD801E-C535-5F4D-8C25-D1CAA736C641}"/>
              </a:ext>
            </a:extLst>
          </p:cNvPr>
          <p:cNvSpPr/>
          <p:nvPr/>
        </p:nvSpPr>
        <p:spPr>
          <a:xfrm>
            <a:off x="1355577" y="2480439"/>
            <a:ext cx="2032087" cy="10009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8038B5-6029-474A-BAC1-CFE1B4EE3F1F}"/>
              </a:ext>
            </a:extLst>
          </p:cNvPr>
          <p:cNvSpPr txBox="1"/>
          <p:nvPr/>
        </p:nvSpPr>
        <p:spPr>
          <a:xfrm>
            <a:off x="1203494" y="1976462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Plot 1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3F8B754-57AA-9941-A3B4-477090D30A16}"/>
              </a:ext>
            </a:extLst>
          </p:cNvPr>
          <p:cNvSpPr txBox="1">
            <a:spLocks/>
          </p:cNvSpPr>
          <p:nvPr/>
        </p:nvSpPr>
        <p:spPr>
          <a:xfrm>
            <a:off x="3181659" y="55352"/>
            <a:ext cx="4791075" cy="5473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dirty="0"/>
              <a:t>Plasma cells</a:t>
            </a:r>
          </a:p>
        </p:txBody>
      </p:sp>
    </p:spTree>
    <p:extLst>
      <p:ext uri="{BB962C8B-B14F-4D97-AF65-F5344CB8AC3E}">
        <p14:creationId xmlns:p14="http://schemas.microsoft.com/office/powerpoint/2010/main" val="1708934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1C0BCEE-1761-DB49-8B28-5311CE252AF8}"/>
              </a:ext>
            </a:extLst>
          </p:cNvPr>
          <p:cNvGrpSpPr/>
          <p:nvPr/>
        </p:nvGrpSpPr>
        <p:grpSpPr>
          <a:xfrm>
            <a:off x="1156138" y="1575381"/>
            <a:ext cx="2160000" cy="2160000"/>
            <a:chOff x="1156138" y="2354317"/>
            <a:chExt cx="2160000" cy="21600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DABC960-5EF5-5C40-8442-C38C382CE28C}"/>
                </a:ext>
              </a:extLst>
            </p:cNvPr>
            <p:cNvCxnSpPr/>
            <p:nvPr/>
          </p:nvCxnSpPr>
          <p:spPr>
            <a:xfrm>
              <a:off x="1156138" y="2354317"/>
              <a:ext cx="0" cy="216000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E02A03F-6504-4C4C-A22A-2050889B19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6138" y="4514317"/>
              <a:ext cx="2160000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DB0B319-E373-FE42-B9B9-6F7A5363BFB1}"/>
              </a:ext>
            </a:extLst>
          </p:cNvPr>
          <p:cNvSpPr txBox="1"/>
          <p:nvPr/>
        </p:nvSpPr>
        <p:spPr>
          <a:xfrm rot="16200000">
            <a:off x="554308" y="2465398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CD3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A7ADA8-A966-5A41-AB31-1A9321D011AC}"/>
              </a:ext>
            </a:extLst>
          </p:cNvPr>
          <p:cNvSpPr txBox="1"/>
          <p:nvPr/>
        </p:nvSpPr>
        <p:spPr>
          <a:xfrm>
            <a:off x="1806372" y="3756401"/>
            <a:ext cx="622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Ecad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5F4750-981A-1640-8F03-3BDF11514F1D}"/>
              </a:ext>
            </a:extLst>
          </p:cNvPr>
          <p:cNvSpPr/>
          <p:nvPr/>
        </p:nvSpPr>
        <p:spPr>
          <a:xfrm>
            <a:off x="1289411" y="2650064"/>
            <a:ext cx="860617" cy="10009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166BB7-C3C0-7648-8CB2-3227DC31A0C6}"/>
              </a:ext>
            </a:extLst>
          </p:cNvPr>
          <p:cNvSpPr txBox="1"/>
          <p:nvPr/>
        </p:nvSpPr>
        <p:spPr>
          <a:xfrm>
            <a:off x="1156138" y="1060374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Plot 1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1A06D4C-668F-0243-8D0D-939AD69E3B2B}"/>
              </a:ext>
            </a:extLst>
          </p:cNvPr>
          <p:cNvGrpSpPr/>
          <p:nvPr/>
        </p:nvGrpSpPr>
        <p:grpSpPr>
          <a:xfrm>
            <a:off x="3679205" y="1570064"/>
            <a:ext cx="2160000" cy="2160000"/>
            <a:chOff x="1156138" y="2354317"/>
            <a:chExt cx="2160000" cy="2160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35A7ADA-59ED-584F-9AED-9EDEFAC55560}"/>
                </a:ext>
              </a:extLst>
            </p:cNvPr>
            <p:cNvCxnSpPr/>
            <p:nvPr/>
          </p:nvCxnSpPr>
          <p:spPr>
            <a:xfrm>
              <a:off x="1156138" y="2354317"/>
              <a:ext cx="0" cy="216000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8BD0D7E-1EEA-4E4C-8C86-EB2F697911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6138" y="4514317"/>
              <a:ext cx="2160000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8C8FF20-5C9F-3E49-A5E7-996CD7D68814}"/>
              </a:ext>
            </a:extLst>
          </p:cNvPr>
          <p:cNvSpPr txBox="1"/>
          <p:nvPr/>
        </p:nvSpPr>
        <p:spPr>
          <a:xfrm rot="16200000">
            <a:off x="3018866" y="2460081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CD38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DDD6B9-1F74-0F44-AD37-DD98F2081E89}"/>
              </a:ext>
            </a:extLst>
          </p:cNvPr>
          <p:cNvSpPr txBox="1"/>
          <p:nvPr/>
        </p:nvSpPr>
        <p:spPr>
          <a:xfrm>
            <a:off x="4329439" y="375108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CD20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C2622F-5C66-434F-A67E-C342F243480B}"/>
              </a:ext>
            </a:extLst>
          </p:cNvPr>
          <p:cNvSpPr/>
          <p:nvPr/>
        </p:nvSpPr>
        <p:spPr>
          <a:xfrm>
            <a:off x="3812478" y="2644747"/>
            <a:ext cx="860617" cy="10009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3614E7-E993-A94A-897E-725C213C0AA5}"/>
              </a:ext>
            </a:extLst>
          </p:cNvPr>
          <p:cNvSpPr txBox="1"/>
          <p:nvPr/>
        </p:nvSpPr>
        <p:spPr>
          <a:xfrm>
            <a:off x="3679205" y="1055057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Plot 2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6A7EE41-E7D6-4341-8772-BBF625DBC39B}"/>
              </a:ext>
            </a:extLst>
          </p:cNvPr>
          <p:cNvGrpSpPr/>
          <p:nvPr/>
        </p:nvGrpSpPr>
        <p:grpSpPr>
          <a:xfrm>
            <a:off x="6237111" y="1562429"/>
            <a:ext cx="2160000" cy="2160000"/>
            <a:chOff x="1156138" y="2354317"/>
            <a:chExt cx="2160000" cy="216000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DC6D6C9-344F-0F4B-9092-8857EEAD5883}"/>
                </a:ext>
              </a:extLst>
            </p:cNvPr>
            <p:cNvCxnSpPr/>
            <p:nvPr/>
          </p:nvCxnSpPr>
          <p:spPr>
            <a:xfrm>
              <a:off x="1156138" y="2354317"/>
              <a:ext cx="0" cy="216000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14C9B33-EEA0-6043-AC4A-8739E96D24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6138" y="4514317"/>
              <a:ext cx="2160000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F03E2D50-55A3-2648-B862-09A209771121}"/>
              </a:ext>
            </a:extLst>
          </p:cNvPr>
          <p:cNvSpPr txBox="1"/>
          <p:nvPr/>
        </p:nvSpPr>
        <p:spPr>
          <a:xfrm rot="16200000">
            <a:off x="5592802" y="245244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MPO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F6F6103-D474-6D41-88A0-B31D27AF5E8D}"/>
              </a:ext>
            </a:extLst>
          </p:cNvPr>
          <p:cNvSpPr/>
          <p:nvPr/>
        </p:nvSpPr>
        <p:spPr>
          <a:xfrm>
            <a:off x="6370384" y="2637112"/>
            <a:ext cx="1528569" cy="10009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12F19F-8B0A-B445-A70E-3253E7D9023A}"/>
              </a:ext>
            </a:extLst>
          </p:cNvPr>
          <p:cNvSpPr txBox="1"/>
          <p:nvPr/>
        </p:nvSpPr>
        <p:spPr>
          <a:xfrm>
            <a:off x="6237111" y="1047422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Plot 3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680397C-2ADE-6742-96FC-067092789421}"/>
              </a:ext>
            </a:extLst>
          </p:cNvPr>
          <p:cNvGrpSpPr/>
          <p:nvPr/>
        </p:nvGrpSpPr>
        <p:grpSpPr>
          <a:xfrm>
            <a:off x="8742589" y="1557112"/>
            <a:ext cx="2160000" cy="2160000"/>
            <a:chOff x="1156138" y="2354317"/>
            <a:chExt cx="2160000" cy="2160000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BA0DE5-1138-004A-BAA8-C4B64D12E66D}"/>
                </a:ext>
              </a:extLst>
            </p:cNvPr>
            <p:cNvCxnSpPr/>
            <p:nvPr/>
          </p:nvCxnSpPr>
          <p:spPr>
            <a:xfrm>
              <a:off x="1156138" y="2354317"/>
              <a:ext cx="0" cy="216000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95A445-52A8-8D46-AF0E-6A3F880EC2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6138" y="4514317"/>
              <a:ext cx="2160000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6D9757B-E87C-7045-B9AA-6F2018CF926D}"/>
              </a:ext>
            </a:extLst>
          </p:cNvPr>
          <p:cNvSpPr txBox="1"/>
          <p:nvPr/>
        </p:nvSpPr>
        <p:spPr>
          <a:xfrm rot="16200000">
            <a:off x="8140759" y="2447129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CD7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60F7BA3-9B14-344A-90EF-7DA3AC8C7C81}"/>
              </a:ext>
            </a:extLst>
          </p:cNvPr>
          <p:cNvSpPr txBox="1"/>
          <p:nvPr/>
        </p:nvSpPr>
        <p:spPr>
          <a:xfrm>
            <a:off x="9392823" y="3738132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HLADR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0A20DC7-C595-5640-BF3A-A7B886C14405}"/>
              </a:ext>
            </a:extLst>
          </p:cNvPr>
          <p:cNvSpPr/>
          <p:nvPr/>
        </p:nvSpPr>
        <p:spPr>
          <a:xfrm>
            <a:off x="8875862" y="2631795"/>
            <a:ext cx="860617" cy="10009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967EB3-1370-444F-A4CB-0A71D9AB077A}"/>
              </a:ext>
            </a:extLst>
          </p:cNvPr>
          <p:cNvSpPr txBox="1"/>
          <p:nvPr/>
        </p:nvSpPr>
        <p:spPr>
          <a:xfrm>
            <a:off x="8742589" y="1042105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Plot 4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126BDF5-74B1-0C4B-BD6D-9A3DD0D16BF7}"/>
              </a:ext>
            </a:extLst>
          </p:cNvPr>
          <p:cNvGrpSpPr/>
          <p:nvPr/>
        </p:nvGrpSpPr>
        <p:grpSpPr>
          <a:xfrm>
            <a:off x="5738957" y="4368593"/>
            <a:ext cx="2160000" cy="2160000"/>
            <a:chOff x="1156138" y="2354317"/>
            <a:chExt cx="2160000" cy="216000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D3EDC68-1301-344B-9A8B-AB78156A96F8}"/>
                </a:ext>
              </a:extLst>
            </p:cNvPr>
            <p:cNvCxnSpPr/>
            <p:nvPr/>
          </p:nvCxnSpPr>
          <p:spPr>
            <a:xfrm>
              <a:off x="1156138" y="2354317"/>
              <a:ext cx="0" cy="216000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5D96E85-94B2-A546-B3F2-C8D9BCA99B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6138" y="4514317"/>
              <a:ext cx="2160000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82FA1B7A-5251-0E46-832C-71702E2405DC}"/>
              </a:ext>
            </a:extLst>
          </p:cNvPr>
          <p:cNvSpPr txBox="1"/>
          <p:nvPr/>
        </p:nvSpPr>
        <p:spPr>
          <a:xfrm rot="16200000">
            <a:off x="5110678" y="525861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SMA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9A7D9A-C86B-304B-A303-42EDBAE396FA}"/>
              </a:ext>
            </a:extLst>
          </p:cNvPr>
          <p:cNvSpPr txBox="1"/>
          <p:nvPr/>
        </p:nvSpPr>
        <p:spPr>
          <a:xfrm>
            <a:off x="6389191" y="654961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PDGFRb</a:t>
            </a:r>
            <a:endParaRPr lang="en-GB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2F0CFE-94EE-AA4F-AF7F-FC93BDA0CFC6}"/>
              </a:ext>
            </a:extLst>
          </p:cNvPr>
          <p:cNvSpPr/>
          <p:nvPr/>
        </p:nvSpPr>
        <p:spPr>
          <a:xfrm>
            <a:off x="5872229" y="4415367"/>
            <a:ext cx="2026725" cy="10009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3830288-18FD-7549-8861-B757AE443065}"/>
              </a:ext>
            </a:extLst>
          </p:cNvPr>
          <p:cNvSpPr txBox="1"/>
          <p:nvPr/>
        </p:nvSpPr>
        <p:spPr>
          <a:xfrm>
            <a:off x="5738957" y="3853586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Plot 5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A450E43-CD0D-1A45-9034-FF9AC27396CE}"/>
              </a:ext>
            </a:extLst>
          </p:cNvPr>
          <p:cNvSpPr/>
          <p:nvPr/>
        </p:nvSpPr>
        <p:spPr>
          <a:xfrm>
            <a:off x="6961989" y="5463266"/>
            <a:ext cx="936965" cy="10009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CF22273-4FC2-AB49-B8B6-C62EEF1356FB}"/>
              </a:ext>
            </a:extLst>
          </p:cNvPr>
          <p:cNvSpPr txBox="1"/>
          <p:nvPr/>
        </p:nvSpPr>
        <p:spPr>
          <a:xfrm>
            <a:off x="6370384" y="4750338"/>
            <a:ext cx="860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Stroma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3A613C9-72AF-0044-AFA0-104CE2635B86}"/>
              </a:ext>
            </a:extLst>
          </p:cNvPr>
          <p:cNvSpPr txBox="1"/>
          <p:nvPr/>
        </p:nvSpPr>
        <p:spPr>
          <a:xfrm>
            <a:off x="7000161" y="5798091"/>
            <a:ext cx="860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Stroma</a:t>
            </a: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83F8B754-57AA-9941-A3B4-477090D30A16}"/>
              </a:ext>
            </a:extLst>
          </p:cNvPr>
          <p:cNvSpPr txBox="1">
            <a:spLocks/>
          </p:cNvSpPr>
          <p:nvPr/>
        </p:nvSpPr>
        <p:spPr>
          <a:xfrm>
            <a:off x="3181659" y="55352"/>
            <a:ext cx="4791075" cy="5473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dirty="0"/>
              <a:t>Stroma</a:t>
            </a:r>
          </a:p>
        </p:txBody>
      </p:sp>
      <p:cxnSp>
        <p:nvCxnSpPr>
          <p:cNvPr id="44" name="Gerade Verbindung mit Pfeil 9"/>
          <p:cNvCxnSpPr/>
          <p:nvPr/>
        </p:nvCxnSpPr>
        <p:spPr>
          <a:xfrm>
            <a:off x="1776822" y="3161038"/>
            <a:ext cx="158444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9"/>
          <p:cNvCxnSpPr/>
          <p:nvPr/>
        </p:nvCxnSpPr>
        <p:spPr>
          <a:xfrm>
            <a:off x="4287784" y="3124924"/>
            <a:ext cx="158444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9"/>
          <p:cNvCxnSpPr/>
          <p:nvPr/>
        </p:nvCxnSpPr>
        <p:spPr>
          <a:xfrm>
            <a:off x="6747865" y="3133008"/>
            <a:ext cx="158444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9"/>
          <p:cNvCxnSpPr/>
          <p:nvPr/>
        </p:nvCxnSpPr>
        <p:spPr>
          <a:xfrm flipH="1">
            <a:off x="8110215" y="3161038"/>
            <a:ext cx="1195955" cy="14204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251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AD9ECD3-2AAE-8E41-A7F2-0D5DF0C7BB4B}"/>
              </a:ext>
            </a:extLst>
          </p:cNvPr>
          <p:cNvCxnSpPr/>
          <p:nvPr/>
        </p:nvCxnSpPr>
        <p:spPr>
          <a:xfrm>
            <a:off x="2492839" y="2358480"/>
            <a:ext cx="0" cy="2160000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D688AA6-FC59-3E4A-929E-2E1EB124BE0E}"/>
              </a:ext>
            </a:extLst>
          </p:cNvPr>
          <p:cNvCxnSpPr>
            <a:cxnSpLocks/>
          </p:cNvCxnSpPr>
          <p:nvPr/>
        </p:nvCxnSpPr>
        <p:spPr>
          <a:xfrm flipH="1">
            <a:off x="2492839" y="4518480"/>
            <a:ext cx="2160000" cy="0"/>
          </a:xfrm>
          <a:prstGeom prst="line">
            <a:avLst/>
          </a:prstGeom>
          <a:ln w="28575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8575F3E-F397-0545-82C4-753589DED545}"/>
              </a:ext>
            </a:extLst>
          </p:cNvPr>
          <p:cNvSpPr txBox="1"/>
          <p:nvPr/>
        </p:nvSpPr>
        <p:spPr>
          <a:xfrm rot="16200000">
            <a:off x="1808394" y="3061403"/>
            <a:ext cx="829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CD20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A9C615-54D3-744B-842C-ECE49F36DED3}"/>
              </a:ext>
            </a:extLst>
          </p:cNvPr>
          <p:cNvSpPr txBox="1"/>
          <p:nvPr/>
        </p:nvSpPr>
        <p:spPr>
          <a:xfrm>
            <a:off x="3156193" y="4593973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CD3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011AA0-41BB-6C4C-9B8D-B5F2804BEA90}"/>
              </a:ext>
            </a:extLst>
          </p:cNvPr>
          <p:cNvSpPr/>
          <p:nvPr/>
        </p:nvSpPr>
        <p:spPr>
          <a:xfrm>
            <a:off x="2567585" y="2330956"/>
            <a:ext cx="995512" cy="10009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579DAA-CA55-FE49-B884-33BA4582B071}"/>
              </a:ext>
            </a:extLst>
          </p:cNvPr>
          <p:cNvSpPr txBox="1"/>
          <p:nvPr/>
        </p:nvSpPr>
        <p:spPr>
          <a:xfrm>
            <a:off x="2468655" y="1854501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Plot 1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4F011AA0-41BB-6C4C-9B8D-B5F2804BEA90}"/>
              </a:ext>
            </a:extLst>
          </p:cNvPr>
          <p:cNvSpPr/>
          <p:nvPr/>
        </p:nvSpPr>
        <p:spPr>
          <a:xfrm>
            <a:off x="3648254" y="2338267"/>
            <a:ext cx="993050" cy="10009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itle 1">
            <a:extLst>
              <a:ext uri="{FF2B5EF4-FFF2-40B4-BE49-F238E27FC236}">
                <a16:creationId xmlns:a16="http://schemas.microsoft.com/office/drawing/2014/main" id="{83F8B754-57AA-9941-A3B4-477090D30A16}"/>
              </a:ext>
            </a:extLst>
          </p:cNvPr>
          <p:cNvSpPr txBox="1">
            <a:spLocks/>
          </p:cNvSpPr>
          <p:nvPr/>
        </p:nvSpPr>
        <p:spPr>
          <a:xfrm>
            <a:off x="2038351" y="55352"/>
            <a:ext cx="8086724" cy="5473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dirty="0"/>
              <a:t>B cells and intermixed B and T cells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726BB4-DCE2-C346-BE01-E9AB7ACD0686}"/>
              </a:ext>
            </a:extLst>
          </p:cNvPr>
          <p:cNvSpPr txBox="1"/>
          <p:nvPr/>
        </p:nvSpPr>
        <p:spPr>
          <a:xfrm>
            <a:off x="2898724" y="26263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726BB4-DCE2-C346-BE01-E9AB7ACD0686}"/>
              </a:ext>
            </a:extLst>
          </p:cNvPr>
          <p:cNvSpPr txBox="1"/>
          <p:nvPr/>
        </p:nvSpPr>
        <p:spPr>
          <a:xfrm>
            <a:off x="3828009" y="2612797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BnT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4608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3B048-590C-5547-B115-E2181613C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97657"/>
            <a:ext cx="10515600" cy="1325563"/>
          </a:xfrm>
        </p:spPr>
        <p:txBody>
          <a:bodyPr/>
          <a:lstStyle/>
          <a:p>
            <a:r>
              <a:rPr lang="en-GB" dirty="0"/>
              <a:t>T cells</a:t>
            </a:r>
          </a:p>
        </p:txBody>
      </p:sp>
      <p:grpSp>
        <p:nvGrpSpPr>
          <p:cNvPr id="72" name="Gruppieren 71"/>
          <p:cNvGrpSpPr/>
          <p:nvPr/>
        </p:nvGrpSpPr>
        <p:grpSpPr>
          <a:xfrm>
            <a:off x="189050" y="1893367"/>
            <a:ext cx="2578877" cy="2956243"/>
            <a:chOff x="-47577" y="873713"/>
            <a:chExt cx="2394298" cy="2744654"/>
          </a:xfrm>
        </p:grpSpPr>
        <p:cxnSp>
          <p:nvCxnSpPr>
            <p:cNvPr id="18" name="Straight Connector 3">
              <a:extLst>
                <a:ext uri="{FF2B5EF4-FFF2-40B4-BE49-F238E27FC236}">
                  <a16:creationId xmlns:a16="http://schemas.microsoft.com/office/drawing/2014/main" id="{43080F9D-FE74-9D47-B8DD-1FBA3796C71D}"/>
                </a:ext>
              </a:extLst>
            </p:cNvPr>
            <p:cNvCxnSpPr/>
            <p:nvPr/>
          </p:nvCxnSpPr>
          <p:spPr>
            <a:xfrm>
              <a:off x="407941" y="1326076"/>
              <a:ext cx="0" cy="1938781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4">
              <a:extLst>
                <a:ext uri="{FF2B5EF4-FFF2-40B4-BE49-F238E27FC236}">
                  <a16:creationId xmlns:a16="http://schemas.microsoft.com/office/drawing/2014/main" id="{A978C49A-70A8-484E-92CB-95A6C4DCDA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7941" y="3264857"/>
              <a:ext cx="1938780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5">
              <a:extLst>
                <a:ext uri="{FF2B5EF4-FFF2-40B4-BE49-F238E27FC236}">
                  <a16:creationId xmlns:a16="http://schemas.microsoft.com/office/drawing/2014/main" id="{9157B1A5-90CA-AF40-80D0-FB4DFF0818C0}"/>
                </a:ext>
              </a:extLst>
            </p:cNvPr>
            <p:cNvSpPr txBox="1"/>
            <p:nvPr/>
          </p:nvSpPr>
          <p:spPr>
            <a:xfrm rot="16200000">
              <a:off x="-206405" y="1909430"/>
              <a:ext cx="744318" cy="426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CD3</a:t>
              </a:r>
            </a:p>
          </p:txBody>
        </p:sp>
        <p:sp>
          <p:nvSpPr>
            <p:cNvPr id="21" name="TextBox 6">
              <a:extLst>
                <a:ext uri="{FF2B5EF4-FFF2-40B4-BE49-F238E27FC236}">
                  <a16:creationId xmlns:a16="http://schemas.microsoft.com/office/drawing/2014/main" id="{4FD12FD7-261F-7B4C-85E8-41D3CEAB2CC7}"/>
                </a:ext>
              </a:extLst>
            </p:cNvPr>
            <p:cNvSpPr txBox="1"/>
            <p:nvPr/>
          </p:nvSpPr>
          <p:spPr>
            <a:xfrm>
              <a:off x="1133513" y="3332619"/>
              <a:ext cx="533099" cy="2857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CD20</a:t>
              </a:r>
            </a:p>
          </p:txBody>
        </p:sp>
        <p:sp>
          <p:nvSpPr>
            <p:cNvPr id="22" name="Rectangle 7">
              <a:extLst>
                <a:ext uri="{FF2B5EF4-FFF2-40B4-BE49-F238E27FC236}">
                  <a16:creationId xmlns:a16="http://schemas.microsoft.com/office/drawing/2014/main" id="{D84749A3-ED45-FB46-BAA7-5BDA0CD73083}"/>
                </a:ext>
              </a:extLst>
            </p:cNvPr>
            <p:cNvSpPr/>
            <p:nvPr/>
          </p:nvSpPr>
          <p:spPr>
            <a:xfrm>
              <a:off x="554223" y="1326075"/>
              <a:ext cx="826944" cy="89846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TextBox 8">
              <a:extLst>
                <a:ext uri="{FF2B5EF4-FFF2-40B4-BE49-F238E27FC236}">
                  <a16:creationId xmlns:a16="http://schemas.microsoft.com/office/drawing/2014/main" id="{27A61C3C-D0AD-054F-84EB-A068B4BCB86F}"/>
                </a:ext>
              </a:extLst>
            </p:cNvPr>
            <p:cNvSpPr txBox="1"/>
            <p:nvPr/>
          </p:nvSpPr>
          <p:spPr>
            <a:xfrm>
              <a:off x="386234" y="873713"/>
              <a:ext cx="650639" cy="3315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Plot 1</a:t>
              </a:r>
            </a:p>
          </p:txBody>
        </p:sp>
      </p:grpSp>
      <p:cxnSp>
        <p:nvCxnSpPr>
          <p:cNvPr id="37" name="Gerade Verbindung mit Pfeil 36"/>
          <p:cNvCxnSpPr/>
          <p:nvPr/>
        </p:nvCxnSpPr>
        <p:spPr>
          <a:xfrm>
            <a:off x="1288996" y="2864464"/>
            <a:ext cx="185057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/>
          <p:cNvCxnSpPr/>
          <p:nvPr/>
        </p:nvCxnSpPr>
        <p:spPr>
          <a:xfrm>
            <a:off x="5245567" y="3920425"/>
            <a:ext cx="104147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uppieren 72"/>
          <p:cNvGrpSpPr/>
          <p:nvPr/>
        </p:nvGrpSpPr>
        <p:grpSpPr>
          <a:xfrm>
            <a:off x="3371880" y="1893367"/>
            <a:ext cx="2612452" cy="3108018"/>
            <a:chOff x="2910954" y="873713"/>
            <a:chExt cx="2425469" cy="2885567"/>
          </a:xfrm>
        </p:grpSpPr>
        <p:cxnSp>
          <p:nvCxnSpPr>
            <p:cNvPr id="24" name="Straight Connector 3">
              <a:extLst>
                <a:ext uri="{FF2B5EF4-FFF2-40B4-BE49-F238E27FC236}">
                  <a16:creationId xmlns:a16="http://schemas.microsoft.com/office/drawing/2014/main" id="{43080F9D-FE74-9D47-B8DD-1FBA3796C71D}"/>
                </a:ext>
              </a:extLst>
            </p:cNvPr>
            <p:cNvCxnSpPr/>
            <p:nvPr/>
          </p:nvCxnSpPr>
          <p:spPr>
            <a:xfrm>
              <a:off x="3366470" y="1326076"/>
              <a:ext cx="0" cy="1938781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4">
              <a:extLst>
                <a:ext uri="{FF2B5EF4-FFF2-40B4-BE49-F238E27FC236}">
                  <a16:creationId xmlns:a16="http://schemas.microsoft.com/office/drawing/2014/main" id="{A978C49A-70A8-484E-92CB-95A6C4DCDA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66470" y="3264857"/>
              <a:ext cx="1938780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5">
              <a:extLst>
                <a:ext uri="{FF2B5EF4-FFF2-40B4-BE49-F238E27FC236}">
                  <a16:creationId xmlns:a16="http://schemas.microsoft.com/office/drawing/2014/main" id="{9157B1A5-90CA-AF40-80D0-FB4DFF0818C0}"/>
                </a:ext>
              </a:extLst>
            </p:cNvPr>
            <p:cNvSpPr txBox="1"/>
            <p:nvPr/>
          </p:nvSpPr>
          <p:spPr>
            <a:xfrm rot="16200000">
              <a:off x="2692522" y="1969034"/>
              <a:ext cx="863525" cy="426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FoxP3</a:t>
              </a:r>
            </a:p>
          </p:txBody>
        </p:sp>
        <p:sp>
          <p:nvSpPr>
            <p:cNvPr id="27" name="TextBox 6">
              <a:extLst>
                <a:ext uri="{FF2B5EF4-FFF2-40B4-BE49-F238E27FC236}">
                  <a16:creationId xmlns:a16="http://schemas.microsoft.com/office/drawing/2014/main" id="{4FD12FD7-261F-7B4C-85E8-41D3CEAB2CC7}"/>
                </a:ext>
              </a:extLst>
            </p:cNvPr>
            <p:cNvSpPr txBox="1"/>
            <p:nvPr/>
          </p:nvSpPr>
          <p:spPr>
            <a:xfrm>
              <a:off x="3961885" y="3332619"/>
              <a:ext cx="984874" cy="4266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sample</a:t>
              </a:r>
            </a:p>
          </p:txBody>
        </p:sp>
        <p:sp>
          <p:nvSpPr>
            <p:cNvPr id="28" name="Rectangle 7">
              <a:extLst>
                <a:ext uri="{FF2B5EF4-FFF2-40B4-BE49-F238E27FC236}">
                  <a16:creationId xmlns:a16="http://schemas.microsoft.com/office/drawing/2014/main" id="{D84749A3-ED45-FB46-BAA7-5BDA0CD73083}"/>
                </a:ext>
              </a:extLst>
            </p:cNvPr>
            <p:cNvSpPr/>
            <p:nvPr/>
          </p:nvSpPr>
          <p:spPr>
            <a:xfrm>
              <a:off x="3411798" y="1367646"/>
              <a:ext cx="1922612" cy="86597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TextBox 8">
              <a:extLst>
                <a:ext uri="{FF2B5EF4-FFF2-40B4-BE49-F238E27FC236}">
                  <a16:creationId xmlns:a16="http://schemas.microsoft.com/office/drawing/2014/main" id="{27A61C3C-D0AD-054F-84EB-A068B4BCB86F}"/>
                </a:ext>
              </a:extLst>
            </p:cNvPr>
            <p:cNvSpPr txBox="1"/>
            <p:nvPr/>
          </p:nvSpPr>
          <p:spPr>
            <a:xfrm>
              <a:off x="3344763" y="873713"/>
              <a:ext cx="650639" cy="3315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Plot 2</a:t>
              </a:r>
            </a:p>
          </p:txBody>
        </p:sp>
        <p:sp>
          <p:nvSpPr>
            <p:cNvPr id="38" name="Rectangle 7">
              <a:extLst>
                <a:ext uri="{FF2B5EF4-FFF2-40B4-BE49-F238E27FC236}">
                  <a16:creationId xmlns:a16="http://schemas.microsoft.com/office/drawing/2014/main" id="{D84749A3-ED45-FB46-BAA7-5BDA0CD73083}"/>
                </a:ext>
              </a:extLst>
            </p:cNvPr>
            <p:cNvSpPr/>
            <p:nvPr/>
          </p:nvSpPr>
          <p:spPr>
            <a:xfrm>
              <a:off x="3414186" y="2314279"/>
              <a:ext cx="1922237" cy="88281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TextBox 9">
              <a:extLst>
                <a:ext uri="{FF2B5EF4-FFF2-40B4-BE49-F238E27FC236}">
                  <a16:creationId xmlns:a16="http://schemas.microsoft.com/office/drawing/2014/main" id="{0AC51541-8061-1A4D-84DB-C805ADA12C61}"/>
                </a:ext>
              </a:extLst>
            </p:cNvPr>
            <p:cNvSpPr txBox="1"/>
            <p:nvPr/>
          </p:nvSpPr>
          <p:spPr>
            <a:xfrm>
              <a:off x="4076375" y="1587741"/>
              <a:ext cx="689867" cy="314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 err="1"/>
                <a:t>Treg</a:t>
              </a:r>
              <a:endParaRPr lang="en-GB" sz="1400" dirty="0"/>
            </a:p>
          </p:txBody>
        </p:sp>
      </p:grpSp>
      <p:grpSp>
        <p:nvGrpSpPr>
          <p:cNvPr id="74" name="Gruppieren 73"/>
          <p:cNvGrpSpPr/>
          <p:nvPr/>
        </p:nvGrpSpPr>
        <p:grpSpPr>
          <a:xfrm>
            <a:off x="6304331" y="1926815"/>
            <a:ext cx="2514915" cy="3108020"/>
            <a:chOff x="3010612" y="873713"/>
            <a:chExt cx="2334914" cy="2885568"/>
          </a:xfrm>
        </p:grpSpPr>
        <p:cxnSp>
          <p:nvCxnSpPr>
            <p:cNvPr id="75" name="Straight Connector 3">
              <a:extLst>
                <a:ext uri="{FF2B5EF4-FFF2-40B4-BE49-F238E27FC236}">
                  <a16:creationId xmlns:a16="http://schemas.microsoft.com/office/drawing/2014/main" id="{43080F9D-FE74-9D47-B8DD-1FBA3796C71D}"/>
                </a:ext>
              </a:extLst>
            </p:cNvPr>
            <p:cNvCxnSpPr/>
            <p:nvPr/>
          </p:nvCxnSpPr>
          <p:spPr>
            <a:xfrm>
              <a:off x="3366470" y="1326076"/>
              <a:ext cx="0" cy="1938781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4">
              <a:extLst>
                <a:ext uri="{FF2B5EF4-FFF2-40B4-BE49-F238E27FC236}">
                  <a16:creationId xmlns:a16="http://schemas.microsoft.com/office/drawing/2014/main" id="{A978C49A-70A8-484E-92CB-95A6C4DCDA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66470" y="3264857"/>
              <a:ext cx="1938780" cy="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5">
              <a:extLst>
                <a:ext uri="{FF2B5EF4-FFF2-40B4-BE49-F238E27FC236}">
                  <a16:creationId xmlns:a16="http://schemas.microsoft.com/office/drawing/2014/main" id="{9157B1A5-90CA-AF40-80D0-FB4DFF0818C0}"/>
                </a:ext>
              </a:extLst>
            </p:cNvPr>
            <p:cNvSpPr txBox="1"/>
            <p:nvPr/>
          </p:nvSpPr>
          <p:spPr>
            <a:xfrm rot="16200000">
              <a:off x="2792181" y="1795504"/>
              <a:ext cx="863524" cy="4266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CD8</a:t>
              </a:r>
            </a:p>
          </p:txBody>
        </p:sp>
        <p:sp>
          <p:nvSpPr>
            <p:cNvPr id="78" name="TextBox 6">
              <a:extLst>
                <a:ext uri="{FF2B5EF4-FFF2-40B4-BE49-F238E27FC236}">
                  <a16:creationId xmlns:a16="http://schemas.microsoft.com/office/drawing/2014/main" id="{4FD12FD7-261F-7B4C-85E8-41D3CEAB2CC7}"/>
                </a:ext>
              </a:extLst>
            </p:cNvPr>
            <p:cNvSpPr txBox="1"/>
            <p:nvPr/>
          </p:nvSpPr>
          <p:spPr>
            <a:xfrm>
              <a:off x="3961885" y="3332620"/>
              <a:ext cx="669323" cy="4266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CD4</a:t>
              </a:r>
            </a:p>
          </p:txBody>
        </p:sp>
        <p:sp>
          <p:nvSpPr>
            <p:cNvPr id="79" name="Rectangle 7">
              <a:extLst>
                <a:ext uri="{FF2B5EF4-FFF2-40B4-BE49-F238E27FC236}">
                  <a16:creationId xmlns:a16="http://schemas.microsoft.com/office/drawing/2014/main" id="{D84749A3-ED45-FB46-BAA7-5BDA0CD73083}"/>
                </a:ext>
              </a:extLst>
            </p:cNvPr>
            <p:cNvSpPr/>
            <p:nvPr/>
          </p:nvSpPr>
          <p:spPr>
            <a:xfrm>
              <a:off x="3422914" y="1367646"/>
              <a:ext cx="1922612" cy="86597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TextBox 8">
              <a:extLst>
                <a:ext uri="{FF2B5EF4-FFF2-40B4-BE49-F238E27FC236}">
                  <a16:creationId xmlns:a16="http://schemas.microsoft.com/office/drawing/2014/main" id="{27A61C3C-D0AD-054F-84EB-A068B4BCB86F}"/>
                </a:ext>
              </a:extLst>
            </p:cNvPr>
            <p:cNvSpPr txBox="1"/>
            <p:nvPr/>
          </p:nvSpPr>
          <p:spPr>
            <a:xfrm>
              <a:off x="3344762" y="873713"/>
              <a:ext cx="845916" cy="4310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Plot 3</a:t>
              </a:r>
            </a:p>
          </p:txBody>
        </p:sp>
        <p:sp>
          <p:nvSpPr>
            <p:cNvPr id="81" name="Rectangle 7">
              <a:extLst>
                <a:ext uri="{FF2B5EF4-FFF2-40B4-BE49-F238E27FC236}">
                  <a16:creationId xmlns:a16="http://schemas.microsoft.com/office/drawing/2014/main" id="{D84749A3-ED45-FB46-BAA7-5BDA0CD73083}"/>
                </a:ext>
              </a:extLst>
            </p:cNvPr>
            <p:cNvSpPr/>
            <p:nvPr/>
          </p:nvSpPr>
          <p:spPr>
            <a:xfrm>
              <a:off x="4447078" y="2314279"/>
              <a:ext cx="889345" cy="88281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7" name="TextBox 9">
            <a:extLst>
              <a:ext uri="{FF2B5EF4-FFF2-40B4-BE49-F238E27FC236}">
                <a16:creationId xmlns:a16="http://schemas.microsoft.com/office/drawing/2014/main" id="{0AC51541-8061-1A4D-84DB-C805ADA12C61}"/>
              </a:ext>
            </a:extLst>
          </p:cNvPr>
          <p:cNvSpPr txBox="1"/>
          <p:nvPr/>
        </p:nvSpPr>
        <p:spPr>
          <a:xfrm>
            <a:off x="7506449" y="2734024"/>
            <a:ext cx="743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CD8</a:t>
            </a:r>
            <a:endParaRPr lang="en-GB" sz="1400" dirty="0"/>
          </a:p>
        </p:txBody>
      </p:sp>
      <p:sp>
        <p:nvSpPr>
          <p:cNvPr id="68" name="TextBox 9">
            <a:extLst>
              <a:ext uri="{FF2B5EF4-FFF2-40B4-BE49-F238E27FC236}">
                <a16:creationId xmlns:a16="http://schemas.microsoft.com/office/drawing/2014/main" id="{0AC51541-8061-1A4D-84DB-C805ADA12C61}"/>
              </a:ext>
            </a:extLst>
          </p:cNvPr>
          <p:cNvSpPr txBox="1"/>
          <p:nvPr/>
        </p:nvSpPr>
        <p:spPr>
          <a:xfrm>
            <a:off x="8066392" y="3751148"/>
            <a:ext cx="743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CD4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761184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85</Words>
  <Application>Microsoft Macintosh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Futura Medium</vt:lpstr>
      <vt:lpstr>Office Theme</vt:lpstr>
      <vt:lpstr>Gating strategy to label cell-types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 cells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Gating strategy to label cell-types</dc:title>
  <dc:creator>Nils Eling</dc:creator>
  <cp:lastModifiedBy>Nils Eling</cp:lastModifiedBy>
  <cp:revision>149</cp:revision>
  <dcterms:created xsi:type="dcterms:W3CDTF">2020-10-23T13:47:40Z</dcterms:created>
  <dcterms:modified xsi:type="dcterms:W3CDTF">2022-05-06T13:19:25Z</dcterms:modified>
</cp:coreProperties>
</file>