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46B5BB-19F4-4567-A5E0-4BC8E0C85C5B}">
      <dgm:prSet/>
      <dgm:spPr/>
      <dgm:t>
        <a:bodyPr/>
        <a:lstStyle/>
        <a:p>
          <a:r>
            <a:rPr lang="en-US" b="0" i="0" dirty="0" err="1"/>
            <a:t>XGBoost</a:t>
          </a:r>
          <a:r>
            <a:rPr lang="en-US" b="0" i="0" dirty="0"/>
            <a:t> stands for </a:t>
          </a:r>
          <a:r>
            <a:rPr lang="en-US" b="0" i="0" dirty="0" err="1"/>
            <a:t>e</a:t>
          </a:r>
          <a:r>
            <a:rPr lang="en-US" b="1" i="0" dirty="0" err="1"/>
            <a:t>X</a:t>
          </a:r>
          <a:r>
            <a:rPr lang="en-US" b="0" i="0" dirty="0" err="1"/>
            <a:t>treme</a:t>
          </a:r>
          <a:r>
            <a:rPr lang="en-US" b="0" i="0" dirty="0"/>
            <a:t> </a:t>
          </a:r>
          <a:r>
            <a:rPr lang="en-US" b="1" i="0" dirty="0"/>
            <a:t>G</a:t>
          </a:r>
          <a:r>
            <a:rPr lang="en-US" b="0" i="0" dirty="0"/>
            <a:t>radient </a:t>
          </a:r>
          <a:r>
            <a:rPr lang="en-US" b="1" i="0" dirty="0"/>
            <a:t>B</a:t>
          </a:r>
          <a:r>
            <a:rPr lang="en-US" b="0" i="0" dirty="0"/>
            <a:t>oosting.   Each tree boosts attributes that lead to mis classifications of previous tree. Used for simple classification/regression problems.        </a:t>
          </a:r>
          <a:r>
            <a:rPr lang="en-US" dirty="0"/>
            <a:t>It routinely wins Kaggle competitions</a:t>
          </a:r>
        </a:p>
        <a:p>
          <a:pPr>
            <a:buNone/>
          </a:pPr>
          <a:r>
            <a:rPr lang="en-US" dirty="0"/>
            <a:t>Easy to use</a:t>
          </a:r>
        </a:p>
        <a:p>
          <a:pPr>
            <a:buNone/>
          </a:pPr>
          <a:r>
            <a:rPr lang="en-US" dirty="0"/>
            <a:t>Fast</a:t>
          </a:r>
        </a:p>
        <a:p>
          <a:pPr>
            <a:buNone/>
          </a:pPr>
          <a:r>
            <a:rPr lang="en-US" dirty="0"/>
            <a:t>Good choice for an algorithm to start with</a:t>
          </a:r>
        </a:p>
      </dgm:t>
    </dgm:pt>
    <dgm:pt modelId="{2464D00E-CD2D-48AF-AABF-EEEF43746CCA}" type="parTrans" cxnId="{6CF7DC05-2494-414A-84CF-4CA36CA57892}">
      <dgm:prSet/>
      <dgm:spPr/>
      <dgm:t>
        <a:bodyPr/>
        <a:lstStyle/>
        <a:p>
          <a:endParaRPr lang="en-IN"/>
        </a:p>
      </dgm:t>
    </dgm:pt>
    <dgm:pt modelId="{50C59DC9-139B-4A08-ACE6-EA176ECB5092}" type="sibTrans" cxnId="{6CF7DC05-2494-414A-84CF-4CA36CA57892}">
      <dgm:prSet phldrT="01" phldr="0"/>
      <dgm:spPr/>
      <dgm:t>
        <a:bodyPr/>
        <a:lstStyle/>
        <a:p>
          <a:r>
            <a:rPr lang="en-IN"/>
            <a:t>01</a:t>
          </a:r>
          <a:endParaRPr lang="en-IN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E3060D1A-9EA0-470C-BA23-939760A53251}" type="pres">
      <dgm:prSet presAssocID="{9346B5BB-19F4-4567-A5E0-4BC8E0C85C5B}" presName="compositeNode" presStyleCnt="0">
        <dgm:presLayoutVars>
          <dgm:bulletEnabled val="1"/>
        </dgm:presLayoutVars>
      </dgm:prSet>
      <dgm:spPr/>
    </dgm:pt>
    <dgm:pt modelId="{779460BD-15C0-4D98-8E78-DD383F7A8F96}" type="pres">
      <dgm:prSet presAssocID="{9346B5BB-19F4-4567-A5E0-4BC8E0C85C5B}" presName="bgRect" presStyleLbl="alignNode1" presStyleIdx="0" presStyleCnt="1"/>
      <dgm:spPr/>
    </dgm:pt>
    <dgm:pt modelId="{ED51963A-CE23-487E-9381-D8F871FBEB08}" type="pres">
      <dgm:prSet presAssocID="{50C59DC9-139B-4A08-ACE6-EA176ECB5092}" presName="sibTransNodeRect" presStyleLbl="alignNode1" presStyleIdx="0" presStyleCnt="1">
        <dgm:presLayoutVars>
          <dgm:chMax val="0"/>
          <dgm:bulletEnabled val="1"/>
        </dgm:presLayoutVars>
      </dgm:prSet>
      <dgm:spPr/>
    </dgm:pt>
    <dgm:pt modelId="{DB263E15-6F8C-4F4F-AE21-DE8A74F4B2DF}" type="pres">
      <dgm:prSet presAssocID="{9346B5BB-19F4-4567-A5E0-4BC8E0C85C5B}" presName="nodeRect" presStyleLbl="alignNode1" presStyleIdx="0" presStyleCnt="1">
        <dgm:presLayoutVars>
          <dgm:bulletEnabled val="1"/>
        </dgm:presLayoutVars>
      </dgm:prSet>
      <dgm:spPr/>
    </dgm:pt>
  </dgm:ptLst>
  <dgm:cxnLst>
    <dgm:cxn modelId="{6CF7DC05-2494-414A-84CF-4CA36CA57892}" srcId="{15509919-36B5-4162-8899-417A9F93473B}" destId="{9346B5BB-19F4-4567-A5E0-4BC8E0C85C5B}" srcOrd="0" destOrd="0" parTransId="{2464D00E-CD2D-48AF-AABF-EEEF43746CCA}" sibTransId="{50C59DC9-139B-4A08-ACE6-EA176ECB5092}"/>
    <dgm:cxn modelId="{6F267A34-1585-49A6-9ECE-918F8BB3EE91}" type="presOf" srcId="{9346B5BB-19F4-4567-A5E0-4BC8E0C85C5B}" destId="{DB263E15-6F8C-4F4F-AE21-DE8A74F4B2DF}" srcOrd="1" destOrd="0" presId="urn:microsoft.com/office/officeart/2016/7/layout/LinearBlockProcessNumbered#1"/>
    <dgm:cxn modelId="{B775CB44-C615-4C93-A040-897FE402DD5B}" type="presOf" srcId="{50C59DC9-139B-4A08-ACE6-EA176ECB5092}" destId="{ED51963A-CE23-487E-9381-D8F871FBEB08}" srcOrd="0" destOrd="0" presId="urn:microsoft.com/office/officeart/2016/7/layout/LinearBlockProcessNumbered#1"/>
    <dgm:cxn modelId="{8551CCC1-B95E-4869-96D3-0B22A11D951F}" type="presOf" srcId="{9346B5BB-19F4-4567-A5E0-4BC8E0C85C5B}" destId="{779460BD-15C0-4D98-8E78-DD383F7A8F96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64A433AD-F0AA-4DE1-902A-68E597E0C3E1}" type="presParOf" srcId="{09F899AB-70CA-46DA-8F8C-58514A9FEF67}" destId="{E3060D1A-9EA0-470C-BA23-939760A53251}" srcOrd="0" destOrd="0" presId="urn:microsoft.com/office/officeart/2016/7/layout/LinearBlockProcessNumbered#1"/>
    <dgm:cxn modelId="{F8EDE0D9-D34C-487D-9036-38D7EEB101D1}" type="presParOf" srcId="{E3060D1A-9EA0-470C-BA23-939760A53251}" destId="{779460BD-15C0-4D98-8E78-DD383F7A8F96}" srcOrd="0" destOrd="0" presId="urn:microsoft.com/office/officeart/2016/7/layout/LinearBlockProcessNumbered#1"/>
    <dgm:cxn modelId="{1F706627-BC76-4960-AC34-2F756AD517AA}" type="presParOf" srcId="{E3060D1A-9EA0-470C-BA23-939760A53251}" destId="{ED51963A-CE23-487E-9381-D8F871FBEB08}" srcOrd="1" destOrd="0" presId="urn:microsoft.com/office/officeart/2016/7/layout/LinearBlockProcessNumbered#1"/>
    <dgm:cxn modelId="{C243F17E-4E7D-4AF0-B8A5-57FB47F4FB40}" type="presParOf" srcId="{E3060D1A-9EA0-470C-BA23-939760A53251}" destId="{DB263E15-6F8C-4F4F-AE21-DE8A74F4B2DF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60BD-15C0-4D98-8E78-DD383F7A8F96}">
      <dsp:nvSpPr>
        <dsp:cNvPr id="0" name=""/>
        <dsp:cNvSpPr/>
      </dsp:nvSpPr>
      <dsp:spPr>
        <a:xfrm>
          <a:off x="0" y="0"/>
          <a:ext cx="10058399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3546" tIns="0" rIns="99354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XGBoost</a:t>
          </a:r>
          <a:r>
            <a:rPr lang="en-US" sz="1700" b="0" i="0" kern="1200" dirty="0"/>
            <a:t> stands for </a:t>
          </a:r>
          <a:r>
            <a:rPr lang="en-US" sz="1700" b="0" i="0" kern="1200" dirty="0" err="1"/>
            <a:t>e</a:t>
          </a:r>
          <a:r>
            <a:rPr lang="en-US" sz="1700" b="1" i="0" kern="1200" dirty="0" err="1"/>
            <a:t>X</a:t>
          </a:r>
          <a:r>
            <a:rPr lang="en-US" sz="1700" b="0" i="0" kern="1200" dirty="0" err="1"/>
            <a:t>treme</a:t>
          </a:r>
          <a:r>
            <a:rPr lang="en-US" sz="1700" b="0" i="0" kern="1200" dirty="0"/>
            <a:t> </a:t>
          </a:r>
          <a:r>
            <a:rPr lang="en-US" sz="1700" b="1" i="0" kern="1200" dirty="0"/>
            <a:t>G</a:t>
          </a:r>
          <a:r>
            <a:rPr lang="en-US" sz="1700" b="0" i="0" kern="1200" dirty="0"/>
            <a:t>radient </a:t>
          </a:r>
          <a:r>
            <a:rPr lang="en-US" sz="1700" b="1" i="0" kern="1200" dirty="0"/>
            <a:t>B</a:t>
          </a:r>
          <a:r>
            <a:rPr lang="en-US" sz="1700" b="0" i="0" kern="1200" dirty="0"/>
            <a:t>oosting.   Each tree boosts attributes that lead to mis classifications of previous tree. Used for simple classification/regression problems.        </a:t>
          </a:r>
          <a:r>
            <a:rPr lang="en-US" sz="1700" kern="1200" dirty="0"/>
            <a:t>It routinely wins Kaggle competitions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Easy to use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Fast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Good choice for an algorithm to start with</a:t>
          </a:r>
        </a:p>
      </dsp:txBody>
      <dsp:txXfrm>
        <a:off x="0" y="1490244"/>
        <a:ext cx="10058399" cy="2235367"/>
      </dsp:txXfrm>
    </dsp:sp>
    <dsp:sp modelId="{ED51963A-CE23-487E-9381-D8F871FBEB08}">
      <dsp:nvSpPr>
        <dsp:cNvPr id="0" name=""/>
        <dsp:cNvSpPr/>
      </dsp:nvSpPr>
      <dsp:spPr>
        <a:xfrm>
          <a:off x="0" y="0"/>
          <a:ext cx="10058399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3546" tIns="165100" rIns="99354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600" kern="1200"/>
            <a:t>01</a:t>
          </a:r>
          <a:endParaRPr lang="en-IN" sz="6600" kern="1200" dirty="0"/>
        </a:p>
      </dsp:txBody>
      <dsp:txXfrm>
        <a:off x="0" y="0"/>
        <a:ext cx="10058399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XG Boost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Tag H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8E52-95B6-4757-86B7-4E24E10A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A501-D0A1-4E27-8D48-9DA0211E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9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8366-3191-4003-83FB-C768901C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1816-A3E3-4AE2-9960-D57C5E75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6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CC5A-46FB-439A-9677-113FC52B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901" y="2103120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CommercialScript BT" panose="03030803040807090C04" pitchFamily="66" charset="0"/>
              </a:rPr>
              <a:t>Thank You</a:t>
            </a:r>
            <a:endParaRPr lang="en-IN" sz="9600" dirty="0">
              <a:latin typeface="CommercialScript BT" panose="03030803040807090C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4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XG boost?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14423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666C0-2944-4DE1-8A9A-E42AA558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</a:t>
            </a:r>
            <a:r>
              <a:rPr lang="en-US" dirty="0" err="1"/>
              <a:t>Xgboost</a:t>
            </a:r>
            <a:r>
              <a:rPr lang="en-US" dirty="0"/>
              <a:t>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D490B6-7FF0-41F5-B562-115C817FB2C9}"/>
              </a:ext>
            </a:extLst>
          </p:cNvPr>
          <p:cNvGrpSpPr/>
          <p:nvPr/>
        </p:nvGrpSpPr>
        <p:grpSpPr>
          <a:xfrm>
            <a:off x="1066800" y="2245065"/>
            <a:ext cx="10058400" cy="3725612"/>
            <a:chOff x="-1" y="-1"/>
            <a:chExt cx="10058400" cy="37256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8A4B35-DBCF-4D4C-BD8D-5D7B1D965743}"/>
                </a:ext>
              </a:extLst>
            </p:cNvPr>
            <p:cNvSpPr/>
            <p:nvPr/>
          </p:nvSpPr>
          <p:spPr>
            <a:xfrm>
              <a:off x="-1" y="-1"/>
              <a:ext cx="10058399" cy="3725612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600" dirty="0"/>
            </a:p>
            <a:p>
              <a:r>
                <a:rPr lang="en-IN" sz="2600" dirty="0"/>
                <a:t>Regularised boosting (prevents overfitting)</a:t>
              </a:r>
            </a:p>
            <a:p>
              <a:r>
                <a:rPr lang="en-IN" sz="2600" dirty="0"/>
                <a:t>Can handle missing values automatically</a:t>
              </a:r>
            </a:p>
            <a:p>
              <a:r>
                <a:rPr lang="en-IN" sz="2600" dirty="0"/>
                <a:t>Parallel processing</a:t>
              </a:r>
            </a:p>
            <a:p>
              <a:r>
                <a:rPr lang="en-IN" sz="2600" dirty="0"/>
                <a:t>Can cross validate at each iteration</a:t>
              </a:r>
            </a:p>
            <a:p>
              <a:r>
                <a:rPr lang="en-IN" sz="2600" dirty="0"/>
                <a:t>Incremental training</a:t>
              </a:r>
            </a:p>
            <a:p>
              <a:r>
                <a:rPr lang="en-IN" sz="2600" dirty="0"/>
                <a:t>Can plug in our own optimization objects</a:t>
              </a:r>
            </a:p>
            <a:p>
              <a:r>
                <a:rPr lang="en-IN" sz="2600" dirty="0"/>
                <a:t>Tree pruning (Optimised trees)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884F41-ACAF-4C34-82B3-96B65A5FCD1E}"/>
                </a:ext>
              </a:extLst>
            </p:cNvPr>
            <p:cNvSpPr txBox="1"/>
            <p:nvPr/>
          </p:nvSpPr>
          <p:spPr>
            <a:xfrm>
              <a:off x="0" y="1490244"/>
              <a:ext cx="10058399" cy="2235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3546" tIns="0" rIns="993546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61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67A9-FD77-4C03-8146-FB8341C8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Pip install </a:t>
            </a:r>
            <a:r>
              <a:rPr lang="en-IN" sz="2600" dirty="0" err="1"/>
              <a:t>xgboost</a:t>
            </a:r>
            <a:endParaRPr lang="en-IN" sz="2600" dirty="0"/>
          </a:p>
          <a:p>
            <a:r>
              <a:rPr lang="en-IN" sz="2600" dirty="0"/>
              <a:t>Uses </a:t>
            </a:r>
            <a:r>
              <a:rPr lang="en-IN" sz="2600" dirty="0" err="1"/>
              <a:t>Dmatrix</a:t>
            </a:r>
            <a:r>
              <a:rPr lang="en-IN" sz="2600" dirty="0"/>
              <a:t> structure to hold features (create using </a:t>
            </a:r>
            <a:r>
              <a:rPr lang="en-IN" sz="2600" dirty="0" err="1"/>
              <a:t>numpy</a:t>
            </a:r>
            <a:r>
              <a:rPr lang="en-IN" sz="2600" dirty="0"/>
              <a:t> array)</a:t>
            </a:r>
          </a:p>
          <a:p>
            <a:r>
              <a:rPr lang="en-IN" sz="2600" dirty="0"/>
              <a:t>Parameters passed via dictionary</a:t>
            </a:r>
          </a:p>
          <a:p>
            <a:endParaRPr lang="en-IN" sz="2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BC87A9-3467-424A-AA06-23BC129D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Xgboost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348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5000-FEF1-4CAA-BB96-970223C5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Tuning the hyperparameters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3E2D60-F1F0-4B13-984E-203FA017306C}"/>
              </a:ext>
            </a:extLst>
          </p:cNvPr>
          <p:cNvGrpSpPr/>
          <p:nvPr/>
        </p:nvGrpSpPr>
        <p:grpSpPr>
          <a:xfrm>
            <a:off x="1066800" y="2245065"/>
            <a:ext cx="10058400" cy="3725612"/>
            <a:chOff x="-1" y="-1"/>
            <a:chExt cx="10058400" cy="37256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3FFA08-2ED4-48A1-994F-5EECE13265BE}"/>
                </a:ext>
              </a:extLst>
            </p:cNvPr>
            <p:cNvSpPr/>
            <p:nvPr/>
          </p:nvSpPr>
          <p:spPr>
            <a:xfrm>
              <a:off x="-1" y="-1"/>
              <a:ext cx="10058399" cy="3725612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sz="2600" dirty="0"/>
                <a:t>Booster  : </a:t>
              </a:r>
              <a:r>
                <a:rPr lang="en-IN" sz="2600" dirty="0" err="1"/>
                <a:t>Gbtree</a:t>
              </a:r>
              <a:r>
                <a:rPr lang="en-IN" sz="2600" dirty="0"/>
                <a:t> or </a:t>
              </a:r>
              <a:r>
                <a:rPr lang="en-IN" sz="2600" dirty="0" err="1"/>
                <a:t>gblinear</a:t>
              </a:r>
              <a:endParaRPr lang="en-IN" sz="26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sz="2600" dirty="0"/>
                <a:t>Objective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sz="2600" dirty="0"/>
                <a:t>Eta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sz="2600" dirty="0" err="1"/>
                <a:t>Max_depth</a:t>
              </a:r>
              <a:endParaRPr lang="en-IN" sz="26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sz="2600" dirty="0" err="1"/>
                <a:t>Min_child_weight</a:t>
              </a:r>
              <a:endParaRPr lang="en-IN" sz="2600" dirty="0"/>
            </a:p>
            <a:p>
              <a:endParaRPr lang="en-IN" sz="2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8A8CA0-B945-4EA3-B1E8-2158E7366E44}"/>
                </a:ext>
              </a:extLst>
            </p:cNvPr>
            <p:cNvSpPr txBox="1"/>
            <p:nvPr/>
          </p:nvSpPr>
          <p:spPr>
            <a:xfrm>
              <a:off x="0" y="1490244"/>
              <a:ext cx="10058399" cy="2235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3546" tIns="0" rIns="993546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38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B2E6-ECF6-4BE4-AB0B-8AB174D7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0570-0843-4916-AAFF-F1988F52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6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C0DC-681B-41E3-AA59-272FF035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41FC-F331-4DD2-B624-C450E564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27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8CC-21A3-40AD-B380-29801A8D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630C3-558F-4367-841D-9F399125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0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579E-7311-408E-8462-1DC46529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4B88-0022-45F7-92FC-F2ADD9DB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{7695C3F1-5EB9-4291-8E5E-9A2FECA11A5D}tf78829772_win32</Template>
  <TotalTime>74</TotalTime>
  <Words>134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CommercialScript BT</vt:lpstr>
      <vt:lpstr>Garamond</vt:lpstr>
      <vt:lpstr>Sagona Book</vt:lpstr>
      <vt:lpstr>Sagona ExtraLight</vt:lpstr>
      <vt:lpstr>SavonVTI</vt:lpstr>
      <vt:lpstr>XG Boost</vt:lpstr>
      <vt:lpstr>What is XG boost?</vt:lpstr>
      <vt:lpstr>Why Xgboost?</vt:lpstr>
      <vt:lpstr>Using Xgboost?</vt:lpstr>
      <vt:lpstr>Tuning the hyperparameters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 Boost</dc:title>
  <dc:creator>R. Neeraja Anand-AM.EN.U4CSE20059</dc:creator>
  <cp:lastModifiedBy>R. Neeraja Anand-AM.EN.U4CSE20059</cp:lastModifiedBy>
  <cp:revision>2</cp:revision>
  <dcterms:created xsi:type="dcterms:W3CDTF">2021-06-28T16:07:35Z</dcterms:created>
  <dcterms:modified xsi:type="dcterms:W3CDTF">2021-09-02T04:51:10Z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