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66" r:id="rId8"/>
    <p:sldId id="259" r:id="rId9"/>
    <p:sldId id="267" r:id="rId10"/>
    <p:sldId id="260" r:id="rId11"/>
    <p:sldId id="268" r:id="rId12"/>
    <p:sldId id="269" r:id="rId13"/>
    <p:sldId id="274" r:id="rId14"/>
    <p:sldId id="270" r:id="rId15"/>
    <p:sldId id="275" r:id="rId16"/>
    <p:sldId id="271" r:id="rId17"/>
    <p:sldId id="27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4T16:18:54.9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4T16:36:29.118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3489.31226"/>
      <inkml:brushProperty name="anchorY" value="-5395.58936"/>
      <inkml:brushProperty name="scaleFactor" value="0.5"/>
    </inkml:brush>
  </inkml:definitions>
  <inkml:trace contextRef="#ctx0" brushRef="#br0">345 420,'0'0,"-2"15,-4 14,-5 21,-4 17,-5 14,-6 18,-4 12,-2 10,0 1,3-1,5-4,3 2,6 1,6 1,3-6,1-8,-1-9,-1-10,-3-9,0-6,0-8,3-7,1-7,3-9,2-8,0-8,1-6,0-4,1-2,-1-3,1-2,-1-3,0 1,0-3,0 0,0-2,0-1,0-1,0 0,0 3,0 0,0 2,0 2,0 0,0 4,0 6,0 10,0 11,0 15,2 18,1 12,0 5,-1-1,-1-7,0-7,0-8,2-5,2-5,3-2,3-4,0-4,2-2,1-2,2-1,3-1,2-1,3 1,1-1,2 1,-1 0,1 0,-3 0,-2-2,-1-3,0 0,2 0,1 1,0 2,-1 1,1 0,-1 1,1-2,1-1,1 1,0-2,2-3,4-1,0-3,-1-3,-1-4,-1-3,-1-2,-3-2,-4-1,-3-1,-2 1,-2-1,-1 0,0-1,0-4,-1-2,1-2,0-2,2-1,4 0,2 0,2 2,5 3,6 2,6 1,2-2,2-1,-1-2,-3-1,-4-1,-5-1,-7 0,-4-1,-3 1,-3 0,-2 0,-2-1,-4 1,-2 0,-1 0,-3 0,0 0,0 0,-1 0,1-2,5-3,5-11,6-13,7-14,3-14,3-7,0-2,0 1,-3 3,-4 8,-2 8,-4 7,-1 6,-4 7,-4 5,-2 4,-3 3,-1 1,-1 1,-1 0,1 0,-1 0,1-1,-1 3,1 2,0 1,0 1,0-1,0 0,0-3,0-8,-3-15,-2-14,-1-13,1-9,2-3,0 1,1 8,2 11,-1 9,1 10,1 8,-1 6,0 4,0 3,0 0,0 1,0 2,0 3,0-1,0 2,0 1,0-1,0-2,0-1,0-5,-2-9,-1-12,1-10,-1-10,2-3,0 3,0 6,1 7,0 8,0 7,0 7,0 3,1 3,-1 1,0 0,0 0,0 3,0-1,0 3,0 2,0 2,0-2,0-3,0-11,0-15,0-16,-3-16,0-12,0-6,1 4,0 5,1 11,0 12,1 11,0 9,0 9,0 5,0 4,0 2,0 0,1 1,-1 2,0 3,0-1,0-1,0-1,0-9,0-12,0-12,0-14,0-14,0-9,0-5,0 3,0 7,0 6,0 11,0 10,0 12,0 8,0 7,0 5,0 3,0 0,0-1,0-9,0-11,0-11,0-6,2-4,1-1,0-1,0 6,-2 6,0 6,0 5,-1 6,0 6,0 3,0 3,0 2,0 1,0 2,0 4,0-1,0 2,0 1,0 2,0 0,0 2,0-3,0 1,0-1,0-1,0-3,-3-2,-3-7,-2-6,-2-7,-2-2,-1-1,0 4,-1 3,3 5,3 2,2 3,3 4,2 4,0 2,2 3,-1 1,1 2,-1-1,1 1,-4-3,-4-3,-9-5,-8-8,-6-4,-3-4,1-1,0 1,1 4,5 5,3 5,4 2,3 4,4 2,4 2,1 1,0 1,-2 0,-1-2,-1 0,-1 0,-1 0,-2-2,-4 0,-2 1,-6 1,-1 0,0 1,-1 1,0 0,1 0,1 0,0 0,3 0,3 0,3 3,2 2,4 0,2 0,-1-1,1 4,-4 4,-3 7,-3 7,-5 6,-5 6,-5 3,-1 4,-3 3,-6 2,-6 4,-3 4,-1 0,5-2,5-8,6-8,8-9,9-8,8-5,7-7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4T16:36:39.440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2533.10889"/>
      <inkml:brushProperty name="anchorY" value="-4868.74902"/>
      <inkml:brushProperty name="scaleFactor" value="0.5"/>
    </inkml:brush>
  </inkml:definitions>
  <inkml:trace contextRef="#ctx0" brushRef="#br0">605 420,'0'0,"-8"2,0 4,-2-1,-2 0,-1 2,0 0,1 3,1-1,3 0,2-2,3-1,-2-2,-1 3,-2 2,-2 4,-4 10,-4 11,-3 9,-3 8,-1 6,-1 0,1-5,4-7,2-4,2-5,2-7,4-5,1-2,0-1,-1 1,0 3,0 12,-4 11,-1 12,0 5,1 4,0 1,1-2,0-2,1-1,0-5,2-6,1-8,2-7,3-5,1-8,2-4,2-2,0 2,0 2,0 1,1 6,-1 3,0 1,1 1,-1 2,0-3,0-1,0 2,0 1,-3 4,1 3,-1 9,1 10,0 7,1 3,1 0,2-1,1-2,2 2,2-2,3-1,1-2,2-2,0-7,0-6,1-5,-1-6,1-6,-1-4,0 0,1 1,2 1,-1 2,1 2,0 1,-2 1,0 0,0-2,0 0,1-3,1 1,0-2,2-2,-1-2,2-2,3 0,1 0,1-1,2-1,0 1,3 0,3-3,0-2,-1 0,0 0,-2 1,-1 2,-1 1,2 0,0 1,0 0,-1 0,-1 1,0-1,-2-2,-4-3,-3-3,-2-2,-2-1,2 0,2 3,3 0,2 2,4-1,1 0,4-3,0 0,-1-2,-1-1,-2 1,0-2,-1 1,-3 0,-3-2,-3-4,-2-2,-2-2,0-2,-2 0,1-2,-1 1,-2-1,0 1,1 0,-1-1,2 1,0 0,1 0,-1 0,4 0,0 0,0 0,0 0,-2 0,1 0,-1 0,-1 0,0 0,0 0,0 0,0 0,-2 0,-3 0,-3 0,-2 0,-2 0,-1 0,0 0,0 0,-1-2,3-4,3-2,5-2,6-2,3-3,5-4,-2 0,-1 1,-1 0,-1 2,2-1,1-3,2-1,-2-2,-2-2,-2 2,-1 2,-3 3,0 2,-1 1,0 1,-3 1,-3 3,-2 2,-2 4,-2 1,-1 0,0-3,-1-1,1-3,-1-1,1-2,2 0,4 0,-1 0,0-1,-1 3,-1 1,-2 2,0 0,-1 1,0 3,0 1,0-1,0-2,2-2,3-3,3 0,2-4,-1-6,1-3,-2-2,-2-2,-2 0,-1 3,-2 3,-1 0,2-2,1-4,2-6,2-4,0-4,-1-2,-2 3,-2 3,0 4,-1 3,-1 3,0 1,-1 4,1 3,0 0,0-4,0-3,-1-2,1-2,0-1,0-2,0-1,0 1,0 1,1 3,-1 1,0 1,0 1,0 1,0 0,0 0,0 0,0 0,0 0,0 1,0-2,0 1,0 0,0 0,0-3,0-2,0-3,0-2,0 0,0 2,0 3,0 4,0 4,0 4,0 3,0 2,0 1,-3 1,-2-3,-3-5,-2-6,0-7,3-7,2-6,1 2,2 3,2 4,0 3,0 4,0 2,1-1,-1-2,0-2,0-3,0-1,0-2,0 3,0 2,0 2,0 5,0 5,0 3,0 3,0-3,-2-4,-1-8,1-7,0-6,0-4,1 2,0 3,1 6,0 6,0 6,0 6,0 3,1 2,-1 1,0 2,-3-6,1-6,-4-5,1-10,1-9,0-8,2-2,1 3,0 7,1 6,0 6,0 7,0 6,1 4,-1 3,0 2,0 1,0 2,0 4,0 1,0 1,0 0,0-1,0-2,-3-3,-2 0,-3-7,-2-7,-2-7,-1-3,0-1,-1 2,3 2,3 4,3 4,2 4,1 3,2 1,0 2,1 4,-1-1,1 3,-1 2,1 2,-1 2,0 0,0 1,-3-2,-3-3,-2-3,-2-5,-4-3,-7-7,-6-4,-2-1,-2 0,1 2,0 3,4 3,4 4,3 1,0 1,1 2,0-1,-2 1,0 1,2 4,1 0,-1 1,-2 2,-5-1,-4 1,-3 1,-4 1,-2 1,-1 0,-1 1,2 0,3 0,3 0,2 0,0 3,-2 5,-2 5,-3 5,0 4,1 3,2 1,2-2,2-2,5-3,4-2,5-2,3-1,4-4,4-3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4T16:36:47.998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3655.90479"/>
      <inkml:brushProperty name="anchorY" value="-5540"/>
      <inkml:brushProperty name="scaleFactor" value="0.5"/>
    </inkml:brush>
  </inkml:definitions>
  <inkml:trace contextRef="#ctx0" brushRef="#br0">423 368,'0'0,"-5"0,2 0,1 0,0 0,-1 0,-3 0,-2 3,-3 0,0 2,-2 0,0 2,-4 1,1 3,0 0,0 1,4 1,3-2,3-3,0 0,-1 3,-1 4,-1 6,-3 9,0 7,-1 4,3 0,2-6,2-5,3-6,2-5,0-4,1-4,1-1,-1 0,1-3,-1-2,1 1,-1-2,0 0,0-2,0-1,0 0,-3-1,-3 5,-2 6,1 2,-2 4,-2 7,3 2,1-1,0-2,1-3,2-2,2-3,0-1,2-3,-1-4,-1 3,-1 0,1 2,-1 0,-1 4,-2 5,0 6,-1 7,-2 11,-2 12,2 6,2 1,2-3,2-8,1-5,2-5,0-3,0-4,1-6,-1-3,0 1,1 2,-1-1,0 1,0 1,0 5,0 2,0-1,0 0,2 1,1 0,0 1,1 0,3 2,2 1,-1 3,2 2,-3-1,-1-1,-2 1,-2 2,2 0,2 0,1-2,4-2,0-5,1 2,2 1,-1 3,1 3,2 1,0 0,3 0,-1 4,0 3,-2-2,-1-3,0-6,-2-3,1-5,-1-4,0-3,0-2,0-2,0-1,0 3,0 3,0 2,0 1,0 0,0 3,1 0,-2-2,2-1,-1-3,0-2,2-1,1 1,0 0,0-1,-2 0,0 0,0-4,0-3,1 0,4 0,2 1,2 7,5 6,3 6,3 6,3 2,2 1,-2-2,-2-5,-3-5,-2-5,1-5,1-6,5-4,2-3,1-1,1-2,-3-2,-2-4,-4-1,-2-3,-3-1,-3-1,0-3,-4-3,1-2,1-3,0-1,2-1,1-1,-2-2,1 0,-1-6,2-4,2-5,4-3,3-6,0-4,-2-4,0 0,-3-1,-1-1,-3-1,-4 4,-3 6,-2 5,-5 4,-3 6,-4 1,-1 2,-3-2,-2-7,-4-5,-3-4,1 1,1 3,1 3,3 6,-2 1,-1 0,-2-2,1-6,1-2,1 0,2 2,1 2,2 3,-3 1,-2 2,-2-2,-3 0,-2 1,0 0,1-2,0 1,3-3,-1 1,0-2,-1-4,-1-5,-1-4,2-2,2 2,3 5,2 4,2 4,0 1,-1-1,-1-1,1-2,-3-1,-1-4,0 0,1-4,-2-2,2 1,-2-2,-1-1,0 1,3 2,-2 3,1 1,2 4,1 1,-1 0,1 0,0-2,-2-5,1 1,1 2,0 3,2 4,0 3,1 6,0-2,-3-1,0-4,0-2,-1-2,-1 1,2 1,0 5,1 5,1 4,1 3,0 3,0-2,0-2,0-2,0-2,0 0,0-1,1 0,-1 1,0 0,0-1,0-1,0 0,0-2,0 1,0 1,0 3,0 3,0-1,0-1,0-1,0-2,0-2,0 0,0-1,0 0,0 0,0-1,0 1,0 2,0 3,0 3,0 1,0 3,0 1,0 0,0 0,0 1,-3-1,-2-2,-3-3,-3-3,-1-2,0-5,-2 0,0-1,1 0,-1-2,1-2,-3 0,-3 2,-2 1,-2 1,-2 1,-2 4,3 3,0 3,0 2,2 2,0 1,-1 1,0-1,-2 1,0 2,-1 0,-2 2,-4 3,0 1,1 2,1 1,1 1,0 0,0 1,-3-1,-3 3,-1 3,-2 5,-1 4,-1 5,0 3,3 0,3-2,0 0,-1 1,2-1,1-2,3-2,0-2,2 0,3-5,6-2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4T16:37:18.785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2568.70581"/>
      <inkml:brushProperty name="anchorY" value="-5427.5332"/>
      <inkml:brushProperty name="scaleFactor" value="0.5"/>
    </inkml:brush>
  </inkml:definitions>
  <inkml:trace contextRef="#ctx0" brushRef="#br0">3302 43,'0'0,"-8"0,-5 0,-16 5,-17 6,-22 10,-24 10,-25 14,-18 9,-9 7,-2 1,1-2,2-6,4-4,8-4,8-6,10-3,10 0,9 1,8 5,6 2,6 3,2 5,5 1,5 1,3 0,3 2,0 8,-2 6,1 9,0 4,2 2,0 6,1 3,1 3,1 4,-1-1,3-4,6-5,2-5,5-4,4-2,3-2,2-1,2-3,3-3,3 0,2 6,3 7,1 9,3 4,4 3,2 2,3 7,1 6,1 5,3 0,3-6,3-3,4-6,4-5,5-6,1-4,3-7,0-6,1-7,0-8,5-2,6 0,5-3,4-2,3-2,2 0,1-1,3-1,6 0,5 0,7-2,6-4,6-1,0-3,3-4,1-4,1-3,-2-3,1-1,-3-1,-3 0,-4-1,-2 0,-3 1,-4 0,1-3,1 1,1-1,4-2,7-1,6-3,6-2,4 0,3-5,-1-2,-3-3,1-5,1-5,0-3,-1-2,-3-3,-1 0,0-1,2 0,1 0,2-2,2-3,0-2,1-3,1-1,4 0,7-2,1 1,0-1,-2-2,-6 0,-6-3,-4-2,-6-4,-9-5,-12 2,-10 2,-13 6,-12 7,-10 4,-8 5,-4 2,-7 5,-3 0,0-1,2-10,6-13,8-17,7-17,9-15,5-8,5-5,3-1,2 0,1-4,-3-2,-2-1,-6 4,-5 8,-8 10,-5 11,-6 7,-3 9,-5-4,-4-8,-3-2,-2-3,-5-4,0-7,-1 1,-1 2,-3-7,1-4,2 2,1 8,-2-1,-1-2,1 3,-2 5,-1-3,-4-5,-1 1,-1 6,0-3,-3-6,1 3,1 6,0 9,-2 1,-1-3,-3 4,1 7,1 10,0-1,-7-5,-1-5,-1 1,-1 4,4 8,-5-4,-10-10,-5-4,1 5,2 7,4 5,-6-5,-7-11,-3-2,3 6,6 8,5 7,3 6,-11-6,-11-4,-3 0,-1 3,3 4,-4 6,-11 1,-2 4,3 1,7 5,-5 3,-16 1,-6 3,1 1,8 5,-5 3,-12 3,-1 3,6 2,11 1,9 4,-2 4,-1 4,5 2,5 3,-9 8,-15 10,1 6,6-1,13-3,15-7,17-5,17-9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4T16:41:59.926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1242.16101"/>
      <inkml:brushProperty name="anchorY" value="-4842.28857"/>
      <inkml:brushProperty name="scaleFactor" value="0.5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EDED-C741-4CB1-8829-BED8F6E1389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CF138FA-2088-44EE-A9C7-FB73E57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EDED-C741-4CB1-8829-BED8F6E1389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CF138FA-2088-44EE-A9C7-FB73E57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7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EDED-C741-4CB1-8829-BED8F6E1389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CF138FA-2088-44EE-A9C7-FB73E57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90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EDED-C741-4CB1-8829-BED8F6E1389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CF138FA-2088-44EE-A9C7-FB73E571EAC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750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EDED-C741-4CB1-8829-BED8F6E1389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CF138FA-2088-44EE-A9C7-FB73E57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EDED-C741-4CB1-8829-BED8F6E1389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38FA-2088-44EE-A9C7-FB73E57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47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EDED-C741-4CB1-8829-BED8F6E1389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38FA-2088-44EE-A9C7-FB73E57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2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EDED-C741-4CB1-8829-BED8F6E1389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38FA-2088-44EE-A9C7-FB73E57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38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37EEDED-C741-4CB1-8829-BED8F6E1389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CF138FA-2088-44EE-A9C7-FB73E57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0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EDED-C741-4CB1-8829-BED8F6E1389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38FA-2088-44EE-A9C7-FB73E57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3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EDED-C741-4CB1-8829-BED8F6E1389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CF138FA-2088-44EE-A9C7-FB73E57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8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EDED-C741-4CB1-8829-BED8F6E1389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38FA-2088-44EE-A9C7-FB73E57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EDED-C741-4CB1-8829-BED8F6E1389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38FA-2088-44EE-A9C7-FB73E57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1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EDED-C741-4CB1-8829-BED8F6E1389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38FA-2088-44EE-A9C7-FB73E57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EDED-C741-4CB1-8829-BED8F6E1389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38FA-2088-44EE-A9C7-FB73E57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EDED-C741-4CB1-8829-BED8F6E1389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38FA-2088-44EE-A9C7-FB73E57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5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EDED-C741-4CB1-8829-BED8F6E1389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38FA-2088-44EE-A9C7-FB73E57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7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EEDED-C741-4CB1-8829-BED8F6E1389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38FA-2088-44EE-A9C7-FB73E57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3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N7i1a7COcbMohviMMiXin73g2XMlZNQ6?usp=sharing" TargetMode="External"/><Relationship Id="rId2" Type="http://schemas.openxmlformats.org/officeDocument/2006/relationships/hyperlink" Target="https://www.kaggle.com/daniyaljavaid/sports-nutrition-supplements-with-ingredi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ports_nutri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Dumbbells on a gym floor">
            <a:extLst>
              <a:ext uri="{FF2B5EF4-FFF2-40B4-BE49-F238E27FC236}">
                <a16:creationId xmlns:a16="http://schemas.microsoft.com/office/drawing/2014/main" id="{4992E9C6-A570-4DAF-89CD-C47D00325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9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6292E1-5B43-4F2A-8532-78998AD84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</a:rPr>
              <a:t>Python Capstone: Sports Nutrition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BB526-A31D-463B-A6FE-4BA8CC393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>
                <a:solidFill>
                  <a:srgbClr val="FFFFFF"/>
                </a:solidFill>
              </a:rPr>
              <a:t>By Bodhi Hungerford</a:t>
            </a:r>
          </a:p>
        </p:txBody>
      </p:sp>
    </p:spTree>
    <p:extLst>
      <p:ext uri="{BB962C8B-B14F-4D97-AF65-F5344CB8AC3E}">
        <p14:creationId xmlns:p14="http://schemas.microsoft.com/office/powerpoint/2010/main" val="383760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E18E8B-8C88-42A7-81BC-81EF12F6C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46" y="1006529"/>
            <a:ext cx="11443987" cy="5670275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A0C35C-2592-475B-9F82-8296CDF22873}"/>
              </a:ext>
            </a:extLst>
          </p:cNvPr>
          <p:cNvSpPr txBox="1"/>
          <p:nvPr/>
        </p:nvSpPr>
        <p:spPr>
          <a:xfrm>
            <a:off x="1318665" y="175532"/>
            <a:ext cx="9554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Price per Category</a:t>
            </a:r>
          </a:p>
        </p:txBody>
      </p:sp>
    </p:spTree>
    <p:extLst>
      <p:ext uri="{BB962C8B-B14F-4D97-AF65-F5344CB8AC3E}">
        <p14:creationId xmlns:p14="http://schemas.microsoft.com/office/powerpoint/2010/main" val="422008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856E-D1BD-4D05-9A1C-D420D280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per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F101-9BBF-48F0-91DF-2FFEA21B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Bars are all Lower!!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</a:p>
          <a:p>
            <a:pPr marL="457200" lvl="1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Large Medians v. Small Medians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rgbClr val="212121"/>
              </a:solidFill>
              <a:latin typeface="Roboto"/>
            </a:endParaRPr>
          </a:p>
          <a:p>
            <a:endParaRPr lang="en-US" b="0" i="0" dirty="0">
              <a:solidFill>
                <a:srgbClr val="212121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305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3292-6219-4C8C-9662-DE1A95C8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and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5FBBF6-63C3-42A5-9FC1-5F1701A453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451626"/>
              </p:ext>
            </p:extLst>
          </p:nvPr>
        </p:nvGraphicFramePr>
        <p:xfrm>
          <a:off x="838198" y="3286102"/>
          <a:ext cx="3243945" cy="3291840"/>
        </p:xfrm>
        <a:graphic>
          <a:graphicData uri="http://schemas.openxmlformats.org/drawingml/2006/table">
            <a:tbl>
              <a:tblPr/>
              <a:tblGrid>
                <a:gridCol w="1081315">
                  <a:extLst>
                    <a:ext uri="{9D8B030D-6E8A-4147-A177-3AD203B41FA5}">
                      <a16:colId xmlns:a16="http://schemas.microsoft.com/office/drawing/2014/main" val="2417748512"/>
                    </a:ext>
                  </a:extLst>
                </a:gridCol>
                <a:gridCol w="1081315">
                  <a:extLst>
                    <a:ext uri="{9D8B030D-6E8A-4147-A177-3AD203B41FA5}">
                      <a16:colId xmlns:a16="http://schemas.microsoft.com/office/drawing/2014/main" val="1658604210"/>
                    </a:ext>
                  </a:extLst>
                </a:gridCol>
                <a:gridCol w="1081315">
                  <a:extLst>
                    <a:ext uri="{9D8B030D-6E8A-4147-A177-3AD203B41FA5}">
                      <a16:colId xmlns:a16="http://schemas.microsoft.com/office/drawing/2014/main" val="481807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Rating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b="1" dirty="0"/>
                        <a:t>Price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83211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2719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2719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59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8.81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36.16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49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std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0.946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18.994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485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2.39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456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25%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8.6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23.99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404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50%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32.99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928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75%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9.3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44.99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273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159.99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11687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3B4219-ED35-4711-94A9-8DA636C3A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14371"/>
              </p:ext>
            </p:extLst>
          </p:nvPr>
        </p:nvGraphicFramePr>
        <p:xfrm>
          <a:off x="5872958" y="3286102"/>
          <a:ext cx="4473801" cy="1097280"/>
        </p:xfrm>
        <a:graphic>
          <a:graphicData uri="http://schemas.openxmlformats.org/drawingml/2006/table">
            <a:tbl>
              <a:tblPr/>
              <a:tblGrid>
                <a:gridCol w="1491267">
                  <a:extLst>
                    <a:ext uri="{9D8B030D-6E8A-4147-A177-3AD203B41FA5}">
                      <a16:colId xmlns:a16="http://schemas.microsoft.com/office/drawing/2014/main" val="14087448"/>
                    </a:ext>
                  </a:extLst>
                </a:gridCol>
                <a:gridCol w="1491267">
                  <a:extLst>
                    <a:ext uri="{9D8B030D-6E8A-4147-A177-3AD203B41FA5}">
                      <a16:colId xmlns:a16="http://schemas.microsoft.com/office/drawing/2014/main" val="2479929436"/>
                    </a:ext>
                  </a:extLst>
                </a:gridCol>
                <a:gridCol w="1491267">
                  <a:extLst>
                    <a:ext uri="{9D8B030D-6E8A-4147-A177-3AD203B41FA5}">
                      <a16:colId xmlns:a16="http://schemas.microsoft.com/office/drawing/2014/main" val="875560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Rating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       Price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71964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Rating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-0.01748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390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-0.01748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5232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22842D0-DDBA-4CA0-8577-65E873F89963}"/>
              </a:ext>
            </a:extLst>
          </p:cNvPr>
          <p:cNvSpPr txBox="1"/>
          <p:nvPr/>
        </p:nvSpPr>
        <p:spPr>
          <a:xfrm>
            <a:off x="5872958" y="2542205"/>
            <a:ext cx="3290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Correlation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57DFC-A30D-450B-80C5-2B357E46C845}"/>
              </a:ext>
            </a:extLst>
          </p:cNvPr>
          <p:cNvSpPr txBox="1"/>
          <p:nvPr/>
        </p:nvSpPr>
        <p:spPr>
          <a:xfrm>
            <a:off x="845003" y="2542205"/>
            <a:ext cx="2955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62167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E992-5C71-442A-B334-AFC550C7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and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128FA-F5C2-4FD6-BBCD-BD0B516DC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are we looking at here? </a:t>
            </a:r>
          </a:p>
          <a:p>
            <a:pPr lvl="1"/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mean, std, max, min and percentiles, column count</a:t>
            </a:r>
          </a:p>
          <a:p>
            <a:pPr lv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is this useful?</a:t>
            </a:r>
          </a:p>
          <a:p>
            <a:pPr lvl="1"/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'Ratings' parameters more constrained</a:t>
            </a:r>
          </a:p>
          <a:p>
            <a:pPr marL="457200" lvl="1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Rating and Pric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e; negligible correlation</a:t>
            </a:r>
          </a:p>
        </p:txBody>
      </p:sp>
    </p:spTree>
    <p:extLst>
      <p:ext uri="{BB962C8B-B14F-4D97-AF65-F5344CB8AC3E}">
        <p14:creationId xmlns:p14="http://schemas.microsoft.com/office/powerpoint/2010/main" val="421122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A30E-5F11-4DCB-ADD6-8AA3DACF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Price: T-test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0C462-48F6-4698-8E81-5418C23C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T-statistic=1.354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p-value=0.1768</a:t>
            </a:r>
          </a:p>
          <a:p>
            <a:endParaRPr lang="en-US" sz="2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difference in means at the 95% confidence interval (two-tail) is between -10.188 and 1.985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3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F856-C049-458A-9E2C-5AC43671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Rating: T-test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CFC4-5628-4C9B-B929-1C9141744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T-statistic=-7.202                                          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p-</a:t>
            </a: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value=4.864e-12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difference in means at the 99% confidence interval (two-tail) is between 0.439 and 0.985.</a:t>
            </a:r>
          </a:p>
        </p:txBody>
      </p:sp>
    </p:spTree>
    <p:extLst>
      <p:ext uri="{BB962C8B-B14F-4D97-AF65-F5344CB8AC3E}">
        <p14:creationId xmlns:p14="http://schemas.microsoft.com/office/powerpoint/2010/main" val="25185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D8BA-A27F-497D-80B5-75521A9F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75828-CAE0-4660-A0EC-358685221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00" y="2369530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Within Same Price Levels, Whey’s Rating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&gt;_&gt;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Plant’s Rating</a:t>
            </a:r>
            <a:endParaRPr lang="en-US" sz="32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Was I right?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Plant protein is about the same price as whey but considerably less liked. </a:t>
            </a:r>
          </a:p>
          <a:p>
            <a:endParaRPr lang="en-US" sz="32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14C80C-5EF5-4DAE-950D-E347ADD6414B}"/>
                  </a:ext>
                </a:extLst>
              </p14:cNvPr>
              <p14:cNvContentPartPr/>
              <p14:nvPr/>
            </p14:nvContentPartPr>
            <p14:xfrm>
              <a:off x="4498136" y="277549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14C80C-5EF5-4DAE-950D-E347ADD641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5136" y="2712497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792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0B75-E467-46F9-A0A1-6E6AF978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0DA88-EB4F-49A5-A793-1B9C7838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Insights?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Further research</a:t>
            </a:r>
          </a:p>
        </p:txBody>
      </p:sp>
    </p:spTree>
    <p:extLst>
      <p:ext uri="{BB962C8B-B14F-4D97-AF65-F5344CB8AC3E}">
        <p14:creationId xmlns:p14="http://schemas.microsoft.com/office/powerpoint/2010/main" val="190787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C549-ADF6-4813-A251-90228EC8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957CE-E09C-448D-B74D-067609189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Sports nutrition supplements with ingredients | Kaggle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Data source</a:t>
            </a:r>
          </a:p>
          <a:p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</a:t>
            </a:r>
            <a:r>
              <a:rPr lang="en-US" u="sng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</a:t>
            </a: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Notebook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Python workbook</a:t>
            </a:r>
          </a:p>
          <a:p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Sports nutrition – Wikipedia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15580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1769-4B07-4DDE-9495-80158A8B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Sports Nutrition?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7D20-C824-488F-9D9B-D49FB70DE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“The study and practice of nutrition and diet with regards to improving anyone’s athletic performance”</a:t>
            </a:r>
          </a:p>
          <a:p>
            <a:endParaRPr lang="en-US" sz="2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Who does it reach?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are the products?</a:t>
            </a:r>
          </a:p>
          <a:p>
            <a:pPr marL="457200" lvl="1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will we be looking at?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Whey v. Plant Protein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Categories, Price, Rating</a:t>
            </a:r>
          </a:p>
        </p:txBody>
      </p:sp>
    </p:spTree>
    <p:extLst>
      <p:ext uri="{BB962C8B-B14F-4D97-AF65-F5344CB8AC3E}">
        <p14:creationId xmlns:p14="http://schemas.microsoft.com/office/powerpoint/2010/main" val="1433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9DCBF2-531B-402B-A247-90BB47A4D3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0210" y="0"/>
            <a:ext cx="919580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77974F-E016-4778-B738-F7F472471872}"/>
                  </a:ext>
                </a:extLst>
              </p14:cNvPr>
              <p14:cNvContentPartPr/>
              <p14:nvPr/>
            </p14:nvContentPartPr>
            <p14:xfrm>
              <a:off x="3975416" y="471013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77974F-E016-4778-B738-F7F4724718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6776" y="47014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A4CC737-43EB-4644-8E9A-AD0D821D603F}"/>
                  </a:ext>
                </a:extLst>
              </p14:cNvPr>
              <p14:cNvContentPartPr/>
              <p14:nvPr/>
            </p14:nvContentPartPr>
            <p14:xfrm>
              <a:off x="5221016" y="5034857"/>
              <a:ext cx="645840" cy="1742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A4CC737-43EB-4644-8E9A-AD0D821D60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58376" y="4972217"/>
                <a:ext cx="771480" cy="18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76A08D1-D266-48E3-98EB-24385E3D8260}"/>
                  </a:ext>
                </a:extLst>
              </p14:cNvPr>
              <p14:cNvContentPartPr/>
              <p14:nvPr/>
            </p14:nvContentPartPr>
            <p14:xfrm>
              <a:off x="2581856" y="4987697"/>
              <a:ext cx="823680" cy="1752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76A08D1-D266-48E3-98EB-24385E3D82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19216" y="4925057"/>
                <a:ext cx="949320" cy="18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AA5AF18-B1B9-4136-A96B-BCFBF943EB87}"/>
                  </a:ext>
                </a:extLst>
              </p14:cNvPr>
              <p14:cNvContentPartPr/>
              <p14:nvPr/>
            </p14:nvContentPartPr>
            <p14:xfrm>
              <a:off x="7052336" y="4977977"/>
              <a:ext cx="735120" cy="1734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AA5AF18-B1B9-4136-A96B-BCFBF943EB8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89696" y="4914977"/>
                <a:ext cx="860760" cy="18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283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37EF-78C7-47FC-80FE-65F82F47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Categorys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2E4E-56A1-449F-ABB9-A2540F262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Top Three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Pre-workout/Post-Workout</a:t>
            </a:r>
          </a:p>
          <a:p>
            <a:pPr marL="457200" lvl="1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770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Protein(Whey Isolate, Whey, Plant)</a:t>
            </a:r>
          </a:p>
          <a:p>
            <a:pPr marL="914400" lvl="2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600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Fat-Burners</a:t>
            </a:r>
          </a:p>
          <a:p>
            <a:pPr marL="914400" lvl="2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170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59619D-21A7-46B9-A782-53FF2D3FD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815484"/>
            <a:ext cx="10058400" cy="5965371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5647CC4-E984-4C0E-BC09-962DAB92B621}"/>
                  </a:ext>
                </a:extLst>
              </p14:cNvPr>
              <p14:cNvContentPartPr/>
              <p14:nvPr/>
            </p14:nvContentPartPr>
            <p14:xfrm>
              <a:off x="7156016" y="4299377"/>
              <a:ext cx="2297520" cy="2148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5647CC4-E984-4C0E-BC09-962DAB92B6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3376" y="4236377"/>
                <a:ext cx="2423160" cy="227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419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835E-0AD4-44A6-89F2-AAF2E63B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+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C0BC-D4D1-466A-8EE6-C6AB5373A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Ratings mostly &gt;8.0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Mode:9.33</a:t>
            </a:r>
            <a:endParaRPr lang="en-US" sz="2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Price mostly&lt;$60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Mode: $20-$40</a:t>
            </a:r>
          </a:p>
        </p:txBody>
      </p:sp>
    </p:spTree>
    <p:extLst>
      <p:ext uri="{BB962C8B-B14F-4D97-AF65-F5344CB8AC3E}">
        <p14:creationId xmlns:p14="http://schemas.microsoft.com/office/powerpoint/2010/main" val="40024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B334-B5BE-4A2B-B3F2-08F16005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4B83-FCE4-4C76-A613-45F1F6A6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“My hypothesis is if Plant Protein and Whey Protein are considered comparable, then Plant Protein will be a little more expensive and a little lower rated.”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Take 30 seconds to make your own prediction(remember the three categories)</a:t>
            </a:r>
          </a:p>
        </p:txBody>
      </p:sp>
    </p:spTree>
    <p:extLst>
      <p:ext uri="{BB962C8B-B14F-4D97-AF65-F5344CB8AC3E}">
        <p14:creationId xmlns:p14="http://schemas.microsoft.com/office/powerpoint/2010/main" val="380158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1FB74E-84EB-4D0C-9648-791CB1867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1" y="1201175"/>
            <a:ext cx="11919858" cy="5580626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EB4FE-CFC8-4A31-9472-1CAE78767054}"/>
              </a:ext>
            </a:extLst>
          </p:cNvPr>
          <p:cNvSpPr txBox="1"/>
          <p:nvPr/>
        </p:nvSpPr>
        <p:spPr>
          <a:xfrm>
            <a:off x="895478" y="201357"/>
            <a:ext cx="9780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Rating per Category</a:t>
            </a:r>
          </a:p>
        </p:txBody>
      </p:sp>
    </p:spTree>
    <p:extLst>
      <p:ext uri="{BB962C8B-B14F-4D97-AF65-F5344CB8AC3E}">
        <p14:creationId xmlns:p14="http://schemas.microsoft.com/office/powerpoint/2010/main" val="272942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E2A4-83F2-43A1-9BD3-D5FD15EF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per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53B1-E751-4EC4-A175-2A4A6C71F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Observations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“Whey Protein"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barplot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condensed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“Plant Protein”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barplot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variance</a:t>
            </a:r>
            <a:endParaRPr lang="en-US" sz="2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nything else we can gather from data?</a:t>
            </a:r>
          </a:p>
          <a:p>
            <a:pPr lvl="2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Ratings generally High</a:t>
            </a:r>
            <a:endParaRPr lang="en-US" sz="2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(explore: highest ceiling/lowest floor , outliers)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1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3722</TotalTime>
  <Words>404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Roboto</vt:lpstr>
      <vt:lpstr>Trebuchet MS</vt:lpstr>
      <vt:lpstr>Berlin</vt:lpstr>
      <vt:lpstr>Python Capstone: Sports Nutrition</vt:lpstr>
      <vt:lpstr>What is Sports Nutrition?</vt:lpstr>
      <vt:lpstr>PowerPoint Presentation</vt:lpstr>
      <vt:lpstr>Categorys</vt:lpstr>
      <vt:lpstr>PowerPoint Presentation</vt:lpstr>
      <vt:lpstr>Ratings + Price</vt:lpstr>
      <vt:lpstr>Hypothesis</vt:lpstr>
      <vt:lpstr>PowerPoint Presentation</vt:lpstr>
      <vt:lpstr>Ratings per Category</vt:lpstr>
      <vt:lpstr>PowerPoint Presentation</vt:lpstr>
      <vt:lpstr>Price per Category</vt:lpstr>
      <vt:lpstr>Description and Correlation</vt:lpstr>
      <vt:lpstr>Description and Correlation</vt:lpstr>
      <vt:lpstr>Price: T-test results</vt:lpstr>
      <vt:lpstr>Rating: T-test results</vt:lpstr>
      <vt:lpstr>T-test analysis</vt:lpstr>
      <vt:lpstr>Conclusion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Capstone: Sports Nutrition</dc:title>
  <dc:creator>buddhahungerford@gmail.com</dc:creator>
  <cp:lastModifiedBy>bodhi hungerford</cp:lastModifiedBy>
  <cp:revision>23</cp:revision>
  <dcterms:created xsi:type="dcterms:W3CDTF">2021-03-02T04:20:37Z</dcterms:created>
  <dcterms:modified xsi:type="dcterms:W3CDTF">2024-03-28T21:51:49Z</dcterms:modified>
</cp:coreProperties>
</file>