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64" r:id="rId6"/>
    <p:sldId id="265" r:id="rId7"/>
    <p:sldId id="258" r:id="rId8"/>
    <p:sldId id="269" r:id="rId9"/>
    <p:sldId id="266" r:id="rId10"/>
    <p:sldId id="268" r:id="rId11"/>
    <p:sldId id="267" r:id="rId12"/>
    <p:sldId id="270" r:id="rId13"/>
    <p:sldId id="27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153\Downloads\thinkful\thinkful\epa-fuel-economy%20capstone%20(part-2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153\Downloads\thinkful\thinkful\epa-fuel-economy%20capstone%20(part-2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153\Downloads\thinkful\thinkful\second%20capstone-epa%20fuel%20economy%20(main%20data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153\Downloads\thinkful\thinkful\Capstone%20city%20mpg%20AB%20tes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[epa-fuel-economy capstone (part-2).xlsb.xlsx]Hway,city MPG per year!Highway v City corr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5391527373977807E-2"/>
          <c:y val="3.8564838864803622E-2"/>
          <c:w val="0.69324290387826304"/>
          <c:h val="0.80808690580344122"/>
        </c:manualLayout>
      </c:layout>
      <c:lineChart>
        <c:grouping val="standard"/>
        <c:varyColors val="0"/>
        <c:ser>
          <c:idx val="0"/>
          <c:order val="0"/>
          <c:tx>
            <c:strRef>
              <c:f>'Hway,city MPG per year'!$B$3</c:f>
              <c:strCache>
                <c:ptCount val="1"/>
                <c:pt idx="0">
                  <c:v>Average of City MPG (FT1)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'Hway,city MPG per year'!$A$4:$A$38</c:f>
              <c:strCache>
                <c:ptCount val="34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  <c:pt idx="31">
                  <c:v>2015</c:v>
                </c:pt>
                <c:pt idx="32">
                  <c:v>2016</c:v>
                </c:pt>
                <c:pt idx="33">
                  <c:v>2017</c:v>
                </c:pt>
              </c:strCache>
            </c:strRef>
          </c:cat>
          <c:val>
            <c:numRef>
              <c:f>'Hway,city MPG per year'!$B$4:$B$38</c:f>
              <c:numCache>
                <c:formatCode>General</c:formatCode>
                <c:ptCount val="34"/>
                <c:pt idx="0">
                  <c:v>17.982688391038696</c:v>
                </c:pt>
                <c:pt idx="1">
                  <c:v>17.87830687830688</c:v>
                </c:pt>
                <c:pt idx="2">
                  <c:v>17.665289256198346</c:v>
                </c:pt>
                <c:pt idx="3">
                  <c:v>17.310344827586206</c:v>
                </c:pt>
                <c:pt idx="4">
                  <c:v>17.333628318584072</c:v>
                </c:pt>
                <c:pt idx="5">
                  <c:v>17.143972246313965</c:v>
                </c:pt>
                <c:pt idx="6">
                  <c:v>17.03339517625232</c:v>
                </c:pt>
                <c:pt idx="7">
                  <c:v>16.848939929328623</c:v>
                </c:pt>
                <c:pt idx="8">
                  <c:v>16.805530776092773</c:v>
                </c:pt>
                <c:pt idx="9">
                  <c:v>16.998170173833486</c:v>
                </c:pt>
                <c:pt idx="10">
                  <c:v>16.918533604887983</c:v>
                </c:pt>
                <c:pt idx="11">
                  <c:v>16.569803516028955</c:v>
                </c:pt>
                <c:pt idx="12">
                  <c:v>17.289780077619664</c:v>
                </c:pt>
                <c:pt idx="13">
                  <c:v>17.135170603674542</c:v>
                </c:pt>
                <c:pt idx="14">
                  <c:v>17.113300492610836</c:v>
                </c:pt>
                <c:pt idx="15">
                  <c:v>17.272300469483568</c:v>
                </c:pt>
                <c:pt idx="16">
                  <c:v>17.221428571428572</c:v>
                </c:pt>
                <c:pt idx="17">
                  <c:v>17.275521405049396</c:v>
                </c:pt>
                <c:pt idx="18">
                  <c:v>16.893333333333334</c:v>
                </c:pt>
                <c:pt idx="19">
                  <c:v>16.780651340996169</c:v>
                </c:pt>
                <c:pt idx="20">
                  <c:v>16.740641711229948</c:v>
                </c:pt>
                <c:pt idx="21">
                  <c:v>16.851629502572898</c:v>
                </c:pt>
                <c:pt idx="22">
                  <c:v>16.626811594202898</c:v>
                </c:pt>
                <c:pt idx="23">
                  <c:v>16.605683836589698</c:v>
                </c:pt>
                <c:pt idx="24">
                  <c:v>16.900589721988204</c:v>
                </c:pt>
                <c:pt idx="25">
                  <c:v>17.295415959252971</c:v>
                </c:pt>
                <c:pt idx="26">
                  <c:v>18.037272727272729</c:v>
                </c:pt>
                <c:pt idx="27">
                  <c:v>18.6057091882248</c:v>
                </c:pt>
                <c:pt idx="28">
                  <c:v>19.296847635726795</c:v>
                </c:pt>
                <c:pt idx="29">
                  <c:v>20.583404619332764</c:v>
                </c:pt>
                <c:pt idx="30">
                  <c:v>20.96176226101413</c:v>
                </c:pt>
                <c:pt idx="31">
                  <c:v>21.451968503937007</c:v>
                </c:pt>
                <c:pt idx="32">
                  <c:v>22.603999999999999</c:v>
                </c:pt>
                <c:pt idx="33">
                  <c:v>22.083061889250814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1D-4C6A-9EC5-10B47DCF27DC}"/>
            </c:ext>
          </c:extLst>
        </c:ser>
        <c:ser>
          <c:idx val="1"/>
          <c:order val="1"/>
          <c:tx>
            <c:strRef>
              <c:f>'Hway,city MPG per year'!$C$3</c:f>
              <c:strCache>
                <c:ptCount val="1"/>
                <c:pt idx="0">
                  <c:v>Average of Highway MPG (FT1)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'Hway,city MPG per year'!$A$4:$A$38</c:f>
              <c:strCache>
                <c:ptCount val="34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  <c:pt idx="31">
                  <c:v>2015</c:v>
                </c:pt>
                <c:pt idx="32">
                  <c:v>2016</c:v>
                </c:pt>
                <c:pt idx="33">
                  <c:v>2017</c:v>
                </c:pt>
              </c:strCache>
            </c:strRef>
          </c:cat>
          <c:val>
            <c:numRef>
              <c:f>'Hway,city MPG per year'!$C$4:$C$38</c:f>
              <c:numCache>
                <c:formatCode>General</c:formatCode>
                <c:ptCount val="34"/>
                <c:pt idx="0">
                  <c:v>23.075356415478616</c:v>
                </c:pt>
                <c:pt idx="1">
                  <c:v>23.042328042328041</c:v>
                </c:pt>
                <c:pt idx="2">
                  <c:v>22.699173553719007</c:v>
                </c:pt>
                <c:pt idx="3">
                  <c:v>22.445068163592623</c:v>
                </c:pt>
                <c:pt idx="4">
                  <c:v>22.702654867256637</c:v>
                </c:pt>
                <c:pt idx="5">
                  <c:v>22.465741543798785</c:v>
                </c:pt>
                <c:pt idx="6">
                  <c:v>22.337662337662337</c:v>
                </c:pt>
                <c:pt idx="7">
                  <c:v>22.253533568904594</c:v>
                </c:pt>
                <c:pt idx="8">
                  <c:v>22.439785905441571</c:v>
                </c:pt>
                <c:pt idx="9">
                  <c:v>22.7804208600183</c:v>
                </c:pt>
                <c:pt idx="10">
                  <c:v>22.725050916496944</c:v>
                </c:pt>
                <c:pt idx="11">
                  <c:v>22.671147880041364</c:v>
                </c:pt>
                <c:pt idx="12">
                  <c:v>23.569210866752911</c:v>
                </c:pt>
                <c:pt idx="13">
                  <c:v>23.451443569553806</c:v>
                </c:pt>
                <c:pt idx="14">
                  <c:v>23.546798029556651</c:v>
                </c:pt>
                <c:pt idx="15">
                  <c:v>23.552816901408452</c:v>
                </c:pt>
                <c:pt idx="16">
                  <c:v>23.414285714285715</c:v>
                </c:pt>
                <c:pt idx="17">
                  <c:v>23.32821075740944</c:v>
                </c:pt>
                <c:pt idx="18">
                  <c:v>23.030769230769231</c:v>
                </c:pt>
                <c:pt idx="19">
                  <c:v>22.836206896551722</c:v>
                </c:pt>
                <c:pt idx="20">
                  <c:v>23.064171122994651</c:v>
                </c:pt>
                <c:pt idx="21">
                  <c:v>23.297598627787306</c:v>
                </c:pt>
                <c:pt idx="22">
                  <c:v>23.048913043478262</c:v>
                </c:pt>
                <c:pt idx="23">
                  <c:v>23.083481349911189</c:v>
                </c:pt>
                <c:pt idx="24">
                  <c:v>23.455770850884583</c:v>
                </c:pt>
                <c:pt idx="25">
                  <c:v>23.970288624787777</c:v>
                </c:pt>
                <c:pt idx="26">
                  <c:v>24.867272727272727</c:v>
                </c:pt>
                <c:pt idx="27">
                  <c:v>25.090990187332739</c:v>
                </c:pt>
                <c:pt idx="28">
                  <c:v>26.022767075306479</c:v>
                </c:pt>
                <c:pt idx="29">
                  <c:v>27.390932420872542</c:v>
                </c:pt>
                <c:pt idx="30">
                  <c:v>27.857024106400665</c:v>
                </c:pt>
                <c:pt idx="31">
                  <c:v>28.575590551181101</c:v>
                </c:pt>
                <c:pt idx="32">
                  <c:v>29.619199999999999</c:v>
                </c:pt>
                <c:pt idx="33">
                  <c:v>28.991856677524432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1D-4C6A-9EC5-10B47DCF2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7211135"/>
        <c:axId val="1427211967"/>
      </c:lineChart>
      <c:catAx>
        <c:axId val="1427211135"/>
        <c:scaling>
          <c:orientation val="minMax"/>
        </c:scaling>
        <c:delete val="0"/>
        <c:axPos val="b"/>
        <c:numFmt formatCode="General" sourceLinked="0"/>
        <c:majorTickMark val="out"/>
        <c:minorTickMark val="out"/>
        <c:tickLblPos val="nextTo"/>
        <c:spPr>
          <a:solidFill>
            <a:schemeClr val="bg2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211967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1427211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427211135"/>
        <c:crossesAt val="1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[epa-fuel-economy capstone (part-2).xlsb.xlsx]fuel efincy - pre-post2010!PivotTable6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Avg</a:t>
            </a:r>
            <a:r>
              <a:rPr lang="en-US" sz="2800" baseline="0"/>
              <a:t> City MPG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'fuel efincy - pre-post2010'!$L$3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17.10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B02-42C0-AD3F-012FD621995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19.54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7B02-42C0-AD3F-012FD62199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'fuel efincy - pre-post2010'!$K$4:$K$6</c:f>
              <c:strCache>
                <c:ptCount val="2"/>
                <c:pt idx="0">
                  <c:v>pre-2010</c:v>
                </c:pt>
                <c:pt idx="1">
                  <c:v>2010-post</c:v>
                </c:pt>
              </c:strCache>
            </c:strRef>
          </c:cat>
          <c:val>
            <c:numRef>
              <c:f>'fuel efincy - pre-post2010'!$L$4:$L$6</c:f>
              <c:numCache>
                <c:formatCode>General</c:formatCode>
                <c:ptCount val="2"/>
                <c:pt idx="0">
                  <c:v>17.102632222882512</c:v>
                </c:pt>
                <c:pt idx="1">
                  <c:v>19.54123546356556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02-42C0-AD3F-012FD62199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17836368"/>
        <c:axId val="1117838448"/>
      </c:barChart>
      <c:catAx>
        <c:axId val="111783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7838448"/>
        <c:crosses val="autoZero"/>
        <c:auto val="1"/>
        <c:lblAlgn val="ctr"/>
        <c:lblOffset val="100"/>
        <c:noMultiLvlLbl val="0"/>
      </c:catAx>
      <c:valAx>
        <c:axId val="11178384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783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i="0" baseline="0" dirty="0">
                <a:effectLst/>
              </a:rPr>
              <a:t>Fuel Type(pre/post 2010)</a:t>
            </a:r>
            <a:endParaRPr lang="en-US" sz="2800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r>
              <a:rPr lang="en-US" sz="2800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8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'fuel efincy - pre-post2010'!$AF$10</c:f>
              <c:strCache>
                <c:ptCount val="1"/>
                <c:pt idx="0">
                  <c:v>pre-2010 vehicle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'fuel efincy - pre-post2010'!$AE$11:$AE$26</c:f>
              <c:strCache>
                <c:ptCount val="15"/>
                <c:pt idx="0">
                  <c:v>Electricity</c:v>
                </c:pt>
                <c:pt idx="1">
                  <c:v>Regular Gas and Electricity</c:v>
                </c:pt>
                <c:pt idx="2">
                  <c:v>Regular Gas or Electricity</c:v>
                </c:pt>
                <c:pt idx="3">
                  <c:v>Premium and Electricity</c:v>
                </c:pt>
                <c:pt idx="4">
                  <c:v>Premium Gas or Electricity</c:v>
                </c:pt>
                <c:pt idx="5">
                  <c:v>Regular</c:v>
                </c:pt>
                <c:pt idx="6">
                  <c:v>Premium</c:v>
                </c:pt>
                <c:pt idx="7">
                  <c:v>Gasoline or E85</c:v>
                </c:pt>
                <c:pt idx="8">
                  <c:v>Gasoline or natural gas</c:v>
                </c:pt>
                <c:pt idx="9">
                  <c:v>Gasoline or propane</c:v>
                </c:pt>
                <c:pt idx="10">
                  <c:v>Premium or E85</c:v>
                </c:pt>
                <c:pt idx="11">
                  <c:v>Diesel</c:v>
                </c:pt>
                <c:pt idx="12">
                  <c:v>Midgrade</c:v>
                </c:pt>
                <c:pt idx="13">
                  <c:v>CNG</c:v>
                </c:pt>
                <c:pt idx="14">
                  <c:v>Grand Total</c:v>
                </c:pt>
              </c:strCache>
            </c:strRef>
          </c:cat>
          <c:val>
            <c:numRef>
              <c:f>'fuel efincy - pre-post2010'!$AF$11:$AF$26</c:f>
              <c:numCache>
                <c:formatCode>General</c:formatCode>
                <c:ptCount val="16"/>
                <c:pt idx="0">
                  <c:v>23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20977</c:v>
                </c:pt>
                <c:pt idx="6">
                  <c:v>6208</c:v>
                </c:pt>
                <c:pt idx="7">
                  <c:v>411</c:v>
                </c:pt>
                <c:pt idx="8">
                  <c:v>18</c:v>
                </c:pt>
                <c:pt idx="9">
                  <c:v>8</c:v>
                </c:pt>
                <c:pt idx="10">
                  <c:v>14</c:v>
                </c:pt>
                <c:pt idx="11">
                  <c:v>918</c:v>
                </c:pt>
                <c:pt idx="12">
                  <c:v>0</c:v>
                </c:pt>
                <c:pt idx="13">
                  <c:v>51</c:v>
                </c:pt>
                <c:pt idx="14">
                  <c:v>28628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48-444D-A630-E6F86F217253}"/>
            </c:ext>
          </c:extLst>
        </c:ser>
        <c:ser>
          <c:idx val="1"/>
          <c:order val="1"/>
          <c:tx>
            <c:strRef>
              <c:f>'fuel efincy - pre-post2010'!$AG$10</c:f>
              <c:strCache>
                <c:ptCount val="1"/>
                <c:pt idx="0">
                  <c:v>2010-post Vehicle Count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'fuel efincy - pre-post2010'!$AE$11:$AE$26</c:f>
              <c:strCache>
                <c:ptCount val="15"/>
                <c:pt idx="0">
                  <c:v>Electricity</c:v>
                </c:pt>
                <c:pt idx="1">
                  <c:v>Regular Gas and Electricity</c:v>
                </c:pt>
                <c:pt idx="2">
                  <c:v>Regular Gas or Electricity</c:v>
                </c:pt>
                <c:pt idx="3">
                  <c:v>Premium and Electricity</c:v>
                </c:pt>
                <c:pt idx="4">
                  <c:v>Premium Gas or Electricity</c:v>
                </c:pt>
                <c:pt idx="5">
                  <c:v>Regular</c:v>
                </c:pt>
                <c:pt idx="6">
                  <c:v>Premium</c:v>
                </c:pt>
                <c:pt idx="7">
                  <c:v>Gasoline or E85</c:v>
                </c:pt>
                <c:pt idx="8">
                  <c:v>Gasoline or natural gas</c:v>
                </c:pt>
                <c:pt idx="9">
                  <c:v>Gasoline or propane</c:v>
                </c:pt>
                <c:pt idx="10">
                  <c:v>Premium or E85</c:v>
                </c:pt>
                <c:pt idx="11">
                  <c:v>Diesel</c:v>
                </c:pt>
                <c:pt idx="12">
                  <c:v>Midgrade</c:v>
                </c:pt>
                <c:pt idx="13">
                  <c:v>CNG</c:v>
                </c:pt>
                <c:pt idx="14">
                  <c:v>Grand Total</c:v>
                </c:pt>
              </c:strCache>
            </c:strRef>
          </c:cat>
          <c:val>
            <c:numRef>
              <c:f>'fuel efincy - pre-post2010'!$AG$11:$AG$26</c:f>
              <c:numCache>
                <c:formatCode>General</c:formatCode>
                <c:ptCount val="16"/>
                <c:pt idx="0">
                  <c:v>110</c:v>
                </c:pt>
                <c:pt idx="1">
                  <c:v>20</c:v>
                </c:pt>
                <c:pt idx="2">
                  <c:v>2</c:v>
                </c:pt>
                <c:pt idx="3">
                  <c:v>25</c:v>
                </c:pt>
                <c:pt idx="4">
                  <c:v>18</c:v>
                </c:pt>
                <c:pt idx="5">
                  <c:v>4279</c:v>
                </c:pt>
                <c:pt idx="6">
                  <c:v>3925</c:v>
                </c:pt>
                <c:pt idx="7">
                  <c:v>812</c:v>
                </c:pt>
                <c:pt idx="8">
                  <c:v>2</c:v>
                </c:pt>
                <c:pt idx="9">
                  <c:v>0</c:v>
                </c:pt>
                <c:pt idx="10">
                  <c:v>108</c:v>
                </c:pt>
                <c:pt idx="11">
                  <c:v>96</c:v>
                </c:pt>
                <c:pt idx="12">
                  <c:v>77</c:v>
                </c:pt>
                <c:pt idx="13">
                  <c:v>9</c:v>
                </c:pt>
                <c:pt idx="14">
                  <c:v>9483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48-444D-A630-E6F86F217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4833855"/>
        <c:axId val="694834687"/>
      </c:barChart>
      <c:catAx>
        <c:axId val="69483385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834687"/>
        <c:crosses val="autoZero"/>
        <c:auto val="1"/>
        <c:lblAlgn val="ctr"/>
        <c:lblOffset val="100"/>
        <c:noMultiLvlLbl val="0"/>
      </c:catAx>
      <c:valAx>
        <c:axId val="69483468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833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>
          <a:alpha val="97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Transmission Type</a:t>
            </a:r>
            <a:r>
              <a:rPr lang="en-US" sz="3200" baseline="0"/>
              <a:t> </a:t>
            </a:r>
            <a:r>
              <a:rPr lang="en-US" sz="3200"/>
              <a:t>MPG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't-testmpg(M5S v A3S)'!$U$6:$X$6</c:f>
              <c:strCache>
                <c:ptCount val="4"/>
                <c:pt idx="0">
                  <c:v>M5S</c:v>
                </c:pt>
                <c:pt idx="1">
                  <c:v>M4S</c:v>
                </c:pt>
                <c:pt idx="2">
                  <c:v>A4S</c:v>
                </c:pt>
                <c:pt idx="3">
                  <c:v>A3S</c:v>
                </c:pt>
              </c:strCache>
            </c:strRef>
          </c:cat>
          <c:val>
            <c:numRef>
              <c:f>'t-testmpg(M5S v A3S)'!$U$7:$X$7</c:f>
              <c:numCache>
                <c:formatCode>General</c:formatCode>
                <c:ptCount val="4"/>
                <c:pt idx="0">
                  <c:v>19.325003003724618</c:v>
                </c:pt>
                <c:pt idx="1">
                  <c:v>17.414699932569118</c:v>
                </c:pt>
                <c:pt idx="2">
                  <c:v>15.96531425466401</c:v>
                </c:pt>
                <c:pt idx="3">
                  <c:v>17.525864804823865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18-44DF-A3BD-7380EA2EE3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78176351"/>
        <c:axId val="1378175103"/>
      </c:barChart>
      <c:catAx>
        <c:axId val="1378176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175103"/>
        <c:crosses val="autoZero"/>
        <c:auto val="1"/>
        <c:lblAlgn val="ctr"/>
        <c:lblOffset val="100"/>
        <c:noMultiLvlLbl val="0"/>
      </c:catAx>
      <c:valAx>
        <c:axId val="137817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176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DC009-E13A-40F0-83A9-E7DCE3B59BC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EBA13-B921-470C-ACF5-AC3D72F6A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0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8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2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63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53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8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2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8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7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8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7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A9A3F7-8E5F-443D-AB97-206B7A05C9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0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torbiscuit.com/4-types-of-car-transmissions-and-how-they-work/" TargetMode="External"/><Relationship Id="rId3" Type="http://schemas.openxmlformats.org/officeDocument/2006/relationships/hyperlink" Target="https://fueleconomy.gov/feg/atv-hev.shtml" TargetMode="External"/><Relationship Id="rId7" Type="http://schemas.openxmlformats.org/officeDocument/2006/relationships/hyperlink" Target="https://www.driverside.com/auto-library/top_10_factors_contributing_to_fuel_economy-317" TargetMode="External"/><Relationship Id="rId2" Type="http://schemas.openxmlformats.org/officeDocument/2006/relationships/hyperlink" Target="https://www.quora.com/Why-is-the-mileage-of-an-electric-car-greater-in-the-city-than-on-a-highw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ora.com/Can-bad-transmission-affect-gas-mileage" TargetMode="External"/><Relationship Id="rId5" Type="http://schemas.openxmlformats.org/officeDocument/2006/relationships/hyperlink" Target="https://carfromjapan.com/article/industry-knowledge/automatic-transmission-type-explained/" TargetMode="External"/><Relationship Id="rId4" Type="http://schemas.openxmlformats.org/officeDocument/2006/relationships/hyperlink" Target="https://fueleconomy.gov/feg/tech_transmission.s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E890-5B2E-4A7C-A71F-7B2EF7C17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Vehicle Fuel Costs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2667E-212F-4DFE-B1F0-3E8182ED1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Bodhi</a:t>
            </a:r>
          </a:p>
        </p:txBody>
      </p:sp>
    </p:spTree>
    <p:extLst>
      <p:ext uri="{BB962C8B-B14F-4D97-AF65-F5344CB8AC3E}">
        <p14:creationId xmlns:p14="http://schemas.microsoft.com/office/powerpoint/2010/main" val="27102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BCE-A209-4F31-AC02-5B94F9FC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M5S v. A3S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6C4A-0CEF-4478-8E0A-85F386DF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Reject the null</a:t>
            </a:r>
          </a:p>
          <a:p>
            <a:pPr lvl="1"/>
            <a:r>
              <a:rPr lang="en-US" dirty="0"/>
              <a:t>MP5 and A3S+2mpg is statistically significant</a:t>
            </a:r>
          </a:p>
          <a:p>
            <a:endParaRPr lang="en-US" dirty="0"/>
          </a:p>
          <a:p>
            <a:r>
              <a:rPr lang="en-US" dirty="0"/>
              <a:t>p-value = .0458</a:t>
            </a:r>
          </a:p>
          <a:p>
            <a:endParaRPr lang="en-US" dirty="0"/>
          </a:p>
          <a:p>
            <a:r>
              <a:rPr lang="en-US" dirty="0"/>
              <a:t>95% confidence difference is between 1.795 MPG and 1.804 MPG(M5S&gt;A3S)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6671-32D5-41AC-A8BD-1F0E5941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M5S v. A4S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D7C0-257F-4497-A603-67BD96E4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Reject the null </a:t>
            </a:r>
          </a:p>
          <a:p>
            <a:pPr lvl="1"/>
            <a:r>
              <a:rPr lang="en-US" dirty="0"/>
              <a:t>M5S  and A4S+3mpg is statistically significant</a:t>
            </a:r>
          </a:p>
          <a:p>
            <a:endParaRPr lang="en-US" dirty="0"/>
          </a:p>
          <a:p>
            <a:r>
              <a:rPr lang="en-US" dirty="0"/>
              <a:t>p-value = virtually 0</a:t>
            </a:r>
          </a:p>
          <a:p>
            <a:endParaRPr lang="en-US" dirty="0"/>
          </a:p>
          <a:p>
            <a:r>
              <a:rPr lang="en-US" dirty="0"/>
              <a:t>99% confidence difference is 3.36 mpg(M5S&gt;A4S)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96E8-4CB6-4E99-8DA9-F1258B61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4" y="5791200"/>
            <a:ext cx="10018712" cy="876299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M=Manual </a:t>
            </a:r>
            <a:br>
              <a:rPr lang="en-US" sz="2000" dirty="0"/>
            </a:br>
            <a:r>
              <a:rPr lang="en-US" sz="2000" dirty="0"/>
              <a:t>A=Automatic </a:t>
            </a:r>
            <a:br>
              <a:rPr lang="en-US" sz="2000" dirty="0"/>
            </a:br>
            <a:r>
              <a:rPr lang="en-US" sz="2000" dirty="0"/>
              <a:t>#=amount of gears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B68997-1B58-471C-8981-BCDD4270C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214588"/>
              </p:ext>
            </p:extLst>
          </p:nvPr>
        </p:nvGraphicFramePr>
        <p:xfrm>
          <a:off x="1484313" y="619125"/>
          <a:ext cx="10018712" cy="517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697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015D-4C5D-4C7A-AC9E-0F53D3AF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ECA8-21D4-4250-8AC4-21E28BD0C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two main takeaways from this data?</a:t>
            </a:r>
          </a:p>
          <a:p>
            <a:pPr lvl="1"/>
            <a:r>
              <a:rPr lang="en-US" dirty="0"/>
              <a:t>Cars are becoming more fuel efficient</a:t>
            </a:r>
          </a:p>
          <a:p>
            <a:pPr lvl="1"/>
            <a:r>
              <a:rPr lang="en-US" dirty="0"/>
              <a:t>The amount of gears and transmission type effect fuel efficiency</a:t>
            </a:r>
          </a:p>
          <a:p>
            <a:r>
              <a:rPr lang="en-US" dirty="0"/>
              <a:t>Sources of Optimization</a:t>
            </a:r>
          </a:p>
          <a:p>
            <a:r>
              <a:rPr lang="en-US" dirty="0"/>
              <a:t>Alternative energy cars</a:t>
            </a:r>
          </a:p>
          <a:p>
            <a:r>
              <a:rPr lang="en-US" dirty="0"/>
              <a:t>Demand for alternative energy cars</a:t>
            </a:r>
          </a:p>
          <a:p>
            <a:r>
              <a:rPr lang="en-US" dirty="0"/>
              <a:t>Cleaner Tomorrow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7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72E4-3CD6-4883-92E4-A1C146AF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F0C8-E0ED-425F-9150-F48CA79E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Why is the mileage of an electric car greater in the city than on a highway? – Quora</a:t>
            </a:r>
            <a:endParaRPr lang="en-US" dirty="0"/>
          </a:p>
          <a:p>
            <a:r>
              <a:rPr lang="en-US" dirty="0">
                <a:hlinkClick r:id="rId3"/>
              </a:rPr>
              <a:t>Where the Energy Goes: Hybrids (fueleconomy.gov)</a:t>
            </a:r>
            <a:endParaRPr lang="en-US" dirty="0"/>
          </a:p>
          <a:p>
            <a:r>
              <a:rPr lang="en-US" dirty="0">
                <a:hlinkClick r:id="rId4"/>
              </a:rPr>
              <a:t>Advanced Transmission Technologies (fueleconomy.gov)</a:t>
            </a:r>
            <a:endParaRPr lang="en-US" dirty="0"/>
          </a:p>
          <a:p>
            <a:r>
              <a:rPr lang="en-US" dirty="0">
                <a:hlinkClick r:id="rId5"/>
              </a:rPr>
              <a:t>Automatic Transmission Types Explained: CVT, DSG, Tiptronic, Dual-Clutch, Automated-Manual Transmission - CAR FROM JAPAN</a:t>
            </a:r>
            <a:endParaRPr lang="en-US" dirty="0"/>
          </a:p>
          <a:p>
            <a:r>
              <a:rPr lang="en-US" dirty="0">
                <a:hlinkClick r:id="rId6"/>
              </a:rPr>
              <a:t>Can bad transmission affect gas mileage? – Quora</a:t>
            </a:r>
            <a:endParaRPr lang="en-US" dirty="0"/>
          </a:p>
          <a:p>
            <a:r>
              <a:rPr lang="en-US" dirty="0">
                <a:hlinkClick r:id="rId7"/>
              </a:rPr>
              <a:t>Top 10 Factors Contributing To Fuel Economy - Car Maintenance and Car Repairs - </a:t>
            </a:r>
            <a:r>
              <a:rPr lang="en-US" dirty="0" err="1">
                <a:hlinkClick r:id="rId7"/>
              </a:rPr>
              <a:t>DriverSide</a:t>
            </a:r>
            <a:endParaRPr lang="en-US" dirty="0"/>
          </a:p>
          <a:p>
            <a:r>
              <a:rPr lang="en-US" dirty="0">
                <a:hlinkClick r:id="rId8"/>
              </a:rPr>
              <a:t>4 Types of Car Transmissions (and How They Work) (motorbiscuit.com)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3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9640-C461-4B4E-A31A-33391CED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US" dirty="0"/>
              <a:t>Lets get started..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45A9-45EC-4166-863D-5585C1DD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/>
              <a:t>Fuel Efficiency</a:t>
            </a:r>
          </a:p>
          <a:p>
            <a:endParaRPr lang="en-US" sz="6000" dirty="0"/>
          </a:p>
          <a:p>
            <a:r>
              <a:rPr lang="en-US" sz="6000" dirty="0"/>
              <a:t>Avg Highway MPG(1984) – 23.08</a:t>
            </a:r>
          </a:p>
          <a:p>
            <a:endParaRPr lang="en-US" sz="6000" dirty="0"/>
          </a:p>
          <a:p>
            <a:r>
              <a:rPr lang="en-US" sz="6000" dirty="0"/>
              <a:t>Avg Highway MPG(2017) – 28.99</a:t>
            </a:r>
          </a:p>
          <a:p>
            <a:endParaRPr lang="en-US" sz="6000" dirty="0"/>
          </a:p>
          <a:p>
            <a:r>
              <a:rPr lang="en-US" sz="6000" dirty="0"/>
              <a:t>City/Highway correlation- .968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7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DFE1-53D6-499D-A182-56529CDD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Graph of correlation between city mpg and highway mpg </a:t>
            </a:r>
            <a:br>
              <a:rPr lang="en-US" sz="4000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07E6E0-32DF-4CF2-8B9C-94AB5C1C2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114148"/>
              </p:ext>
            </p:extLst>
          </p:nvPr>
        </p:nvGraphicFramePr>
        <p:xfrm>
          <a:off x="874712" y="2001520"/>
          <a:ext cx="10768647" cy="4511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757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EDDB-33B3-4BA0-910C-B0C92DFF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FDBC-BDA5-494D-A5FA-C4665627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2009- Noticeable shift in avg MPG</a:t>
            </a:r>
          </a:p>
          <a:p>
            <a:endParaRPr lang="en-US" dirty="0"/>
          </a:p>
          <a:p>
            <a:r>
              <a:rPr lang="en-US" dirty="0"/>
              <a:t>2010- First year of significance: electric car industry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6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6C74675-14E3-41ED-BE57-4B88434BB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409922"/>
              </p:ext>
            </p:extLst>
          </p:nvPr>
        </p:nvGraphicFramePr>
        <p:xfrm>
          <a:off x="1571399" y="220337"/>
          <a:ext cx="10018712" cy="632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979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CE95-BF6B-4E3B-8B23-A3D1D401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06165"/>
            <a:ext cx="10018713" cy="1752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12A4-93BE-4DDC-98A2-A0AC1CA7C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Chart with mentor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08F6B70-DC00-4934-BCFF-2E6847AFB6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03084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779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4200-87B5-4E17-9802-EBF454D4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Gas cars pre/post 2010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8E3E-6B3D-4408-A035-E0D3FB006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1984 to 2010 </a:t>
            </a:r>
          </a:p>
          <a:p>
            <a:pPr lvl="1"/>
            <a:r>
              <a:rPr lang="en-US" dirty="0"/>
              <a:t>73%</a:t>
            </a:r>
          </a:p>
          <a:p>
            <a:pPr lvl="1"/>
            <a:endParaRPr lang="en-US" dirty="0"/>
          </a:p>
          <a:p>
            <a:r>
              <a:rPr lang="en-US" dirty="0"/>
              <a:t>2010 to present</a:t>
            </a:r>
          </a:p>
          <a:p>
            <a:pPr lvl="1"/>
            <a:r>
              <a:rPr lang="en-US" dirty="0"/>
              <a:t>45%</a:t>
            </a:r>
          </a:p>
          <a:p>
            <a:endParaRPr lang="en-US" dirty="0"/>
          </a:p>
          <a:p>
            <a:r>
              <a:rPr lang="en-US" dirty="0"/>
              <a:t>So what’s changed? </a:t>
            </a:r>
          </a:p>
        </p:txBody>
      </p:sp>
    </p:spTree>
    <p:extLst>
      <p:ext uri="{BB962C8B-B14F-4D97-AF65-F5344CB8AC3E}">
        <p14:creationId xmlns:p14="http://schemas.microsoft.com/office/powerpoint/2010/main" val="68853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49DE-6E4B-4703-85E8-4DB88F03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E85C-D948-4796-970E-DB9CCB95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Transmission Types</a:t>
            </a:r>
          </a:p>
          <a:p>
            <a:pPr lvl="1"/>
            <a:r>
              <a:rPr lang="en-US" dirty="0"/>
              <a:t>Manual, Automatic, CVT(continuous variable), DCT(dual-clutch)</a:t>
            </a:r>
          </a:p>
          <a:p>
            <a:r>
              <a:rPr lang="en-US" dirty="0"/>
              <a:t>   City MPG - automatic &gt; manual</a:t>
            </a:r>
          </a:p>
          <a:p>
            <a:r>
              <a:rPr lang="en-US" dirty="0"/>
              <a:t>	Highway MPG - automatic &lt; manual</a:t>
            </a:r>
          </a:p>
          <a:p>
            <a:r>
              <a:rPr lang="en-US" dirty="0"/>
              <a:t>    Automatic/CVT, lowering the gap</a:t>
            </a:r>
          </a:p>
        </p:txBody>
      </p:sp>
    </p:spTree>
    <p:extLst>
      <p:ext uri="{BB962C8B-B14F-4D97-AF65-F5344CB8AC3E}">
        <p14:creationId xmlns:p14="http://schemas.microsoft.com/office/powerpoint/2010/main" val="145362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6CEA-6739-40A1-A2C0-ACA28BDA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M5S v M4S Transmission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4296C-21E7-4E8D-BED0-E6D5128C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Reject the null: avg M5S mpg and avg M4S mpg difference is statistically significant</a:t>
            </a:r>
          </a:p>
          <a:p>
            <a:endParaRPr lang="en-US" dirty="0"/>
          </a:p>
          <a:p>
            <a:r>
              <a:rPr lang="en-US" dirty="0"/>
              <a:t>p-value = virtually 0</a:t>
            </a:r>
          </a:p>
          <a:p>
            <a:pPr lvl="1"/>
            <a:r>
              <a:rPr lang="en-US" dirty="0"/>
              <a:t>Statistically significant</a:t>
            </a:r>
          </a:p>
          <a:p>
            <a:endParaRPr lang="en-US" dirty="0"/>
          </a:p>
          <a:p>
            <a:r>
              <a:rPr lang="en-US" dirty="0"/>
              <a:t>99% confidence difference is 1.91 (M5S&gt;M4S)</a:t>
            </a:r>
          </a:p>
        </p:txBody>
      </p:sp>
    </p:spTree>
    <p:extLst>
      <p:ext uri="{BB962C8B-B14F-4D97-AF65-F5344CB8AC3E}">
        <p14:creationId xmlns:p14="http://schemas.microsoft.com/office/powerpoint/2010/main" val="175445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33701</TotalTime>
  <Words>396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Vehicle Fuel Costs</vt:lpstr>
      <vt:lpstr>Lets get started..</vt:lpstr>
      <vt:lpstr>Graph of correlation between city mpg and highway mpg  </vt:lpstr>
      <vt:lpstr>The Shift</vt:lpstr>
      <vt:lpstr>PowerPoint Presentation</vt:lpstr>
      <vt:lpstr>PowerPoint Presentation</vt:lpstr>
      <vt:lpstr>Regular Gas cars pre/post 2010</vt:lpstr>
      <vt:lpstr>Transmissions</vt:lpstr>
      <vt:lpstr>M5S v M4S Transmission</vt:lpstr>
      <vt:lpstr>M5S v. A3S transmission</vt:lpstr>
      <vt:lpstr>M5S v. A4S Transmission</vt:lpstr>
      <vt:lpstr>M=Manual  A=Automatic  #=amount of gears</vt:lpstr>
      <vt:lpstr>Final Analysis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city mpg per brand(pre/post 2010) compare with brands % of regular gas cars (pre-post 2010) Electric cars v gas cars highway consumption</dc:title>
  <dc:creator>buddhahungerford@gmail.com</dc:creator>
  <cp:lastModifiedBy>bodhi hungerford</cp:lastModifiedBy>
  <cp:revision>4</cp:revision>
  <dcterms:created xsi:type="dcterms:W3CDTF">2020-12-15T23:08:08Z</dcterms:created>
  <dcterms:modified xsi:type="dcterms:W3CDTF">2024-03-28T21:08:21Z</dcterms:modified>
</cp:coreProperties>
</file>