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70" r:id="rId5"/>
    <p:sldId id="260" r:id="rId6"/>
    <p:sldId id="259" r:id="rId7"/>
    <p:sldId id="262" r:id="rId8"/>
    <p:sldId id="261" r:id="rId9"/>
    <p:sldId id="264" r:id="rId10"/>
    <p:sldId id="263" r:id="rId11"/>
    <p:sldId id="26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5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1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4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8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23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0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6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8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1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3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17CCEF-C1F7-4C42-BEA8-A0D0B23EEA5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D1F02B-F057-4B4D-84F8-C1539F16E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382C-AAB7-43DC-8D62-AA1FD5362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Profitability Plan (2019)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965C-7353-41C9-9ACF-2447E8C95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Bodhi</a:t>
            </a:r>
          </a:p>
        </p:txBody>
      </p:sp>
    </p:spTree>
    <p:extLst>
      <p:ext uri="{BB962C8B-B14F-4D97-AF65-F5344CB8AC3E}">
        <p14:creationId xmlns:p14="http://schemas.microsoft.com/office/powerpoint/2010/main" val="334298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C92-5FD9-4668-A35B-1B760533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8F0AD78F-E7B3-4C79-88B8-D0D40B7FE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7107B-EF4B-4EB4-98C2-042B6304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1" y="847725"/>
            <a:ext cx="1552574" cy="4943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DB9CE8-9B42-46E0-BE29-7D2411E7E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187" y="847725"/>
            <a:ext cx="2930864" cy="460395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FA76BF-452E-4648-8CDF-7BA16BCE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B427B-DEE1-41E8-A9B8-26DB8BBEB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051" y="847724"/>
            <a:ext cx="1552574" cy="4888925"/>
          </a:xfrm>
          <a:prstGeom prst="rect">
            <a:avLst/>
          </a:prstGeom>
        </p:spPr>
      </p:pic>
      <p:sp>
        <p:nvSpPr>
          <p:cNvPr id="30" name="Arrow: Left 29">
            <a:extLst>
              <a:ext uri="{FF2B5EF4-FFF2-40B4-BE49-F238E27FC236}">
                <a16:creationId xmlns:a16="http://schemas.microsoft.com/office/drawing/2014/main" id="{726777C2-13F2-4D4C-88DA-D5B76216424D}"/>
              </a:ext>
            </a:extLst>
          </p:cNvPr>
          <p:cNvSpPr/>
          <p:nvPr/>
        </p:nvSpPr>
        <p:spPr>
          <a:xfrm>
            <a:off x="10371769" y="1400688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B36314AC-674C-47EF-B5C7-A00E926C0FD8}"/>
              </a:ext>
            </a:extLst>
          </p:cNvPr>
          <p:cNvSpPr/>
          <p:nvPr/>
        </p:nvSpPr>
        <p:spPr>
          <a:xfrm>
            <a:off x="10356912" y="3292186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6C4F6E3-BB5B-418E-8E70-7CDA703DC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0623" y="847723"/>
            <a:ext cx="1552574" cy="4888926"/>
          </a:xfrm>
          <a:prstGeom prst="rect">
            <a:avLst/>
          </a:prstGeom>
        </p:spPr>
      </p:pic>
      <p:sp>
        <p:nvSpPr>
          <p:cNvPr id="34" name="Arrow: Left 33">
            <a:extLst>
              <a:ext uri="{FF2B5EF4-FFF2-40B4-BE49-F238E27FC236}">
                <a16:creationId xmlns:a16="http://schemas.microsoft.com/office/drawing/2014/main" id="{6C6E356C-EF51-431A-80CA-A4CFE755CAAF}"/>
              </a:ext>
            </a:extLst>
          </p:cNvPr>
          <p:cNvSpPr/>
          <p:nvPr/>
        </p:nvSpPr>
        <p:spPr>
          <a:xfrm>
            <a:off x="10371769" y="836163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A8557C0D-4017-4CDA-96CD-453CF5F1EB6C}"/>
              </a:ext>
            </a:extLst>
          </p:cNvPr>
          <p:cNvSpPr/>
          <p:nvPr/>
        </p:nvSpPr>
        <p:spPr>
          <a:xfrm>
            <a:off x="10358769" y="5183040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F1C0-1BA0-4BE0-818C-07EA25C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/>
              <a:t>Combined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6CC2-FE3D-4A00-8674-F99EAEF3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8299"/>
            <a:ext cx="10018713" cy="3124201"/>
          </a:xfrm>
        </p:spPr>
        <p:txBody>
          <a:bodyPr/>
          <a:lstStyle/>
          <a:p>
            <a:r>
              <a:rPr lang="en-US" dirty="0"/>
              <a:t>All Three Strategies</a:t>
            </a:r>
          </a:p>
          <a:p>
            <a:endParaRPr lang="en-US" dirty="0"/>
          </a:p>
          <a:p>
            <a:r>
              <a:rPr lang="en-US" dirty="0"/>
              <a:t>Maid goal $72M Gross Revenue</a:t>
            </a:r>
          </a:p>
          <a:p>
            <a:pPr lvl="1"/>
            <a:r>
              <a:rPr lang="en-US" dirty="0"/>
              <a:t>$74.9M</a:t>
            </a:r>
          </a:p>
          <a:p>
            <a:endParaRPr lang="en-US" dirty="0"/>
          </a:p>
          <a:p>
            <a:r>
              <a:rPr lang="en-US" dirty="0"/>
              <a:t>Net Revenue $41.6M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DADD-418C-416E-880E-3BE2EDF2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8F0AD78F-E7B3-4C79-88B8-D0D40B7FE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3F1433-422A-4202-ACAD-8B5F5201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289" y="977105"/>
            <a:ext cx="2252827" cy="4546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B0CC4-A974-404A-AFD9-CF5176C29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522" y="991559"/>
            <a:ext cx="3232767" cy="4546708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E4BDCF9-5DAD-4331-B7D3-3E7525E17FA8}"/>
              </a:ext>
            </a:extLst>
          </p:cNvPr>
          <p:cNvSpPr/>
          <p:nvPr/>
        </p:nvSpPr>
        <p:spPr>
          <a:xfrm>
            <a:off x="10942255" y="1974807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F262761-76E0-4D10-A468-1C03018A7A37}"/>
              </a:ext>
            </a:extLst>
          </p:cNvPr>
          <p:cNvSpPr/>
          <p:nvPr/>
        </p:nvSpPr>
        <p:spPr>
          <a:xfrm>
            <a:off x="10974513" y="1420164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8D1BFF-CFAF-4FB9-9E0C-D9F364FB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689091-7B2F-468B-BE0F-5F025D4E3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290" y="962650"/>
            <a:ext cx="2308966" cy="4575617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FEC4C53E-519F-41CA-9C7C-DE1B0CC9A149}"/>
              </a:ext>
            </a:extLst>
          </p:cNvPr>
          <p:cNvSpPr/>
          <p:nvPr/>
        </p:nvSpPr>
        <p:spPr>
          <a:xfrm>
            <a:off x="10974513" y="4224268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9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A198EF-6B7D-4B36-8666-4EE5A3BC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E8A12-AFEA-4F9D-A1A6-735F22B7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Gross Revenue</a:t>
            </a:r>
          </a:p>
        </p:txBody>
      </p:sp>
      <p:sp useBgFill="1">
        <p:nvSpPr>
          <p:cNvPr id="12" name="Rounded Rectangle 16">
            <a:extLst>
              <a:ext uri="{FF2B5EF4-FFF2-40B4-BE49-F238E27FC236}">
                <a16:creationId xmlns:a16="http://schemas.microsoft.com/office/drawing/2014/main" id="{17348318-06B3-4581-BDC7-8BB5ACC0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4EDEE4-D512-4009-8EEF-CE63D59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D0D74DB-6C71-4213-85FF-20DD13769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E2ECCA0-3402-41F6-B3F0-C0614487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8D51413-DF87-4855-8485-2BD24C20D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DD05C6A-7DF1-4600-883B-B5E8D2415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7050BDD-AE45-4BCF-A4B4-E66D5499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BFDB4D1-F713-4EE1-9802-3EC51960B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12D7A6-EEA3-4DAE-A2DF-BE54131B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23132F-33FB-4050-8971-94A09B19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62" y="511044"/>
            <a:ext cx="7483123" cy="55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6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29D1C44-1DC2-46A3-AF4D-6CF3F03E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8441D71-9427-4E52-9D00-DA5DCD608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9D64EDB-A847-4FFD-A1A0-F682EFB8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E1462D21-CAC4-4C52-95C9-E5C0DE3E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A48DF8F-07DF-48F2-944C-97808BBD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1DBC7527-D323-4A52-8055-50480E532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7FDC9880-BEB7-4458-9A76-FD74CA58D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4036FF9-87DD-4353-B2F0-489C22FD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1B3A-8FAA-46FD-93B5-869A9118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Net Revenue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4E07E5-1F56-421C-8C94-997C1C468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2DFE285C-9557-40E8-A605-6B1D892A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31B8C5C-DAD6-40EA-A047-258B2864F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B3B8CF04-FBFF-4E4B-AFF7-F08823A53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94FA41BA-3E89-4178-9DC5-7964323B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AE921036-12D7-4BCA-87D0-9B7E8B347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90552932-5D46-4AEB-BFEF-98EDCAAF4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Rounded Rectangle 16">
            <a:extLst>
              <a:ext uri="{FF2B5EF4-FFF2-40B4-BE49-F238E27FC236}">
                <a16:creationId xmlns:a16="http://schemas.microsoft.com/office/drawing/2014/main" id="{1879D665-78DD-41CB-B632-09A8CCAA9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47F3F6E-FEB2-4CD8-B7F1-F617841C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C0C78DB-67A1-4FBD-A9E1-69FB65BD8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34" y="281030"/>
            <a:ext cx="7440300" cy="5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2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3CF6CC4E-F8AE-46B8-AF42-C264DA9FF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DAEAD399-3691-4CD7-B52B-C9B09436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10AD751-06FB-4939-907D-5875B9B6B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534E01E2-CF3B-4438-B865-7B0F1D946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1779656F-F5D3-4C3F-A487-6302E3652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E472999E-58E4-45E0-8214-7F53A2270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538931F4-BE0D-49CA-A368-314C02CC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E36271-84A3-4683-9040-37579EB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 dirty="0"/>
          </a:p>
        </p:txBody>
      </p:sp>
      <p:sp>
        <p:nvSpPr>
          <p:cNvPr id="85" name="Rounded Rectangle 16">
            <a:extLst>
              <a:ext uri="{FF2B5EF4-FFF2-40B4-BE49-F238E27FC236}">
                <a16:creationId xmlns:a16="http://schemas.microsoft.com/office/drawing/2014/main" id="{2D6217BA-2280-4A9E-9B69-707DF505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7E0632-DC18-46BC-B6B4-4E88E0D4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362CB30-CFA1-4EF9-9A16-19B66B11C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97" y="462987"/>
            <a:ext cx="7289800" cy="55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3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D624-4312-4880-BAF3-8E02419C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Model(2018)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1751-B8C9-4F61-90CA-C5FA63D2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3995"/>
            <a:ext cx="10018713" cy="3777205"/>
          </a:xfrm>
        </p:spPr>
        <p:txBody>
          <a:bodyPr>
            <a:normAutofit/>
          </a:bodyPr>
          <a:lstStyle/>
          <a:p>
            <a:r>
              <a:rPr lang="en-US" dirty="0"/>
              <a:t>Car fleet: 4001 cars</a:t>
            </a:r>
          </a:p>
          <a:p>
            <a:endParaRPr lang="en-US" dirty="0"/>
          </a:p>
          <a:p>
            <a:r>
              <a:rPr lang="en-US" dirty="0"/>
              <a:t>Gross revenue: $64.9M </a:t>
            </a:r>
          </a:p>
          <a:p>
            <a:endParaRPr lang="en-US" dirty="0"/>
          </a:p>
          <a:p>
            <a:r>
              <a:rPr lang="en-US" dirty="0"/>
              <a:t>Total costs: $33.1M</a:t>
            </a:r>
          </a:p>
          <a:p>
            <a:endParaRPr lang="en-US" dirty="0"/>
          </a:p>
          <a:p>
            <a:r>
              <a:rPr lang="en-US" dirty="0"/>
              <a:t>Net Revenue: $31.8M</a:t>
            </a:r>
          </a:p>
        </p:txBody>
      </p:sp>
    </p:spTree>
    <p:extLst>
      <p:ext uri="{BB962C8B-B14F-4D97-AF65-F5344CB8AC3E}">
        <p14:creationId xmlns:p14="http://schemas.microsoft.com/office/powerpoint/2010/main" val="39749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67A981-D4F6-4E7A-B4C8-BFF110A0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514350"/>
            <a:ext cx="5034851" cy="6251575"/>
          </a:xfrm>
          <a:prstGeom prst="rect">
            <a:avLst/>
          </a:prstGeom>
        </p:spPr>
      </p:pic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B6E0CAFF-9F8E-4BEC-9AA3-5DE9CFD5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170" y="1088021"/>
            <a:ext cx="10391853" cy="4703180"/>
          </a:xfrm>
        </p:spPr>
        <p:txBody>
          <a:bodyPr/>
          <a:lstStyle/>
          <a:p>
            <a:r>
              <a:rPr lang="en-US" dirty="0"/>
              <a:t>Target Gross Revenue:$72M</a:t>
            </a:r>
          </a:p>
          <a:p>
            <a:endParaRPr lang="en-US" dirty="0"/>
          </a:p>
          <a:p>
            <a:r>
              <a:rPr lang="en-US" dirty="0"/>
              <a:t>3 Strategies</a:t>
            </a:r>
          </a:p>
          <a:p>
            <a:endParaRPr lang="en-US" dirty="0"/>
          </a:p>
          <a:p>
            <a:r>
              <a:rPr lang="en-US" dirty="0"/>
              <a:t>Combined Strategy…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F74FB02C-8906-454E-A74E-CE2EC65B874F}"/>
              </a:ext>
            </a:extLst>
          </p:cNvPr>
          <p:cNvSpPr/>
          <p:nvPr/>
        </p:nvSpPr>
        <p:spPr>
          <a:xfrm>
            <a:off x="11305655" y="623545"/>
            <a:ext cx="1261641" cy="8796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80742DC-9C34-480F-A3FB-E1770D4F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4" y="529519"/>
            <a:ext cx="5073657" cy="6236405"/>
          </a:xfrm>
          <a:prstGeom prst="rect">
            <a:avLst/>
          </a:prstGeom>
        </p:spPr>
      </p:pic>
      <p:sp>
        <p:nvSpPr>
          <p:cNvPr id="46" name="Arrow: Left 45">
            <a:extLst>
              <a:ext uri="{FF2B5EF4-FFF2-40B4-BE49-F238E27FC236}">
                <a16:creationId xmlns:a16="http://schemas.microsoft.com/office/drawing/2014/main" id="{F174C918-B648-48EF-97F0-22C2E51659B6}"/>
              </a:ext>
            </a:extLst>
          </p:cNvPr>
          <p:cNvSpPr/>
          <p:nvPr/>
        </p:nvSpPr>
        <p:spPr>
          <a:xfrm>
            <a:off x="11332662" y="1393654"/>
            <a:ext cx="1261641" cy="8796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D73F548F-DB87-4D6A-A774-2046AB0966C5}"/>
              </a:ext>
            </a:extLst>
          </p:cNvPr>
          <p:cNvSpPr/>
          <p:nvPr/>
        </p:nvSpPr>
        <p:spPr>
          <a:xfrm>
            <a:off x="11332662" y="4244622"/>
            <a:ext cx="1261641" cy="8796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5FDFF3C6-95AC-44C5-9E3B-601C3213DE92}"/>
              </a:ext>
            </a:extLst>
          </p:cNvPr>
          <p:cNvSpPr/>
          <p:nvPr/>
        </p:nvSpPr>
        <p:spPr>
          <a:xfrm>
            <a:off x="11336520" y="5405224"/>
            <a:ext cx="1261641" cy="8796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566ECD18-423F-47E3-A308-2D17DE4E1527}"/>
              </a:ext>
            </a:extLst>
          </p:cNvPr>
          <p:cNvSpPr/>
          <p:nvPr/>
        </p:nvSpPr>
        <p:spPr>
          <a:xfrm>
            <a:off x="11332662" y="1808854"/>
            <a:ext cx="1261641" cy="8796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1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1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16BD-0077-4D48-A1F0-52F24C65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FD18-7A9B-4BBE-B838-BB51E3C2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Strategy 1:(-)cars at a loss/(+)high profit cars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Strategy 2: Increase Rental Rates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Strategy 3: Renegotiate Insurance Rates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8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3A92-CC0E-4C8E-910D-171BF75A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1- (-)cars at a loss/(+)high profit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F462-02CF-44F3-A1A2-706CC262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fleet: 45 cars(+)</a:t>
            </a:r>
          </a:p>
          <a:p>
            <a:endParaRPr lang="en-US" dirty="0"/>
          </a:p>
          <a:p>
            <a:r>
              <a:rPr lang="en-US" dirty="0"/>
              <a:t>Car costs/insurance increased</a:t>
            </a:r>
          </a:p>
          <a:p>
            <a:endParaRPr lang="en-US" dirty="0"/>
          </a:p>
          <a:p>
            <a:r>
              <a:rPr lang="en-US" dirty="0"/>
              <a:t>Net revenue: $6.3M</a:t>
            </a:r>
          </a:p>
        </p:txBody>
      </p:sp>
    </p:spTree>
    <p:extLst>
      <p:ext uri="{BB962C8B-B14F-4D97-AF65-F5344CB8AC3E}">
        <p14:creationId xmlns:p14="http://schemas.microsoft.com/office/powerpoint/2010/main" val="254767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F722-DB1F-45B2-9B29-1761668D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8F0AD78F-E7B3-4C79-88B8-D0D40B7FE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87C84B-52D2-4F1E-A660-216E630D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123" y="885824"/>
            <a:ext cx="3437459" cy="4648201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7254880C-042E-45D8-943D-6B6989F42151}"/>
              </a:ext>
            </a:extLst>
          </p:cNvPr>
          <p:cNvSpPr/>
          <p:nvPr/>
        </p:nvSpPr>
        <p:spPr>
          <a:xfrm>
            <a:off x="11126899" y="885823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6C472A8-A71E-4D1C-8267-CC454656D819}"/>
              </a:ext>
            </a:extLst>
          </p:cNvPr>
          <p:cNvSpPr/>
          <p:nvPr/>
        </p:nvSpPr>
        <p:spPr>
          <a:xfrm>
            <a:off x="11141392" y="3376868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FF0469C-ADB7-4D70-AF3D-90CA2ED3480B}"/>
              </a:ext>
            </a:extLst>
          </p:cNvPr>
          <p:cNvSpPr/>
          <p:nvPr/>
        </p:nvSpPr>
        <p:spPr>
          <a:xfrm>
            <a:off x="11126345" y="3109493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500A3FA4-D008-4077-A351-AF0FE1519E45}"/>
              </a:ext>
            </a:extLst>
          </p:cNvPr>
          <p:cNvSpPr/>
          <p:nvPr/>
        </p:nvSpPr>
        <p:spPr>
          <a:xfrm>
            <a:off x="11173399" y="2252063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AF638BF-5986-46CB-8743-29A41BDB8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582" y="885823"/>
            <a:ext cx="1647834" cy="4915083"/>
          </a:xfrm>
          <a:prstGeom prst="rect">
            <a:avLst/>
          </a:prstGeom>
        </p:spPr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A68A571-613E-4AD7-8591-AE18A829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F9D4F0B-A18E-431B-8E35-E7C0BAD2B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511" y="888998"/>
            <a:ext cx="1622542" cy="4911908"/>
          </a:xfrm>
          <a:prstGeom prst="rect">
            <a:avLst/>
          </a:prstGeom>
        </p:spPr>
      </p:pic>
      <p:sp>
        <p:nvSpPr>
          <p:cNvPr id="36" name="Arrow: Left 35">
            <a:extLst>
              <a:ext uri="{FF2B5EF4-FFF2-40B4-BE49-F238E27FC236}">
                <a16:creationId xmlns:a16="http://schemas.microsoft.com/office/drawing/2014/main" id="{26D6606D-1F94-4613-B23E-25E8A29F9601}"/>
              </a:ext>
            </a:extLst>
          </p:cNvPr>
          <p:cNvSpPr/>
          <p:nvPr/>
        </p:nvSpPr>
        <p:spPr>
          <a:xfrm>
            <a:off x="11101053" y="5236773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5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24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1621-A2CC-4D99-A879-BA51BF33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2- Increase Rental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4D77-1916-40CC-AFCF-97CF8C6F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rental rates 5%</a:t>
            </a:r>
          </a:p>
          <a:p>
            <a:endParaRPr lang="en-US" dirty="0"/>
          </a:p>
          <a:p>
            <a:r>
              <a:rPr lang="en-US" dirty="0"/>
              <a:t>Demand stays the same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$3.25M net revenue increase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8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0FF7A5-1C18-4641-9E37-ACBC7B268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184019B-0B55-433A-B984-FE56A955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6D64785-EC77-4768-AA68-48872D55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6C3898F-55DE-40C5-AE1D-6F109B76F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4856D40-2737-4DA5-BC0A-314B8F7E8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B9792B2-1731-494C-B52E-9D4F72A38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16A3D16-5D93-463D-90E3-EFEE7CA45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1A911A-55DD-4B5C-9BCD-5DCACAA3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583" y="645286"/>
            <a:ext cx="3474438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dirty="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07372544-25AC-479B-BAA1-284D509C7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686993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FC5F1-64E4-488B-8C76-51EFD1A0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91" y="1011765"/>
            <a:ext cx="1177272" cy="4546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0A96D-4D23-410D-8098-5592C35E8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297" y="856528"/>
            <a:ext cx="3459825" cy="4467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FA1B5-5F29-49A8-826B-AEF6B5C2C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392" y="856527"/>
            <a:ext cx="1669906" cy="4720995"/>
          </a:xfrm>
          <a:prstGeom prst="rect">
            <a:avLst/>
          </a:prstGeo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5D249CA9-B107-41A8-8665-57D80B2430B5}"/>
              </a:ext>
            </a:extLst>
          </p:cNvPr>
          <p:cNvSpPr/>
          <p:nvPr/>
        </p:nvSpPr>
        <p:spPr>
          <a:xfrm rot="10800000">
            <a:off x="172402" y="2414636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AE4A2054-BD86-4974-81FB-A5A51DF05F55}"/>
              </a:ext>
            </a:extLst>
          </p:cNvPr>
          <p:cNvSpPr/>
          <p:nvPr/>
        </p:nvSpPr>
        <p:spPr>
          <a:xfrm rot="10800000">
            <a:off x="96205" y="1400166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A8DC2E-B55C-415D-8EE1-E2B952EF2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727" y="854869"/>
            <a:ext cx="1669905" cy="4720994"/>
          </a:xfrm>
          <a:prstGeom prst="rect">
            <a:avLst/>
          </a:prstGeom>
        </p:spPr>
      </p:pic>
      <p:sp>
        <p:nvSpPr>
          <p:cNvPr id="26" name="Arrow: Left 25">
            <a:extLst>
              <a:ext uri="{FF2B5EF4-FFF2-40B4-BE49-F238E27FC236}">
                <a16:creationId xmlns:a16="http://schemas.microsoft.com/office/drawing/2014/main" id="{25214BB5-2AF7-4BBE-8A44-F2CA5B447DCB}"/>
              </a:ext>
            </a:extLst>
          </p:cNvPr>
          <p:cNvSpPr/>
          <p:nvPr/>
        </p:nvSpPr>
        <p:spPr>
          <a:xfrm rot="10800000">
            <a:off x="150683" y="2142704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B3BA877C-13F1-4357-A625-94302A5E5898}"/>
              </a:ext>
            </a:extLst>
          </p:cNvPr>
          <p:cNvSpPr/>
          <p:nvPr/>
        </p:nvSpPr>
        <p:spPr>
          <a:xfrm rot="10800000">
            <a:off x="61573" y="5041005"/>
            <a:ext cx="1185547" cy="821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389A-049E-4575-AE5A-1FBE46F9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3- Renegotiate Insurance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8832-9EA5-4A4F-99EA-7D0CF1D8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08" y="2724873"/>
            <a:ext cx="10018713" cy="3124201"/>
          </a:xfrm>
        </p:spPr>
        <p:txBody>
          <a:bodyPr/>
          <a:lstStyle/>
          <a:p>
            <a:r>
              <a:rPr lang="en-US" b="1" dirty="0"/>
              <a:t>Restructure Insurance Rates</a:t>
            </a:r>
          </a:p>
          <a:p>
            <a:pPr lvl="1"/>
            <a:r>
              <a:rPr lang="en-US" dirty="0"/>
              <a:t>10% decrease</a:t>
            </a:r>
          </a:p>
          <a:p>
            <a:endParaRPr lang="en-US" dirty="0"/>
          </a:p>
          <a:p>
            <a:r>
              <a:rPr lang="en-US" dirty="0"/>
              <a:t>Insurance Total Costs: ($480K)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 Revenue: $32.6M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Lariat Profitability Plan (2019)</vt:lpstr>
      <vt:lpstr>Current Model(2018)</vt:lpstr>
      <vt:lpstr>PowerPoint Presentation</vt:lpstr>
      <vt:lpstr>3 Strategies</vt:lpstr>
      <vt:lpstr>Strategy 1- (-)cars at a loss/(+)high profit cars</vt:lpstr>
      <vt:lpstr>PowerPoint Presentation</vt:lpstr>
      <vt:lpstr>Strategy 2- Increase Rental Rates</vt:lpstr>
      <vt:lpstr>PowerPoint Presentation</vt:lpstr>
      <vt:lpstr>Strategy 3- Renegotiate Insurance Rates</vt:lpstr>
      <vt:lpstr>PowerPoint Presentation</vt:lpstr>
      <vt:lpstr>Combined Strategy</vt:lpstr>
      <vt:lpstr>PowerPoint Presentation</vt:lpstr>
      <vt:lpstr>Gross Revenue</vt:lpstr>
      <vt:lpstr>Net Revenue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Profitability Plan (2019)</dc:title>
  <dc:creator>buddhahungerford@gmail.com</dc:creator>
  <cp:lastModifiedBy>bodhi hungerford</cp:lastModifiedBy>
  <cp:revision>14</cp:revision>
  <dcterms:created xsi:type="dcterms:W3CDTF">2020-09-29T16:41:53Z</dcterms:created>
  <dcterms:modified xsi:type="dcterms:W3CDTF">2024-03-28T21:01:38Z</dcterms:modified>
</cp:coreProperties>
</file>