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9" r:id="rId4"/>
    <p:sldId id="273" r:id="rId5"/>
    <p:sldId id="276" r:id="rId6"/>
    <p:sldId id="271" r:id="rId7"/>
    <p:sldId id="277" r:id="rId8"/>
    <p:sldId id="274" r:id="rId9"/>
    <p:sldId id="275" r:id="rId10"/>
    <p:sldId id="268" r:id="rId11"/>
    <p:sldId id="272" r:id="rId12"/>
    <p:sldId id="278" r:id="rId13"/>
    <p:sldId id="279" r:id="rId14"/>
    <p:sldId id="280" r:id="rId15"/>
    <p:sldId id="270"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odiLekhana/PSCS_55_Student-dropout-analysis-for-school-education.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abs/2208.1458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unesco.org/reports/gem-report/en/2024-monitoringsdg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PSCS_55_Student dropout analysis for school education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CSG-02</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IN" sz="1700" b="1" dirty="0" err="1">
                <a:solidFill>
                  <a:schemeClr val="tx1"/>
                </a:solidFill>
                <a:latin typeface="Cambria" panose="02040503050406030204" pitchFamily="18" charset="0"/>
                <a:ea typeface="Cambria" panose="02040503050406030204" pitchFamily="18" charset="0"/>
                <a:cs typeface="Times New Roman" panose="02020603050405020304" pitchFamily="18" charset="0"/>
              </a:rPr>
              <a:t>Dr.Chandrasekar</a:t>
            </a:r>
            <a:r>
              <a:rPr lang="en-IN" sz="17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 V</a:t>
            </a:r>
          </a:p>
          <a:p>
            <a:pPr lvl="0">
              <a:spcBef>
                <a:spcPts val="340"/>
              </a:spcBef>
              <a:buClr>
                <a:srgbClr val="17365D"/>
              </a:buClr>
              <a:buSzPts val="1700"/>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Professor </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90209060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20221CSG0075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KAVYA U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20221CSG0097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KAVYA 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20221CSG0109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BODI LEKHANA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&amp; Technology (AI &amp; ML)</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latin typeface="Cambria" panose="02040503050406030204" pitchFamily="18" charset="0"/>
                <a:ea typeface="Cambria" panose="02040503050406030204" pitchFamily="18" charset="0"/>
              </a:rPr>
              <a:t>Dr. Anandaraj S.P</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a:t>
            </a:r>
            <a:r>
              <a:rPr lang="en-IN" sz="1800" b="1" dirty="0">
                <a:latin typeface="Cambria" panose="02040503050406030204" pitchFamily="18" charset="0"/>
                <a:ea typeface="Cambria" panose="02040503050406030204" pitchFamily="18" charset="0"/>
              </a:rPr>
              <a:t>r. </a:t>
            </a:r>
            <a:r>
              <a:rPr lang="en-IN" sz="1800" b="1" dirty="0" err="1">
                <a:latin typeface="Cambria" panose="02040503050406030204" pitchFamily="18" charset="0"/>
                <a:ea typeface="Cambria" panose="02040503050406030204" pitchFamily="18" charset="0"/>
              </a:rPr>
              <a:t>Sharmasth</a:t>
            </a:r>
            <a:r>
              <a:rPr lang="en-IN" sz="1800" b="1" dirty="0">
                <a:latin typeface="Cambria" panose="02040503050406030204" pitchFamily="18" charset="0"/>
                <a:ea typeface="Cambria" panose="02040503050406030204" pitchFamily="18" charset="0"/>
              </a:rPr>
              <a:t> Vali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   </a:t>
            </a: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https://github.com/BodiLekhana/PSCS_55_Student-dropout-analysis-for-school-education.git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342900" lvl="0" indent="-190500" algn="just">
              <a:lnSpc>
                <a:spcPct val="200000"/>
              </a:lnSpc>
              <a:buClr>
                <a:schemeClr val="dk1"/>
              </a:buClr>
              <a:buSzPct val="100000"/>
            </a:pPr>
            <a:r>
              <a:rPr lang="en-US" dirty="0">
                <a:latin typeface="Cambria" panose="02040503050406030204" pitchFamily="18" charset="0"/>
                <a:ea typeface="Cambria" panose="02040503050406030204" pitchFamily="18" charset="0"/>
              </a:rPr>
              <a:t>Software requirements: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lvl="0"/>
            <a:r>
              <a:rPr lang="en-IN" sz="2200" b="1" dirty="0">
                <a:latin typeface="Cambria" panose="02040503050406030204" pitchFamily="18" charset="0"/>
                <a:ea typeface="Cambria" panose="02040503050406030204" pitchFamily="18" charset="0"/>
              </a:rPr>
              <a:t>Data Entry/ Collections </a:t>
            </a:r>
            <a:r>
              <a:rPr lang="en-IN" sz="2200" dirty="0">
                <a:latin typeface="Cambria" panose="02040503050406030204" pitchFamily="18" charset="0"/>
                <a:ea typeface="Cambria" panose="02040503050406030204" pitchFamily="18" charset="0"/>
              </a:rPr>
              <a:t>: Google Forms / ODK, datasets</a:t>
            </a:r>
          </a:p>
          <a:p>
            <a:pPr lvl="0"/>
            <a:r>
              <a:rPr lang="en-IN" sz="2200" b="1" dirty="0">
                <a:latin typeface="Cambria" panose="02040503050406030204" pitchFamily="18" charset="0"/>
                <a:ea typeface="Cambria" panose="02040503050406030204" pitchFamily="18" charset="0"/>
              </a:rPr>
              <a:t>Database / Storage </a:t>
            </a:r>
            <a:r>
              <a:rPr lang="en-IN" sz="2200" dirty="0">
                <a:latin typeface="Cambria" panose="02040503050406030204" pitchFamily="18" charset="0"/>
                <a:ea typeface="Cambria" panose="02040503050406030204" pitchFamily="18" charset="0"/>
              </a:rPr>
              <a:t>: MySQL, Google Sheets, MS Excel</a:t>
            </a:r>
          </a:p>
          <a:p>
            <a:pPr lvl="0"/>
            <a:r>
              <a:rPr lang="en-IN" sz="2200" b="1" dirty="0">
                <a:latin typeface="Cambria" panose="02040503050406030204" pitchFamily="18" charset="0"/>
                <a:ea typeface="Cambria" panose="02040503050406030204" pitchFamily="18" charset="0"/>
              </a:rPr>
              <a:t>Data Processing &amp; Cleaning </a:t>
            </a:r>
            <a:r>
              <a:rPr lang="en-IN" sz="2200" dirty="0">
                <a:latin typeface="Cambria" panose="02040503050406030204" pitchFamily="18" charset="0"/>
                <a:ea typeface="Cambria" panose="02040503050406030204" pitchFamily="18" charset="0"/>
              </a:rPr>
              <a:t>: Python(Pandas ,</a:t>
            </a:r>
            <a:r>
              <a:rPr lang="en-IN" sz="2200" dirty="0" err="1">
                <a:latin typeface="Cambria" panose="02040503050406030204" pitchFamily="18" charset="0"/>
                <a:ea typeface="Cambria" panose="02040503050406030204" pitchFamily="18" charset="0"/>
              </a:rPr>
              <a:t>Numpy</a:t>
            </a:r>
            <a:r>
              <a:rPr lang="en-IN" sz="2200" dirty="0">
                <a:latin typeface="Cambria" panose="02040503050406030204" pitchFamily="18" charset="0"/>
                <a:ea typeface="Cambria" panose="02040503050406030204" pitchFamily="18" charset="0"/>
              </a:rPr>
              <a:t>), R, Excel</a:t>
            </a:r>
          </a:p>
          <a:p>
            <a:pPr lvl="0"/>
            <a:r>
              <a:rPr lang="en-IN" sz="2200" b="1" dirty="0">
                <a:latin typeface="Cambria" panose="02040503050406030204" pitchFamily="18" charset="0"/>
                <a:ea typeface="Cambria" panose="02040503050406030204" pitchFamily="18" charset="0"/>
              </a:rPr>
              <a:t>Data Analysis &amp; Visualization </a:t>
            </a:r>
            <a:r>
              <a:rPr lang="en-IN" sz="2200" dirty="0">
                <a:latin typeface="Cambria" panose="02040503050406030204" pitchFamily="18" charset="0"/>
                <a:ea typeface="Cambria" panose="02040503050406030204" pitchFamily="18" charset="0"/>
              </a:rPr>
              <a:t>: Power BI / Tableau, Python(matplotlib, seaborn, </a:t>
            </a:r>
            <a:r>
              <a:rPr lang="en-IN" sz="2200" dirty="0" err="1">
                <a:latin typeface="Cambria" panose="02040503050406030204" pitchFamily="18" charset="0"/>
                <a:ea typeface="Cambria" panose="02040503050406030204" pitchFamily="18" charset="0"/>
              </a:rPr>
              <a:t>plotly</a:t>
            </a:r>
            <a:r>
              <a:rPr lang="en-IN" sz="2200" dirty="0">
                <a:latin typeface="Cambria" panose="02040503050406030204" pitchFamily="18" charset="0"/>
                <a:ea typeface="Cambria" panose="02040503050406030204" pitchFamily="18" charset="0"/>
              </a:rPr>
              <a:t>), R(ggplot2, Shiny), QGIS)</a:t>
            </a:r>
          </a:p>
          <a:p>
            <a:pPr lvl="0"/>
            <a:r>
              <a:rPr lang="en-IN" sz="2200" b="1" dirty="0">
                <a:latin typeface="Cambria" panose="02040503050406030204" pitchFamily="18" charset="0"/>
                <a:ea typeface="Cambria" panose="02040503050406030204" pitchFamily="18" charset="0"/>
              </a:rPr>
              <a:t>Statistical &amp; Predictive Analysis</a:t>
            </a:r>
            <a:r>
              <a:rPr lang="en-IN" sz="2200" dirty="0">
                <a:latin typeface="Cambria" panose="02040503050406030204" pitchFamily="18" charset="0"/>
                <a:ea typeface="Cambria" panose="02040503050406030204" pitchFamily="18" charset="0"/>
              </a:rPr>
              <a:t> : Python (Scikit-learn), R (</a:t>
            </a:r>
            <a:r>
              <a:rPr lang="en-IN" sz="2200" dirty="0" err="1">
                <a:latin typeface="Cambria" panose="02040503050406030204" pitchFamily="18" charset="0"/>
                <a:ea typeface="Cambria" panose="02040503050406030204" pitchFamily="18" charset="0"/>
              </a:rPr>
              <a:t>randomforest</a:t>
            </a:r>
            <a:r>
              <a:rPr lang="en-IN" sz="2200" dirty="0">
                <a:latin typeface="Cambria" panose="02040503050406030204" pitchFamily="18" charset="0"/>
                <a:ea typeface="Cambria" panose="02040503050406030204" pitchFamily="18" charset="0"/>
              </a:rPr>
              <a:t>), STATA/SPSS.</a:t>
            </a:r>
          </a:p>
          <a:p>
            <a:pPr marL="342900" lvl="0" indent="-190500" algn="just" rtl="0">
              <a:lnSpc>
                <a:spcPct val="200000"/>
              </a:lnSpc>
              <a:spcBef>
                <a:spcPts val="0"/>
              </a:spcBef>
              <a:spcAft>
                <a:spcPts val="0"/>
              </a:spcAft>
              <a:buClr>
                <a:schemeClr val="dk1"/>
              </a:buClr>
              <a:buSzPct val="100000"/>
              <a:buNone/>
            </a:pP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A775-E2DA-9824-2A8D-848CE114D22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About Random Forest &amp; it’s features</a:t>
            </a:r>
          </a:p>
        </p:txBody>
      </p:sp>
      <p:sp>
        <p:nvSpPr>
          <p:cNvPr id="3" name="Text Placeholder 2">
            <a:extLst>
              <a:ext uri="{FF2B5EF4-FFF2-40B4-BE49-F238E27FC236}">
                <a16:creationId xmlns:a16="http://schemas.microsoft.com/office/drawing/2014/main" id="{950EFD3E-F466-E06F-9FAB-34D74FD1CDA3}"/>
              </a:ext>
            </a:extLst>
          </p:cNvPr>
          <p:cNvSpPr>
            <a:spLocks noGrp="1"/>
          </p:cNvSpPr>
          <p:nvPr>
            <p:ph type="body" idx="1"/>
          </p:nvPr>
        </p:nvSpPr>
        <p:spPr/>
        <p:txBody>
          <a:bodyPr>
            <a:normAutofit fontScale="85000" lnSpcReduction="20000"/>
          </a:bodyPr>
          <a:lstStyle/>
          <a:p>
            <a:pPr marL="76200" indent="0">
              <a:buNone/>
            </a:pPr>
            <a:r>
              <a:rPr lang="en-US" dirty="0">
                <a:latin typeface="Cambria" panose="02040503050406030204" pitchFamily="18" charset="0"/>
                <a:ea typeface="Cambria" panose="02040503050406030204" pitchFamily="18" charset="0"/>
              </a:rPr>
              <a:t>Random Forest is a supervised machine learning algorithm used for both classification and regression tasks. It is an ensemble learning method that combines multiple decision trees to improve accuracy and reduce overfitting. The algorithm operates by creating a "forest" of decision trees, each trained on random subsets of data and features, and then aggregates their predictions.</a:t>
            </a:r>
          </a:p>
          <a:p>
            <a:pPr marL="76200" indent="0">
              <a:buNone/>
            </a:pP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Bootstrap Sampling: The algorithm creates multiple subsets of the training data by randomly sampling with replacement. This ensures that each tree is trained on a slightly different dataset.</a:t>
            </a:r>
          </a:p>
          <a:p>
            <a:r>
              <a:rPr lang="en-US" dirty="0">
                <a:latin typeface="Cambria" panose="02040503050406030204" pitchFamily="18" charset="0"/>
                <a:ea typeface="Cambria" panose="02040503050406030204" pitchFamily="18" charset="0"/>
              </a:rPr>
              <a:t>Random Feature Selection: At each split in a decision tree, only a random subset of features is considered for determining the best split. This reduces correlation between trees and enhances diversity.</a:t>
            </a:r>
          </a:p>
          <a:p>
            <a:r>
              <a:rPr lang="en-US" dirty="0">
                <a:latin typeface="Cambria" panose="02040503050406030204" pitchFamily="18" charset="0"/>
                <a:ea typeface="Cambria" panose="02040503050406030204" pitchFamily="18" charset="0"/>
              </a:rPr>
              <a:t>Building Decision Trees: Each tree is grown independently using the bootstrapped dataset and selected features. The trees are not pruned, allowing them to grow to their maximum depth.</a:t>
            </a:r>
          </a:p>
          <a:p>
            <a:r>
              <a:rPr lang="en-US" dirty="0">
                <a:latin typeface="Cambria" panose="02040503050406030204" pitchFamily="18" charset="0"/>
                <a:ea typeface="Cambria" panose="02040503050406030204" pitchFamily="18" charset="0"/>
              </a:rPr>
              <a:t>Prediction Aggregation: For classification, each tree votes for a class, and the final prediction is based on majority voting. For regression, the predictions from all trees are averaged to produce the final output.</a:t>
            </a:r>
          </a:p>
          <a:p>
            <a:endParaRPr lang="en-IN"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386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ACCA-F75F-36D4-9561-5A3F386E0B2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Advantages of Random Forest</a:t>
            </a:r>
          </a:p>
        </p:txBody>
      </p:sp>
      <p:sp>
        <p:nvSpPr>
          <p:cNvPr id="3" name="Text Placeholder 2">
            <a:extLst>
              <a:ext uri="{FF2B5EF4-FFF2-40B4-BE49-F238E27FC236}">
                <a16:creationId xmlns:a16="http://schemas.microsoft.com/office/drawing/2014/main" id="{EA83D2E8-E331-7513-3616-88C884B0BA75}"/>
              </a:ext>
            </a:extLst>
          </p:cNvPr>
          <p:cNvSpPr>
            <a:spLocks noGrp="1"/>
          </p:cNvSpPr>
          <p:nvPr>
            <p:ph type="body" idx="1"/>
          </p:nvPr>
        </p:nvSpPr>
        <p:spPr/>
        <p:txBody>
          <a:bodyPr/>
          <a:lstStyle/>
          <a:p>
            <a:r>
              <a:rPr lang="en-US" b="1" dirty="0">
                <a:latin typeface="Cambria" panose="02040503050406030204" pitchFamily="18" charset="0"/>
                <a:ea typeface="Cambria" panose="02040503050406030204" pitchFamily="18" charset="0"/>
              </a:rPr>
              <a:t>Reduces Overfitting</a:t>
            </a:r>
            <a:r>
              <a:rPr lang="en-US" dirty="0">
                <a:latin typeface="Cambria" panose="02040503050406030204" pitchFamily="18" charset="0"/>
                <a:ea typeface="Cambria" panose="02040503050406030204" pitchFamily="18" charset="0"/>
              </a:rPr>
              <a:t>: By averaging the predictions of multiple trees, Random Forest minimizes the risk of overfitting that is common in individual decision trees.</a:t>
            </a:r>
          </a:p>
          <a:p>
            <a:r>
              <a:rPr lang="en-US" b="1" dirty="0">
                <a:latin typeface="Cambria" panose="02040503050406030204" pitchFamily="18" charset="0"/>
                <a:ea typeface="Cambria" panose="02040503050406030204" pitchFamily="18" charset="0"/>
              </a:rPr>
              <a:t>Handles Missing Data</a:t>
            </a:r>
            <a:r>
              <a:rPr lang="en-US" dirty="0">
                <a:latin typeface="Cambria" panose="02040503050406030204" pitchFamily="18" charset="0"/>
                <a:ea typeface="Cambria" panose="02040503050406030204" pitchFamily="18" charset="0"/>
              </a:rPr>
              <a:t>: It can work effectively even with missing values by averaging predictions or using proximity-based imputation.</a:t>
            </a:r>
          </a:p>
          <a:p>
            <a:r>
              <a:rPr lang="en-US" b="1" dirty="0">
                <a:latin typeface="Cambria" panose="02040503050406030204" pitchFamily="18" charset="0"/>
                <a:ea typeface="Cambria" panose="02040503050406030204" pitchFamily="18" charset="0"/>
              </a:rPr>
              <a:t>Feature Importance</a:t>
            </a:r>
            <a:r>
              <a:rPr lang="en-US" dirty="0">
                <a:latin typeface="Cambria" panose="02040503050406030204" pitchFamily="18" charset="0"/>
                <a:ea typeface="Cambria" panose="02040503050406030204" pitchFamily="18" charset="0"/>
              </a:rPr>
              <a:t>: Random Forest provides insights into which features are most important for predictions, aiding in feature selection.</a:t>
            </a:r>
          </a:p>
          <a:p>
            <a:r>
              <a:rPr lang="en-US" b="1" dirty="0">
                <a:latin typeface="Cambria" panose="02040503050406030204" pitchFamily="18" charset="0"/>
                <a:ea typeface="Cambria" panose="02040503050406030204" pitchFamily="18" charset="0"/>
              </a:rPr>
              <a:t>Scalability</a:t>
            </a:r>
            <a:r>
              <a:rPr lang="en-US" dirty="0">
                <a:latin typeface="Cambria" panose="02040503050406030204" pitchFamily="18" charset="0"/>
                <a:ea typeface="Cambria" panose="02040503050406030204" pitchFamily="18" charset="0"/>
              </a:rPr>
              <a:t>: It performs well on large datasets with many features and can handle both categorical and numerical data.</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389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CF1D-8CA3-71AD-AE8E-9B21F4C19F9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Algorithm</a:t>
            </a:r>
          </a:p>
        </p:txBody>
      </p:sp>
      <p:sp>
        <p:nvSpPr>
          <p:cNvPr id="3" name="Text Placeholder 2">
            <a:extLst>
              <a:ext uri="{FF2B5EF4-FFF2-40B4-BE49-F238E27FC236}">
                <a16:creationId xmlns:a16="http://schemas.microsoft.com/office/drawing/2014/main" id="{55D0EA7A-EECA-D248-ED8F-97F187494FFB}"/>
              </a:ext>
            </a:extLst>
          </p:cNvPr>
          <p:cNvSpPr>
            <a:spLocks noGrp="1"/>
          </p:cNvSpPr>
          <p:nvPr>
            <p:ph type="body" idx="1"/>
          </p:nvPr>
        </p:nvSpPr>
        <p:spPr/>
        <p:txBody>
          <a:bodyPr>
            <a:normAutofit/>
          </a:bodyPr>
          <a:lstStyle/>
          <a:p>
            <a:pPr fontAlgn="base"/>
            <a:r>
              <a:rPr lang="en-US" dirty="0">
                <a:solidFill>
                  <a:schemeClr val="tx1"/>
                </a:solidFill>
                <a:latin typeface="Cambria" panose="02040503050406030204" pitchFamily="18" charset="0"/>
                <a:ea typeface="Cambria" panose="02040503050406030204" pitchFamily="18" charset="0"/>
              </a:rPr>
              <a:t>Create Many Decision Trees: The algorithm makes many decision tree each using a random part of the data. So every tree is a bit different.</a:t>
            </a:r>
          </a:p>
          <a:p>
            <a:pPr fontAlgn="base"/>
            <a:r>
              <a:rPr lang="en-US" dirty="0">
                <a:solidFill>
                  <a:schemeClr val="tx1"/>
                </a:solidFill>
                <a:latin typeface="Cambria" panose="02040503050406030204" pitchFamily="18" charset="0"/>
                <a:ea typeface="Cambria" panose="02040503050406030204" pitchFamily="18" charset="0"/>
              </a:rPr>
              <a:t>Pick Random Features: When building each tree it doesn’t look at all the features (columns) at once. It picks a few at random to decide how to split the data. This helps the trees stay different from each other.</a:t>
            </a:r>
          </a:p>
          <a:p>
            <a:pPr fontAlgn="base"/>
            <a:r>
              <a:rPr lang="en-US" dirty="0">
                <a:solidFill>
                  <a:schemeClr val="tx1"/>
                </a:solidFill>
                <a:latin typeface="Cambria" panose="02040503050406030204" pitchFamily="18" charset="0"/>
                <a:ea typeface="Cambria" panose="02040503050406030204" pitchFamily="18" charset="0"/>
              </a:rPr>
              <a:t>Each Tree Makes a Prediction: Every tree gives its own answer or prediction based on what it learned from its part of the data.</a:t>
            </a:r>
          </a:p>
          <a:p>
            <a:pPr fontAlgn="base"/>
            <a:r>
              <a:rPr lang="en-US" dirty="0">
                <a:solidFill>
                  <a:schemeClr val="tx1"/>
                </a:solidFill>
                <a:latin typeface="Cambria" panose="02040503050406030204" pitchFamily="18" charset="0"/>
                <a:ea typeface="Cambria" panose="02040503050406030204" pitchFamily="18" charset="0"/>
              </a:rPr>
              <a:t>Combine the Predictions: For classification we choose a category as the final answer is the one that most trees agree on </a:t>
            </a:r>
            <a:r>
              <a:rPr lang="en-US" dirty="0" err="1">
                <a:solidFill>
                  <a:schemeClr val="tx1"/>
                </a:solidFill>
                <a:latin typeface="Cambria" panose="02040503050406030204" pitchFamily="18" charset="0"/>
                <a:ea typeface="Cambria" panose="02040503050406030204" pitchFamily="18" charset="0"/>
              </a:rPr>
              <a:t>i.e</a:t>
            </a:r>
            <a:r>
              <a:rPr lang="en-US" dirty="0">
                <a:solidFill>
                  <a:schemeClr val="tx1"/>
                </a:solidFill>
                <a:latin typeface="Cambria" panose="02040503050406030204" pitchFamily="18" charset="0"/>
                <a:ea typeface="Cambria" panose="02040503050406030204" pitchFamily="18" charset="0"/>
              </a:rPr>
              <a:t> majority voting and for regression we predict a number as the final answer is the average of all the trees predictions.</a:t>
            </a:r>
          </a:p>
          <a:p>
            <a:endParaRPr lang="en-IN"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895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781AEAC7-9F08-15EB-A0EB-9473F80AF83A}"/>
              </a:ext>
            </a:extLst>
          </p:cNvPr>
          <p:cNvPicPr>
            <a:picLocks noChangeAspect="1"/>
          </p:cNvPicPr>
          <p:nvPr/>
        </p:nvPicPr>
        <p:blipFill>
          <a:blip r:embed="rId3"/>
          <a:stretch>
            <a:fillRect/>
          </a:stretch>
        </p:blipFill>
        <p:spPr>
          <a:xfrm>
            <a:off x="877824" y="1143000"/>
            <a:ext cx="8153400" cy="489204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lgn="just"/>
            <a:r>
              <a:rPr lang="en-IN" sz="1600" b="1" dirty="0"/>
              <a:t>[1] </a:t>
            </a:r>
            <a:r>
              <a:rPr lang="en-IN" sz="1600" dirty="0"/>
              <a:t>T. Susnjak, “A Prescriptive Learning Analytics Framework: Beyond Predictive Modelling and onto Explainable AI with Prescriptive Analytics and ChatGPT,” </a:t>
            </a:r>
            <a:r>
              <a:rPr lang="en-IN" sz="1600" i="1" dirty="0" err="1"/>
              <a:t>arXiv</a:t>
            </a:r>
            <a:r>
              <a:rPr lang="en-IN" sz="1600" i="1" dirty="0"/>
              <a:t> preprint arXiv:2208.14582</a:t>
            </a:r>
            <a:r>
              <a:rPr lang="en-IN" sz="1600" dirty="0"/>
              <a:t>, 2022. [Online]. Available: </a:t>
            </a:r>
            <a:r>
              <a:rPr lang="en-IN" sz="1600" dirty="0">
                <a:hlinkClick r:id="rId3"/>
              </a:rPr>
              <a:t>https://arxiv.org/abs/2208.14582</a:t>
            </a:r>
            <a:endParaRPr lang="en-IN" sz="1600" dirty="0"/>
          </a:p>
          <a:p>
            <a:pPr algn="just"/>
            <a:r>
              <a:rPr lang="en-IN" sz="1600" b="1" dirty="0"/>
              <a:t>[2] </a:t>
            </a:r>
            <a:r>
              <a:rPr lang="en-IN" sz="1600" dirty="0"/>
              <a:t>J. Park, J. Bae, D. Yoo, and S. Park, “SAICL: Student Modelling with Interaction-level Auxiliary Contrastive Tasks for Knowledge Tracing and Dropout Prediction,” </a:t>
            </a:r>
            <a:r>
              <a:rPr lang="en-IN" sz="1600" i="1" dirty="0" err="1"/>
              <a:t>arXiv</a:t>
            </a:r>
            <a:r>
              <a:rPr lang="en-IN" sz="1600" i="1" dirty="0"/>
              <a:t> preprint arXiv:2210.09012</a:t>
            </a:r>
            <a:r>
              <a:rPr lang="en-IN" sz="1600" dirty="0"/>
              <a:t>, 2022. [Online]. Available: </a:t>
            </a:r>
            <a:r>
              <a:rPr lang="en-IN" sz="1600" dirty="0">
                <a:hlinkClick r:id="rId3"/>
              </a:rPr>
              <a:t>https://arxiv.org/abs/2210.09012</a:t>
            </a:r>
            <a:endParaRPr lang="en-IN" sz="1600" dirty="0"/>
          </a:p>
          <a:p>
            <a:pPr algn="just"/>
            <a:r>
              <a:rPr lang="en-IN" sz="1600" b="1" dirty="0"/>
              <a:t>[3] </a:t>
            </a:r>
            <a:r>
              <a:rPr lang="en-IN" sz="1600" dirty="0"/>
              <a:t>O. </a:t>
            </a:r>
            <a:r>
              <a:rPr lang="en-IN" sz="1600" dirty="0" err="1"/>
              <a:t>Elbouknify</a:t>
            </a:r>
            <a:r>
              <a:rPr lang="en-IN" sz="1600" dirty="0"/>
              <a:t>, H. </a:t>
            </a:r>
            <a:r>
              <a:rPr lang="en-IN" sz="1600" dirty="0" err="1"/>
              <a:t>Rkha</a:t>
            </a:r>
            <a:r>
              <a:rPr lang="en-IN" sz="1600" dirty="0"/>
              <a:t>, A. Laaroussi, and A. </a:t>
            </a:r>
            <a:r>
              <a:rPr lang="en-IN" sz="1600" dirty="0" err="1"/>
              <a:t>Bourouhou</a:t>
            </a:r>
            <a:r>
              <a:rPr lang="en-IN" sz="1600" dirty="0"/>
              <a:t>, “AI-based Identification and Support of At-Risk Students: A Case Study of the Moroccan Education System,” </a:t>
            </a:r>
            <a:r>
              <a:rPr lang="en-IN" sz="1600" i="1" dirty="0" err="1"/>
              <a:t>arXiv</a:t>
            </a:r>
            <a:r>
              <a:rPr lang="en-IN" sz="1600" i="1" dirty="0"/>
              <a:t> preprint arXiv:2504.07160</a:t>
            </a:r>
            <a:r>
              <a:rPr lang="en-IN" sz="1600" dirty="0"/>
              <a:t>, 2025. [Online]. Available: </a:t>
            </a:r>
            <a:r>
              <a:rPr lang="en-IN" sz="1600" dirty="0">
                <a:hlinkClick r:id="rId3"/>
              </a:rPr>
              <a:t>https://arxiv.org/abs/2504.07160</a:t>
            </a:r>
            <a:endParaRPr lang="en-IN" sz="1600" dirty="0"/>
          </a:p>
          <a:p>
            <a:pPr algn="just"/>
            <a:r>
              <a:rPr lang="en-IN" sz="1600" b="1" dirty="0"/>
              <a:t>[4] </a:t>
            </a:r>
            <a:r>
              <a:rPr lang="en-IN" sz="1600" dirty="0"/>
              <a:t>F. Ladeira, A. de Lima, and R. </a:t>
            </a:r>
            <a:r>
              <a:rPr lang="en-IN" sz="1600" dirty="0" err="1"/>
              <a:t>Krohling</a:t>
            </a:r>
            <a:r>
              <a:rPr lang="en-IN" sz="1600" dirty="0"/>
              <a:t>, “A Visualization Tool for Data Analysis on Higher Education Dropout: A Case Study at UFES,” </a:t>
            </a:r>
            <a:r>
              <a:rPr lang="en-IN" sz="1600" i="1" dirty="0" err="1"/>
              <a:t>arXiv</a:t>
            </a:r>
            <a:r>
              <a:rPr lang="en-IN" sz="1600" i="1" dirty="0"/>
              <a:t> preprint arXiv:2201.12637</a:t>
            </a:r>
            <a:r>
              <a:rPr lang="en-IN" sz="1600" dirty="0"/>
              <a:t>, 2022. [Online]. Available: </a:t>
            </a:r>
            <a:r>
              <a:rPr lang="en-IN" sz="1600" dirty="0">
                <a:hlinkClick r:id="rId3"/>
              </a:rPr>
              <a:t>https://arxiv.org/abs/2201.12637</a:t>
            </a:r>
            <a:endParaRPr lang="en-IN" sz="1600" dirty="0"/>
          </a:p>
          <a:p>
            <a:pPr algn="just"/>
            <a:r>
              <a:rPr lang="en-IN" sz="1600" b="1" dirty="0"/>
              <a:t>[5] </a:t>
            </a:r>
            <a:r>
              <a:rPr lang="en-IN" sz="1600" dirty="0"/>
              <a:t>UNESCO, “2024 Global Education Monitoring Report: Monitoring SDG 4,” Paris, France: United Nations Educational, Scientific and Cultural Organization (UNESCO), 2024. [Online]. Available: </a:t>
            </a:r>
            <a:r>
              <a:rPr lang="en-IN" sz="1600" dirty="0">
                <a:hlinkClick r:id="rId4"/>
              </a:rPr>
              <a:t>https://www.unesco.org/reports/gem-report/en/2024-monitoringsdg4</a:t>
            </a:r>
            <a:endParaRPr lang="en-IN" sz="1600" dirty="0"/>
          </a:p>
          <a:p>
            <a:pPr algn="just"/>
            <a:r>
              <a:rPr lang="en-IN" sz="1600" b="1" dirty="0"/>
              <a:t>[6] </a:t>
            </a:r>
            <a:r>
              <a:rPr lang="en-IN" sz="1600" dirty="0"/>
              <a:t>Government of India (UDISE+), “Unified District Information System for Education Plus (UDISE+),” Ministry of Education, 2025. [Online]. Available: </a:t>
            </a:r>
            <a:r>
              <a:rPr lang="en-IN" sz="1600" dirty="0">
                <a:hlinkClick r:id="rId3"/>
              </a:rPr>
              <a:t>https://udiseplus.gov.in</a:t>
            </a: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95769"/>
            <a:ext cx="10668000" cy="3924299"/>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Problem Statement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Objectives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Background and Related work for title Selection </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Analysis of Problem Statement</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Innovation or Novel Contributions</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Methodology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Git-hub Link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Software requirements </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Timeline of the Project</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References </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55</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600" b="1" dirty="0">
                <a:latin typeface="Cambria" panose="02040503050406030204" pitchFamily="18" charset="0"/>
                <a:ea typeface="Cambria" panose="02040503050406030204" pitchFamily="18" charset="0"/>
              </a:rPr>
              <a:t>Organization : </a:t>
            </a:r>
            <a:r>
              <a:rPr lang="en-US" sz="1600" dirty="0">
                <a:latin typeface="Cambria" panose="02040503050406030204" pitchFamily="18" charset="0"/>
                <a:ea typeface="Cambria" panose="02040503050406030204" pitchFamily="18" charset="0"/>
              </a:rPr>
              <a:t>Government of Karnataka</a:t>
            </a:r>
          </a:p>
          <a:p>
            <a:pPr marL="342900" lvl="0" indent="-190500" algn="just">
              <a:spcBef>
                <a:spcPts val="0"/>
              </a:spcBef>
              <a:buNone/>
            </a:pPr>
            <a:endParaRPr lang="en-US" sz="1600" dirty="0">
              <a:latin typeface="Cambria" panose="02040503050406030204" pitchFamily="18" charset="0"/>
              <a:ea typeface="Cambria" panose="02040503050406030204" pitchFamily="18" charset="0"/>
            </a:endParaRPr>
          </a:p>
          <a:p>
            <a:pPr marL="342900" lvl="0" indent="-190500" algn="just">
              <a:spcBef>
                <a:spcPts val="0"/>
              </a:spcBef>
              <a:buNone/>
            </a:pPr>
            <a:r>
              <a:rPr lang="en-US" sz="1600" b="1" dirty="0">
                <a:latin typeface="Cambria" panose="02040503050406030204" pitchFamily="18" charset="0"/>
                <a:ea typeface="Cambria" panose="02040503050406030204" pitchFamily="18" charset="0"/>
              </a:rPr>
              <a:t>Category (Hardware / Software / Both) </a:t>
            </a:r>
            <a:r>
              <a:rPr lang="en-US" sz="1600" dirty="0">
                <a:latin typeface="Cambria" panose="02040503050406030204" pitchFamily="18" charset="0"/>
                <a:ea typeface="Cambria" panose="02040503050406030204" pitchFamily="18" charset="0"/>
              </a:rPr>
              <a:t>: Software</a:t>
            </a:r>
          </a:p>
          <a:p>
            <a:pPr marL="342900" lvl="0" indent="-190500" algn="just">
              <a:spcBef>
                <a:spcPts val="0"/>
              </a:spcBef>
              <a:buNone/>
            </a:pPr>
            <a:endParaRPr lang="en-US" sz="1600" dirty="0">
              <a:latin typeface="Cambria" panose="02040503050406030204" pitchFamily="18" charset="0"/>
              <a:ea typeface="Cambria" panose="02040503050406030204" pitchFamily="18" charset="0"/>
            </a:endParaRPr>
          </a:p>
          <a:p>
            <a:pPr marL="342900" lvl="0" indent="-190500" algn="just">
              <a:spcBef>
                <a:spcPts val="0"/>
              </a:spcBef>
              <a:buNone/>
            </a:pPr>
            <a:r>
              <a:rPr lang="en-US" sz="1600" b="1" dirty="0">
                <a:latin typeface="Cambria" panose="02040503050406030204" pitchFamily="18" charset="0"/>
                <a:ea typeface="Cambria" panose="02040503050406030204" pitchFamily="18" charset="0"/>
              </a:rPr>
              <a:t>Problem Description: </a:t>
            </a:r>
            <a:r>
              <a:rPr lang="en-US" sz="1600" dirty="0">
                <a:latin typeface="Cambria" panose="02040503050406030204" pitchFamily="18" charset="0"/>
                <a:ea typeface="Cambria" panose="02040503050406030204" pitchFamily="18" charset="0"/>
              </a:rPr>
              <a:t>Right to education is key concern for government and at school level; drop out ratio is high due to poverty and social, economic reasons. If government have drop out student analysis on following different categories, it will be very useful in framing different policies. 1. School wise 2. Area wise 3. Gender wise 4. Caste wise 5. Age/standard wise </a:t>
            </a:r>
          </a:p>
          <a:p>
            <a:pPr marL="438150" lvl="0" indent="-285750" algn="just">
              <a:spcBef>
                <a:spcPts val="0"/>
              </a:spcBef>
              <a:buFontTx/>
              <a:buChar char="-"/>
            </a:pPr>
            <a:r>
              <a:rPr lang="en-US" sz="1600" dirty="0">
                <a:latin typeface="Cambria" panose="02040503050406030204" pitchFamily="18" charset="0"/>
                <a:ea typeface="Cambria" panose="02040503050406030204" pitchFamily="18" charset="0"/>
              </a:rPr>
              <a:t>Expected Output: Focused interventions on the high dropout rates</a:t>
            </a:r>
          </a:p>
          <a:p>
            <a:pPr marL="152400" lvl="0" indent="0" algn="just">
              <a:spcBef>
                <a:spcPts val="0"/>
              </a:spcBef>
              <a:buNone/>
            </a:pPr>
            <a:endParaRPr lang="en-US" sz="1600" dirty="0">
              <a:latin typeface="Cambria" panose="02040503050406030204" pitchFamily="18" charset="0"/>
              <a:ea typeface="Cambria" panose="02040503050406030204" pitchFamily="18" charset="0"/>
            </a:endParaRPr>
          </a:p>
          <a:p>
            <a:pPr marL="152400" lvl="0" indent="0" algn="just">
              <a:spcBef>
                <a:spcPts val="0"/>
              </a:spcBef>
              <a:buNone/>
            </a:pPr>
            <a:r>
              <a:rPr lang="en-US" sz="1600" b="1" dirty="0">
                <a:latin typeface="Cambria" panose="02040503050406030204" pitchFamily="18" charset="0"/>
                <a:ea typeface="Cambria" panose="02040503050406030204" pitchFamily="18" charset="0"/>
              </a:rPr>
              <a:t>SDG 1 (No Poverty)</a:t>
            </a:r>
            <a:r>
              <a:rPr lang="en-US" sz="1600" dirty="0">
                <a:latin typeface="Cambria" panose="02040503050406030204" pitchFamily="18" charset="0"/>
                <a:ea typeface="Cambria" panose="02040503050406030204" pitchFamily="18" charset="0"/>
              </a:rPr>
              <a:t> Data analytics, AI, and mobile technologies to deliver financial inclusion, aid distribution, and policy planning.</a:t>
            </a:r>
          </a:p>
          <a:p>
            <a:pPr marL="152400" lvl="0" indent="0" algn="just">
              <a:spcBef>
                <a:spcPts val="0"/>
              </a:spcBef>
              <a:buNone/>
            </a:pPr>
            <a:r>
              <a:rPr lang="en-US" sz="1600" b="1" dirty="0">
                <a:latin typeface="Cambria" panose="02040503050406030204" pitchFamily="18" charset="0"/>
                <a:ea typeface="Cambria" panose="02040503050406030204" pitchFamily="18" charset="0"/>
              </a:rPr>
              <a:t>SDG 4 (Quality Education) </a:t>
            </a:r>
            <a:r>
              <a:rPr lang="en-US" sz="1600" dirty="0">
                <a:latin typeface="Cambria" panose="02040503050406030204" pitchFamily="18" charset="0"/>
                <a:ea typeface="Cambria" panose="02040503050406030204" pitchFamily="18" charset="0"/>
              </a:rPr>
              <a:t>E-learning platforms, AI-driven personalized learning, MOOCs, and inclusive digital education solutions. </a:t>
            </a:r>
          </a:p>
          <a:p>
            <a:pPr marL="152400" lvl="0" indent="0" algn="just">
              <a:spcBef>
                <a:spcPts val="0"/>
              </a:spcBef>
              <a:buNone/>
            </a:pPr>
            <a:r>
              <a:rPr lang="en-US" sz="1600" b="1" dirty="0">
                <a:latin typeface="Cambria" panose="02040503050406030204" pitchFamily="18" charset="0"/>
                <a:ea typeface="Cambria" panose="02040503050406030204" pitchFamily="18" charset="0"/>
              </a:rPr>
              <a:t>SDG 5 (Gender Equality)</a:t>
            </a:r>
            <a:r>
              <a:rPr lang="en-US" sz="1600" dirty="0">
                <a:latin typeface="Cambria" panose="02040503050406030204" pitchFamily="18" charset="0"/>
                <a:ea typeface="Cambria" panose="02040503050406030204" pitchFamily="18" charset="0"/>
              </a:rPr>
              <a:t> Tech-enabled platforms to empower women, promote inclusivity, and eliminate gender bias in algorithms. </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gn="just">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lvl="0" algn="just"/>
            <a:r>
              <a:rPr lang="en-IN" sz="2200" b="1" dirty="0">
                <a:latin typeface="Cambria" panose="02040503050406030204" pitchFamily="18" charset="0"/>
                <a:ea typeface="Cambria" panose="02040503050406030204" pitchFamily="18" charset="0"/>
              </a:rPr>
              <a:t>School-wise analysis </a:t>
            </a:r>
            <a:r>
              <a:rPr lang="en-IN" sz="2200" dirty="0">
                <a:latin typeface="Cambria" panose="02040503050406030204" pitchFamily="18" charset="0"/>
                <a:ea typeface="Cambria" panose="02040503050406030204" pitchFamily="18" charset="0"/>
              </a:rPr>
              <a:t>- Identify schools with the highest dropout rates, compare performance across government, private, and aided schools.</a:t>
            </a:r>
          </a:p>
          <a:p>
            <a:pPr lvl="0" algn="just"/>
            <a:r>
              <a:rPr lang="en-IN" sz="2200" b="1" dirty="0">
                <a:latin typeface="Cambria" panose="02040503050406030204" pitchFamily="18" charset="0"/>
                <a:ea typeface="Cambria" panose="02040503050406030204" pitchFamily="18" charset="0"/>
              </a:rPr>
              <a:t>Area-wise analysis </a:t>
            </a:r>
            <a:r>
              <a:rPr lang="en-IN" sz="2200" dirty="0">
                <a:latin typeface="Cambria" panose="02040503050406030204" pitchFamily="18" charset="0"/>
                <a:ea typeface="Cambria" panose="02040503050406030204" pitchFamily="18" charset="0"/>
              </a:rPr>
              <a:t>- Map rural vs. urban dropout trends, highlight backward or marginalized regions.</a:t>
            </a:r>
          </a:p>
          <a:p>
            <a:pPr lvl="0" algn="just"/>
            <a:r>
              <a:rPr lang="en-IN" sz="2200" b="1" dirty="0">
                <a:latin typeface="Cambria" panose="02040503050406030204" pitchFamily="18" charset="0"/>
                <a:ea typeface="Cambria" panose="02040503050406030204" pitchFamily="18" charset="0"/>
              </a:rPr>
              <a:t>Gender-wise analysis </a:t>
            </a:r>
            <a:r>
              <a:rPr lang="en-IN" sz="2200" dirty="0">
                <a:latin typeface="Cambria" panose="02040503050406030204" pitchFamily="18" charset="0"/>
                <a:ea typeface="Cambria" panose="02040503050406030204" pitchFamily="18" charset="0"/>
              </a:rPr>
              <a:t>- Track dropout patterns between boys and girls.</a:t>
            </a:r>
          </a:p>
          <a:p>
            <a:pPr lvl="0" algn="just"/>
            <a:r>
              <a:rPr lang="en-IN" sz="2200" b="1" dirty="0">
                <a:latin typeface="Cambria" panose="02040503050406030204" pitchFamily="18" charset="0"/>
                <a:ea typeface="Cambria" panose="02040503050406030204" pitchFamily="18" charset="0"/>
              </a:rPr>
              <a:t>Caste-wise analysis - </a:t>
            </a:r>
            <a:r>
              <a:rPr lang="en-IN" sz="2200" dirty="0">
                <a:latin typeface="Cambria" panose="02040503050406030204" pitchFamily="18" charset="0"/>
                <a:ea typeface="Cambria" panose="02040503050406030204" pitchFamily="18" charset="0"/>
              </a:rPr>
              <a:t>Understand dropout </a:t>
            </a:r>
            <a:r>
              <a:rPr lang="en-IN" sz="2200" dirty="0" err="1">
                <a:latin typeface="Cambria" panose="02040503050406030204" pitchFamily="18" charset="0"/>
                <a:ea typeface="Cambria" panose="02040503050406030204" pitchFamily="18" charset="0"/>
              </a:rPr>
              <a:t>behavior</a:t>
            </a:r>
            <a:r>
              <a:rPr lang="en-IN" sz="2200" dirty="0">
                <a:latin typeface="Cambria" panose="02040503050406030204" pitchFamily="18" charset="0"/>
                <a:ea typeface="Cambria" panose="02040503050406030204" pitchFamily="18" charset="0"/>
              </a:rPr>
              <a:t> across caste categories (SC/ST/OBC/General).</a:t>
            </a:r>
          </a:p>
          <a:p>
            <a:pPr lvl="0" algn="just"/>
            <a:r>
              <a:rPr lang="en-IN" sz="2200" b="1" dirty="0">
                <a:latin typeface="Cambria" panose="02040503050406030204" pitchFamily="18" charset="0"/>
                <a:ea typeface="Cambria" panose="02040503050406030204" pitchFamily="18" charset="0"/>
              </a:rPr>
              <a:t>Age/Standard-wise analysis </a:t>
            </a:r>
            <a:r>
              <a:rPr lang="en-IN" sz="2200" dirty="0">
                <a:latin typeface="Cambria" panose="02040503050406030204" pitchFamily="18" charset="0"/>
                <a:ea typeface="Cambria" panose="02040503050406030204" pitchFamily="18" charset="0"/>
              </a:rPr>
              <a:t>- Detect critical age groups/grades where dropout rates peak (e.g., transition from primary to secondary), assess correlation between age, learning outcomes, and dropouts.</a:t>
            </a: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6C31-1E33-91A3-8108-12C70F99667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Background and Related work for title Selection</a:t>
            </a:r>
            <a:endParaRPr lang="en-IN" dirty="0"/>
          </a:p>
        </p:txBody>
      </p:sp>
      <p:sp>
        <p:nvSpPr>
          <p:cNvPr id="3" name="Text Placeholder 2">
            <a:extLst>
              <a:ext uri="{FF2B5EF4-FFF2-40B4-BE49-F238E27FC236}">
                <a16:creationId xmlns:a16="http://schemas.microsoft.com/office/drawing/2014/main" id="{11EBF544-DC17-7235-4D1E-74D674E0C483}"/>
              </a:ext>
            </a:extLst>
          </p:cNvPr>
          <p:cNvSpPr>
            <a:spLocks noGrp="1"/>
          </p:cNvSpPr>
          <p:nvPr>
            <p:ph type="body" idx="1"/>
          </p:nvPr>
        </p:nvSpPr>
        <p:spPr/>
        <p:txBody>
          <a:bodyPr>
            <a:normAutofit/>
          </a:bodyPr>
          <a:lstStyle/>
          <a:p>
            <a:r>
              <a:rPr lang="en-US" sz="2000" dirty="0">
                <a:latin typeface="Cambria" panose="02040503050406030204" pitchFamily="18" charset="0"/>
                <a:ea typeface="Cambria" panose="02040503050406030204" pitchFamily="18" charset="0"/>
              </a:rPr>
              <a:t>School dropout has become a serious concern as it directly affects students’ future employment prospects and a country’s literacy rate. </a:t>
            </a:r>
          </a:p>
          <a:p>
            <a:r>
              <a:rPr lang="en-US" sz="2000" dirty="0">
                <a:latin typeface="Cambria" panose="02040503050406030204" pitchFamily="18" charset="0"/>
                <a:ea typeface="Cambria" panose="02040503050406030204" pitchFamily="18" charset="0"/>
              </a:rPr>
              <a:t>Traditional monitoring methods (like manual observation and attendance tracking) often fail to identify at-risk students early. </a:t>
            </a:r>
          </a:p>
          <a:p>
            <a:r>
              <a:rPr lang="en-US" sz="2000" dirty="0">
                <a:latin typeface="Cambria" panose="02040503050406030204" pitchFamily="18" charset="0"/>
                <a:ea typeface="Cambria" panose="02040503050406030204" pitchFamily="18" charset="0"/>
              </a:rPr>
              <a:t>Because large amounts of student data are now available, machine learning techniques can be used to analyze key factors and predict dropout risk more accurately and proactively.</a:t>
            </a:r>
          </a:p>
          <a:p>
            <a:r>
              <a:rPr lang="en-US" sz="2000" dirty="0">
                <a:latin typeface="Cambria" panose="02040503050406030204" pitchFamily="18" charset="0"/>
                <a:ea typeface="Cambria" panose="02040503050406030204" pitchFamily="18" charset="0"/>
              </a:rPr>
              <a:t>Recent research, including the IEEE paper “Machine Learning Based Prediction of School Dropouts” and the GitHub project SCHOOL_DROPOUT_ANALYSIS, demonstrated that models such as Random Forest can effectively predict dropout likelihood using features like attendance, previous academic performance, family income, and parental education. </a:t>
            </a:r>
          </a:p>
          <a:p>
            <a:r>
              <a:rPr lang="en-US" sz="2000" dirty="0">
                <a:latin typeface="Cambria" panose="02040503050406030204" pitchFamily="18" charset="0"/>
                <a:ea typeface="Cambria" panose="02040503050406030204" pitchFamily="18" charset="0"/>
              </a:rPr>
              <a:t>These studies confirm the potential of machine learning for early identification and motivated the selection of this project topic.</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349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2" name="Text Placeholder 1">
            <a:extLst>
              <a:ext uri="{FF2B5EF4-FFF2-40B4-BE49-F238E27FC236}">
                <a16:creationId xmlns:a16="http://schemas.microsoft.com/office/drawing/2014/main" id="{FE0C8125-AF4C-3810-B81E-243F4E44EA49}"/>
              </a:ext>
            </a:extLst>
          </p:cNvPr>
          <p:cNvSpPr>
            <a:spLocks noGrp="1" noChangeArrowheads="1"/>
          </p:cNvSpPr>
          <p:nvPr>
            <p:ph type="body" idx="1"/>
          </p:nvPr>
        </p:nvSpPr>
        <p:spPr bwMode="auto">
          <a:xfrm>
            <a:off x="812800" y="1076487"/>
            <a:ext cx="1048004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Dropout rates are increasing and have a negative impact on students and society.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Existing methods mainly rely on individual indicators like attendance or exam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Such indicators alone are not sufficient to identify high-risk students early.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Multiple variables (academic, socio-economic and behavioral) influence the decision to drop out.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availability of student data allows us to analyze all these factors together.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By framing this as a prediction problem, machine learning can be used to identify key contributing factors and accurately predict dropout risk.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enables educational institutions to take timely action and reduce dropout rates.</a:t>
            </a:r>
          </a:p>
          <a:p>
            <a:pPr marL="342900" lvl="0" indent="-3429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latin typeface="Cambria" panose="02040503050406030204" pitchFamily="18" charset="0"/>
                <a:ea typeface="Cambria" panose="02040503050406030204" pitchFamily="18" charset="0"/>
              </a:rPr>
              <a:t>Reasons - </a:t>
            </a:r>
            <a:r>
              <a:rPr lang="en-US" sz="2000" dirty="0">
                <a:latin typeface="Cambria" panose="02040503050406030204" pitchFamily="18" charset="0"/>
                <a:ea typeface="Cambria" panose="02040503050406030204" pitchFamily="18" charset="0"/>
              </a:rPr>
              <a:t>socio-economic factors, poverty &amp; lack of access to quality education.</a:t>
            </a: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A25A-B401-B901-EB6A-413A26C75976}"/>
              </a:ext>
            </a:extLst>
          </p:cNvPr>
          <p:cNvSpPr>
            <a:spLocks noGrp="1"/>
          </p:cNvSpPr>
          <p:nvPr>
            <p:ph type="title"/>
          </p:nvPr>
        </p:nvSpPr>
        <p:spPr/>
        <p:txBody>
          <a:bodyPr/>
          <a:lstStyle/>
          <a:p>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Innovation or Novel Contributions</a:t>
            </a:r>
            <a:br>
              <a:rPr lang="en-US" dirty="0">
                <a:latin typeface="Cambria" panose="02040503050406030204" pitchFamily="18" charset="0"/>
                <a:ea typeface="Cambria" panose="02040503050406030204" pitchFamily="18" charset="0"/>
              </a:rPr>
            </a:br>
            <a:endParaRPr lang="en-IN" dirty="0"/>
          </a:p>
        </p:txBody>
      </p:sp>
      <p:sp>
        <p:nvSpPr>
          <p:cNvPr id="4" name="Rectangle 1">
            <a:extLst>
              <a:ext uri="{FF2B5EF4-FFF2-40B4-BE49-F238E27FC236}">
                <a16:creationId xmlns:a16="http://schemas.microsoft.com/office/drawing/2014/main" id="{2F5D0C3B-2AE5-3F5D-473C-1AB2C1C87C3E}"/>
              </a:ext>
            </a:extLst>
          </p:cNvPr>
          <p:cNvSpPr>
            <a:spLocks noGrp="1" noChangeArrowheads="1"/>
          </p:cNvSpPr>
          <p:nvPr>
            <p:ph type="body" idx="1"/>
          </p:nvPr>
        </p:nvSpPr>
        <p:spPr bwMode="auto">
          <a:xfrm>
            <a:off x="812800" y="1068611"/>
            <a:ext cx="970646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of machine learning techniques to analyze dropout risk instead of traditional manual evaluation methods.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Combines multiple factors (academic performance, attendance, socio-economic background, participation, etc.) to provide a more accurate and holistic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Identification of key contributing factors using feature-importance analysis, which helps institutions focus on the most influential parameters.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Development of an early-warning mechanism that can alert administrators before a student actually drops out.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Potential to be integrated into a decision support system or dashboard for real-time monitoring and intervention.</a:t>
            </a:r>
          </a:p>
        </p:txBody>
      </p:sp>
    </p:spTree>
    <p:extLst>
      <p:ext uri="{BB962C8B-B14F-4D97-AF65-F5344CB8AC3E}">
        <p14:creationId xmlns:p14="http://schemas.microsoft.com/office/powerpoint/2010/main" val="341636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57D2-D284-B430-7C53-22FB9C7DCF0E}"/>
              </a:ext>
            </a:extLst>
          </p:cNvPr>
          <p:cNvSpPr>
            <a:spLocks noGrp="1"/>
          </p:cNvSpPr>
          <p:nvPr>
            <p:ph type="title"/>
          </p:nvPr>
        </p:nvSpPr>
        <p:spPr/>
        <p:txBody>
          <a:bodyPr/>
          <a:lstStyle/>
          <a:p>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Methodology</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60EBBE4-C80E-D5C7-7750-0133087BC6BB}"/>
              </a:ext>
            </a:extLst>
          </p:cNvPr>
          <p:cNvSpPr>
            <a:spLocks noGrp="1"/>
          </p:cNvSpPr>
          <p:nvPr>
            <p:ph type="body" idx="1"/>
          </p:nvPr>
        </p:nvSpPr>
        <p:spPr/>
        <p:txBody>
          <a:bodyPr>
            <a:noAutofit/>
          </a:bodyPr>
          <a:lstStyle/>
          <a:p>
            <a:pPr marL="76200" indent="0" algn="just">
              <a:buNone/>
            </a:pPr>
            <a:r>
              <a:rPr lang="en-IN" sz="2000" b="1" dirty="0">
                <a:latin typeface="Cambria" panose="02040503050406030204" pitchFamily="18" charset="0"/>
                <a:ea typeface="Cambria" panose="02040503050406030204" pitchFamily="18" charset="0"/>
              </a:rPr>
              <a:t>1. Problem Identification </a:t>
            </a:r>
            <a:r>
              <a:rPr lang="en-IN" sz="2000" dirty="0">
                <a:latin typeface="Cambria" panose="02040503050406030204" pitchFamily="18" charset="0"/>
                <a:ea typeface="Cambria" panose="02040503050406030204" pitchFamily="18" charset="0"/>
              </a:rPr>
              <a:t>- Recognize high dropout rates as a critical barrier to 	achieving 	the Right to Education (RTE). Define analysis dimensions: school-	wise, area-wise, 	gender-wise, caste-wise, and age/standard-wise.</a:t>
            </a:r>
          </a:p>
          <a:p>
            <a:pPr marL="76200" indent="0" algn="just">
              <a:buNone/>
            </a:pPr>
            <a:r>
              <a:rPr lang="en-IN" sz="2000" b="1" dirty="0">
                <a:latin typeface="Cambria" panose="02040503050406030204" pitchFamily="18" charset="0"/>
                <a:ea typeface="Cambria" panose="02040503050406030204" pitchFamily="18" charset="0"/>
              </a:rPr>
              <a:t>2. Data Collection </a:t>
            </a:r>
            <a:r>
              <a:rPr lang="en-IN" sz="2000" dirty="0">
                <a:latin typeface="Cambria" panose="02040503050406030204" pitchFamily="18" charset="0"/>
                <a:ea typeface="Cambria" panose="02040503050406030204" pitchFamily="18" charset="0"/>
              </a:rPr>
              <a:t>- Government databases (Education Department, UDISE+, NSSO, 	Census). School records (attendance, </a:t>
            </a:r>
            <a:r>
              <a:rPr lang="en-IN" sz="2000" dirty="0" err="1">
                <a:latin typeface="Cambria" panose="02040503050406030204" pitchFamily="18" charset="0"/>
                <a:ea typeface="Cambria" panose="02040503050406030204" pitchFamily="18" charset="0"/>
              </a:rPr>
              <a:t>enrollment</a:t>
            </a:r>
            <a:r>
              <a:rPr lang="en-IN" sz="2000" dirty="0">
                <a:latin typeface="Cambria" panose="02040503050406030204" pitchFamily="18" charset="0"/>
                <a:ea typeface="Cambria" panose="02040503050406030204" pitchFamily="18" charset="0"/>
              </a:rPr>
              <a:t>, exam results). Field surveys 	(family income, socio-economic background, reasons for dropout).</a:t>
            </a:r>
          </a:p>
          <a:p>
            <a:pPr marL="76200" indent="0" algn="just">
              <a:buNone/>
            </a:pPr>
            <a:r>
              <a:rPr lang="en-IN" sz="2000" b="1" dirty="0">
                <a:latin typeface="Cambria" panose="02040503050406030204" pitchFamily="18" charset="0"/>
                <a:ea typeface="Cambria" panose="02040503050406030204" pitchFamily="18" charset="0"/>
              </a:rPr>
              <a:t>3. Data Preprocessing &amp; Cleaning </a:t>
            </a:r>
            <a:r>
              <a:rPr lang="en-IN" sz="2000" dirty="0">
                <a:latin typeface="Cambria" panose="02040503050406030204" pitchFamily="18" charset="0"/>
                <a:ea typeface="Cambria" panose="02040503050406030204" pitchFamily="18" charset="0"/>
              </a:rPr>
              <a:t>- Handle missing, duplicate, or inconsistent 	records, 	normalize categorical data (e.g., caste, gender coding), remove 	noise/outliers 	(e.g., incorrect ages).</a:t>
            </a:r>
          </a:p>
          <a:p>
            <a:pPr marL="76200" indent="0" algn="just">
              <a:buNone/>
            </a:pPr>
            <a:r>
              <a:rPr lang="en-IN" sz="2000" b="1" dirty="0">
                <a:latin typeface="Cambria" panose="02040503050406030204" pitchFamily="18" charset="0"/>
                <a:ea typeface="Cambria" panose="02040503050406030204" pitchFamily="18" charset="0"/>
              </a:rPr>
              <a:t>4. Data Analysis </a:t>
            </a:r>
            <a:r>
              <a:rPr lang="en-IN" sz="2000" dirty="0">
                <a:latin typeface="Cambria" panose="02040503050406030204" pitchFamily="18" charset="0"/>
                <a:ea typeface="Cambria" panose="02040503050406030204" pitchFamily="18" charset="0"/>
              </a:rPr>
              <a:t>-</a:t>
            </a:r>
          </a:p>
          <a:p>
            <a:pPr marL="76200" lvl="0" indent="0" algn="just">
              <a:buNone/>
            </a:pPr>
            <a:r>
              <a:rPr lang="en-IN" sz="2000" dirty="0">
                <a:latin typeface="Cambria" panose="02040503050406030204" pitchFamily="18" charset="0"/>
                <a:ea typeface="Cambria" panose="02040503050406030204" pitchFamily="18" charset="0"/>
              </a:rPr>
              <a:t>	School-wise: Compare dropout rates across institutions.</a:t>
            </a:r>
          </a:p>
          <a:p>
            <a:pPr marL="76200" lvl="0" indent="0" algn="just">
              <a:buNone/>
            </a:pPr>
            <a:r>
              <a:rPr lang="en-IN" sz="2000" dirty="0">
                <a:latin typeface="Cambria" panose="02040503050406030204" pitchFamily="18" charset="0"/>
                <a:ea typeface="Cambria" panose="02040503050406030204" pitchFamily="18" charset="0"/>
              </a:rPr>
              <a:t>	Area-wise: Identify rural/urban variations, create heatmaps.</a:t>
            </a:r>
          </a:p>
          <a:p>
            <a:pPr marL="76200" lvl="0" indent="0" algn="just">
              <a:buNone/>
            </a:pPr>
            <a:r>
              <a:rPr lang="en-IN" sz="2000" dirty="0">
                <a:latin typeface="Cambria" panose="02040503050406030204" pitchFamily="18" charset="0"/>
                <a:ea typeface="Cambria" panose="02040503050406030204" pitchFamily="18" charset="0"/>
              </a:rPr>
              <a:t>	Gender-wise: Compare male vs. female dropout trends.</a:t>
            </a:r>
          </a:p>
          <a:p>
            <a:pPr marL="76200" lvl="0" indent="0" algn="just">
              <a:buNone/>
            </a:pPr>
            <a:r>
              <a:rPr lang="en-IN" sz="2000" dirty="0">
                <a:latin typeface="Cambria" panose="02040503050406030204" pitchFamily="18" charset="0"/>
                <a:ea typeface="Cambria" panose="02040503050406030204" pitchFamily="18" charset="0"/>
              </a:rPr>
              <a:t>	Caste-wise: </a:t>
            </a:r>
            <a:r>
              <a:rPr lang="en-IN" sz="2000" dirty="0" err="1">
                <a:latin typeface="Cambria" panose="02040503050406030204" pitchFamily="18" charset="0"/>
                <a:ea typeface="Cambria" panose="02040503050406030204" pitchFamily="18" charset="0"/>
              </a:rPr>
              <a:t>Analyze</a:t>
            </a:r>
            <a:r>
              <a:rPr lang="en-IN" sz="2000" dirty="0">
                <a:latin typeface="Cambria" panose="02040503050406030204" pitchFamily="18" charset="0"/>
                <a:ea typeface="Cambria" panose="02040503050406030204" pitchFamily="18" charset="0"/>
              </a:rPr>
              <a:t> dropout distribution among SC/ST/OBC/General.</a:t>
            </a:r>
          </a:p>
          <a:p>
            <a:pPr marL="76200" lvl="0" indent="0" algn="just">
              <a:buNone/>
            </a:pPr>
            <a:r>
              <a:rPr lang="en-IN" sz="2000" dirty="0">
                <a:latin typeface="Cambria" panose="02040503050406030204" pitchFamily="18" charset="0"/>
                <a:ea typeface="Cambria" panose="02040503050406030204" pitchFamily="18" charset="0"/>
              </a:rPr>
              <a:t>	Age/Standard-wise: Spot critical grades where dropout spikes.</a:t>
            </a:r>
          </a:p>
          <a:p>
            <a:pPr algn="just"/>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871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1FDC-49A4-36FD-1A05-2B48F19F5A62}"/>
              </a:ext>
            </a:extLst>
          </p:cNvPr>
          <p:cNvSpPr>
            <a:spLocks noGrp="1"/>
          </p:cNvSpPr>
          <p:nvPr>
            <p:ph type="title"/>
          </p:nvPr>
        </p:nvSpPr>
        <p:spPr/>
        <p:txBody>
          <a:bodyPr/>
          <a:lstStyle/>
          <a:p>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Methodology</a:t>
            </a:r>
            <a:br>
              <a:rPr lang="en-IN"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2DA5300F-D6D2-0381-857E-998CA9444B84}"/>
              </a:ext>
            </a:extLst>
          </p:cNvPr>
          <p:cNvSpPr>
            <a:spLocks noGrp="1"/>
          </p:cNvSpPr>
          <p:nvPr>
            <p:ph type="body" idx="1"/>
          </p:nvPr>
        </p:nvSpPr>
        <p:spPr/>
        <p:txBody>
          <a:bodyPr>
            <a:noAutofit/>
          </a:bodyPr>
          <a:lstStyle/>
          <a:p>
            <a:pPr marL="76200" indent="0">
              <a:buNone/>
            </a:pPr>
            <a:r>
              <a:rPr lang="en-IN" sz="2000" b="1" dirty="0">
                <a:latin typeface="Cambria" panose="02040503050406030204" pitchFamily="18" charset="0"/>
                <a:ea typeface="Cambria" panose="02040503050406030204" pitchFamily="18" charset="0"/>
              </a:rPr>
              <a:t>5. Predictive </a:t>
            </a:r>
            <a:r>
              <a:rPr lang="en-IN" sz="2000" b="1" dirty="0" err="1">
                <a:latin typeface="Cambria" panose="02040503050406030204" pitchFamily="18" charset="0"/>
                <a:ea typeface="Cambria" panose="02040503050406030204" pitchFamily="18" charset="0"/>
              </a:rPr>
              <a:t>Modeling</a:t>
            </a:r>
            <a:r>
              <a:rPr lang="en-IN" sz="2000" b="1" dirty="0">
                <a:latin typeface="Cambria" panose="02040503050406030204" pitchFamily="18" charset="0"/>
                <a:ea typeface="Cambria" panose="02040503050406030204" pitchFamily="18" charset="0"/>
              </a:rPr>
              <a:t> - </a:t>
            </a:r>
            <a:r>
              <a:rPr lang="en-IN" sz="2000" dirty="0">
                <a:latin typeface="Cambria" panose="02040503050406030204" pitchFamily="18" charset="0"/>
                <a:ea typeface="Cambria" panose="02040503050406030204" pitchFamily="18" charset="0"/>
              </a:rPr>
              <a:t>Use Machine Learning to predict at-risk students.</a:t>
            </a:r>
          </a:p>
          <a:p>
            <a:pPr marL="76200" lvl="0" indent="0">
              <a:buNone/>
            </a:pPr>
            <a:r>
              <a:rPr lang="en-IN" sz="2000" dirty="0">
                <a:latin typeface="Cambria" panose="02040503050406030204" pitchFamily="18" charset="0"/>
                <a:ea typeface="Cambria" panose="02040503050406030204" pitchFamily="18" charset="0"/>
              </a:rPr>
              <a:t>	Algorithms: Random Forest.	</a:t>
            </a:r>
          </a:p>
          <a:p>
            <a:pPr marL="76200" lvl="0" indent="0">
              <a:buNone/>
            </a:pPr>
            <a:r>
              <a:rPr lang="en-IN" sz="2000" dirty="0">
                <a:latin typeface="Cambria" panose="02040503050406030204" pitchFamily="18" charset="0"/>
                <a:ea typeface="Cambria" panose="02040503050406030204" pitchFamily="18" charset="0"/>
              </a:rPr>
              <a:t>	Input variables: age, gender, caste, socio-economic background, 	attendance, 	academic performance.</a:t>
            </a:r>
          </a:p>
          <a:p>
            <a:pPr marL="76200" lvl="0" indent="0">
              <a:buNone/>
            </a:pPr>
            <a:r>
              <a:rPr lang="en-IN" sz="2000" dirty="0">
                <a:latin typeface="Cambria" panose="02040503050406030204" pitchFamily="18" charset="0"/>
                <a:ea typeface="Cambria" panose="02040503050406030204" pitchFamily="18" charset="0"/>
              </a:rPr>
              <a:t>	Output: Probability score of dropout risk.</a:t>
            </a:r>
          </a:p>
          <a:p>
            <a:pPr marL="76200" indent="0">
              <a:buNone/>
            </a:pPr>
            <a:r>
              <a:rPr lang="en-IN" sz="2000" b="1" dirty="0">
                <a:latin typeface="Cambria" panose="02040503050406030204" pitchFamily="18" charset="0"/>
                <a:ea typeface="Cambria" panose="02040503050406030204" pitchFamily="18" charset="0"/>
              </a:rPr>
              <a:t>6. Visualization - </a:t>
            </a:r>
            <a:r>
              <a:rPr lang="en-IN" sz="2000" dirty="0">
                <a:latin typeface="Cambria" panose="02040503050406030204" pitchFamily="18" charset="0"/>
                <a:ea typeface="Cambria" panose="02040503050406030204" pitchFamily="18" charset="0"/>
              </a:rPr>
              <a:t>Heatmaps for area-wise dropout, Bar/line charts for gender, 	caste, and 	age trends, school ranking by dropout rates.</a:t>
            </a:r>
          </a:p>
          <a:p>
            <a:pPr marL="76200" indent="0">
              <a:buNone/>
            </a:pPr>
            <a:r>
              <a:rPr lang="en-IN" sz="2000" b="1" dirty="0">
                <a:latin typeface="Cambria" panose="02040503050406030204" pitchFamily="18" charset="0"/>
                <a:ea typeface="Cambria" panose="02040503050406030204" pitchFamily="18" charset="0"/>
              </a:rPr>
              <a:t>7. Policy Recommendation Framework - </a:t>
            </a:r>
            <a:r>
              <a:rPr lang="en-IN" sz="2000" dirty="0">
                <a:latin typeface="Cambria" panose="02040503050406030204" pitchFamily="18" charset="0"/>
                <a:ea typeface="Cambria" panose="02040503050406030204" pitchFamily="18" charset="0"/>
              </a:rPr>
              <a:t>Based on insights, propose interventions such as:</a:t>
            </a:r>
          </a:p>
          <a:p>
            <a:pPr lvl="1"/>
            <a:r>
              <a:rPr lang="en-IN" b="1" dirty="0">
                <a:latin typeface="Cambria" panose="02040503050406030204" pitchFamily="18" charset="0"/>
                <a:ea typeface="Cambria" panose="02040503050406030204" pitchFamily="18" charset="0"/>
              </a:rPr>
              <a:t>School-level</a:t>
            </a:r>
            <a:r>
              <a:rPr lang="en-IN" dirty="0">
                <a:latin typeface="Cambria" panose="02040503050406030204" pitchFamily="18" charset="0"/>
                <a:ea typeface="Cambria" panose="02040503050406030204" pitchFamily="18" charset="0"/>
              </a:rPr>
              <a:t>: Remedial classes, teacher training.</a:t>
            </a:r>
          </a:p>
          <a:p>
            <a:pPr lvl="1"/>
            <a:r>
              <a:rPr lang="en-IN" b="1" dirty="0">
                <a:latin typeface="Cambria" panose="02040503050406030204" pitchFamily="18" charset="0"/>
                <a:ea typeface="Cambria" panose="02040503050406030204" pitchFamily="18" charset="0"/>
              </a:rPr>
              <a:t>Area-level</a:t>
            </a:r>
            <a:r>
              <a:rPr lang="en-IN" dirty="0">
                <a:latin typeface="Cambria" panose="02040503050406030204" pitchFamily="18" charset="0"/>
                <a:ea typeface="Cambria" panose="02040503050406030204" pitchFamily="18" charset="0"/>
              </a:rPr>
              <a:t>: Transport, infrastructure, digital learning access.</a:t>
            </a:r>
          </a:p>
          <a:p>
            <a:pPr lvl="1"/>
            <a:r>
              <a:rPr lang="en-IN" b="1" dirty="0">
                <a:latin typeface="Cambria" panose="02040503050406030204" pitchFamily="18" charset="0"/>
                <a:ea typeface="Cambria" panose="02040503050406030204" pitchFamily="18" charset="0"/>
              </a:rPr>
              <a:t>Gender-level</a:t>
            </a:r>
            <a:r>
              <a:rPr lang="en-IN" dirty="0">
                <a:latin typeface="Cambria" panose="02040503050406030204" pitchFamily="18" charset="0"/>
                <a:ea typeface="Cambria" panose="02040503050406030204" pitchFamily="18" charset="0"/>
              </a:rPr>
              <a:t>: Scholarships for girls, awareness programs.</a:t>
            </a:r>
          </a:p>
          <a:p>
            <a:pPr lvl="1"/>
            <a:r>
              <a:rPr lang="en-IN" b="1" dirty="0">
                <a:latin typeface="Cambria" panose="02040503050406030204" pitchFamily="18" charset="0"/>
                <a:ea typeface="Cambria" panose="02040503050406030204" pitchFamily="18" charset="0"/>
              </a:rPr>
              <a:t>Caste-level</a:t>
            </a:r>
            <a:r>
              <a:rPr lang="en-IN" dirty="0">
                <a:latin typeface="Cambria" panose="02040503050406030204" pitchFamily="18" charset="0"/>
                <a:ea typeface="Cambria" panose="02040503050406030204" pitchFamily="18" charset="0"/>
              </a:rPr>
              <a:t>: Inclusive schemes, community engagement.</a:t>
            </a:r>
          </a:p>
          <a:p>
            <a:pPr lvl="1"/>
            <a:r>
              <a:rPr lang="en-IN" b="1" dirty="0">
                <a:latin typeface="Cambria" panose="02040503050406030204" pitchFamily="18" charset="0"/>
                <a:ea typeface="Cambria" panose="02040503050406030204" pitchFamily="18" charset="0"/>
              </a:rPr>
              <a:t>Age-level</a:t>
            </a:r>
            <a:r>
              <a:rPr lang="en-IN" dirty="0">
                <a:latin typeface="Cambria" panose="02040503050406030204" pitchFamily="18" charset="0"/>
                <a:ea typeface="Cambria" panose="02040503050406030204" pitchFamily="18" charset="0"/>
              </a:rPr>
              <a:t>: Bridge courses, </a:t>
            </a:r>
            <a:r>
              <a:rPr lang="en-IN" dirty="0" err="1">
                <a:latin typeface="Cambria" panose="02040503050406030204" pitchFamily="18" charset="0"/>
                <a:ea typeface="Cambria" panose="02040503050406030204" pitchFamily="18" charset="0"/>
              </a:rPr>
              <a:t>counseling</a:t>
            </a:r>
            <a:r>
              <a:rPr lang="en-IN" dirty="0">
                <a:latin typeface="Cambria" panose="02040503050406030204" pitchFamily="18" charset="0"/>
                <a:ea typeface="Cambria" panose="02040503050406030204" pitchFamily="18" charset="0"/>
              </a:rPr>
              <a:t> for secondary transition.</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512997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1194</TotalTime>
  <Words>2003</Words>
  <Application>Microsoft Office PowerPoint</Application>
  <PresentationFormat>Widescreen</PresentationFormat>
  <Paragraphs>135</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PSCS_55_Student dropout analysis for school education</vt:lpstr>
      <vt:lpstr>Content</vt:lpstr>
      <vt:lpstr>Problem Statement Number: 55</vt:lpstr>
      <vt:lpstr>Objectives</vt:lpstr>
      <vt:lpstr>Background and Related work for title Selection</vt:lpstr>
      <vt:lpstr>Analysis of Problem Statement </vt:lpstr>
      <vt:lpstr> Innovation or Novel Contributions </vt:lpstr>
      <vt:lpstr> Methodology </vt:lpstr>
      <vt:lpstr> Methodology </vt:lpstr>
      <vt:lpstr>Github Link</vt:lpstr>
      <vt:lpstr>Software requirements:</vt:lpstr>
      <vt:lpstr>About Random Forest &amp; it’s features</vt:lpstr>
      <vt:lpstr>Advantages of Random Forest</vt:lpstr>
      <vt:lpstr>Algorithm</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Lekhana Bodi</cp:lastModifiedBy>
  <cp:revision>59</cp:revision>
  <dcterms:modified xsi:type="dcterms:W3CDTF">2025-09-23T17:10:57Z</dcterms:modified>
</cp:coreProperties>
</file>