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3" r:id="rId1"/>
  </p:sldMasterIdLst>
  <p:sldIdLst>
    <p:sldId id="256" r:id="rId2"/>
    <p:sldId id="257" r:id="rId3"/>
    <p:sldId id="263" r:id="rId4"/>
    <p:sldId id="264" r:id="rId5"/>
    <p:sldId id="260" r:id="rId6"/>
    <p:sldId id="261" r:id="rId7"/>
    <p:sldId id="262" r:id="rId8"/>
    <p:sldId id="265" r:id="rId9"/>
    <p:sldId id="266" r:id="rId10"/>
    <p:sldId id="267" r:id="rId11"/>
    <p:sldId id="273" r:id="rId12"/>
    <p:sldId id="269" r:id="rId13"/>
    <p:sldId id="270" r:id="rId14"/>
    <p:sldId id="271" r:id="rId15"/>
    <p:sldId id="268" r:id="rId16"/>
    <p:sldId id="274" r:id="rId17"/>
    <p:sldId id="258"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38" autoAdjust="0"/>
    <p:restoredTop sz="94660"/>
  </p:normalViewPr>
  <p:slideViewPr>
    <p:cSldViewPr snapToGrid="0">
      <p:cViewPr>
        <p:scale>
          <a:sx n="77" d="100"/>
          <a:sy n="77" d="100"/>
        </p:scale>
        <p:origin x="-198"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347200" y="2052960"/>
            <a:ext cx="26416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5923F103-BC34-4FE4-A40E-EDDEECFDA5D0}" type="datetimeFigureOut">
              <a:rPr lang="en-US" smtClean="0"/>
              <a:pPr/>
              <a:t>6/27/2019</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D57F1E4F-1CFF-5643-939E-217C01CDF565}" type="slidenum">
              <a:rPr lang="en-US" smtClean="0"/>
              <a:pP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609600" y="2052960"/>
            <a:ext cx="84328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86D93-FCAC-47E0-A2EE-787E62CA814C}" type="datetimeFigureOut">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03200" y="147319"/>
            <a:ext cx="89408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47319"/>
            <a:ext cx="2608061"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550400" y="274639"/>
            <a:ext cx="2235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550400" y="2892277"/>
            <a:ext cx="21336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F34E6425-0181-43F2-84FC-787E803FD2F8}" type="datetimeFigureOut">
              <a:rPr lang="en-US" smtClean="0"/>
              <a:t>6/27/2019</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57F1E4F-1CFF-5643-939E-217C01CDF565}" type="slidenum">
              <a:rPr lang="en-US" smtClean="0"/>
              <a:pP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508000" y="2892277"/>
            <a:ext cx="84328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22438"/>
            <a:ext cx="5386917"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386917"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A18ACC-A947-437B-A130-35BD54FDF1E9}" type="datetimeFigureOut">
              <a:rPr lang="en-US" smtClean="0"/>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03200" y="150919"/>
            <a:ext cx="11775736"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C8D7E02-BCB8-4D50-A234-369438C08659}" type="datetimeFigureOut">
              <a:rPr lang="en-US" smtClean="0"/>
              <a:t>6/27/2019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50876"/>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203200" y="152400"/>
            <a:ext cx="89408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12800" y="304801"/>
            <a:ext cx="7823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546336" y="2130552"/>
            <a:ext cx="2231136"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D57F1E4F-1CFF-5643-939E-217C01CDF565}" type="slidenum">
              <a:rPr lang="en-US" smtClean="0"/>
              <a:pPr/>
              <a:t>‹#›</a:t>
            </a:fld>
            <a:endParaRPr lang="en-US" dirty="0"/>
          </a:p>
        </p:txBody>
      </p:sp>
      <p:sp>
        <p:nvSpPr>
          <p:cNvPr id="11" name="Title 10"/>
          <p:cNvSpPr>
            <a:spLocks noGrp="1"/>
          </p:cNvSpPr>
          <p:nvPr>
            <p:ph type="title"/>
          </p:nvPr>
        </p:nvSpPr>
        <p:spPr>
          <a:xfrm>
            <a:off x="9546336" y="457200"/>
            <a:ext cx="2234213"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9347200" y="150876"/>
            <a:ext cx="26416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203200" y="152400"/>
            <a:ext cx="89408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550400" y="2133600"/>
            <a:ext cx="22352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a:xfrm>
            <a:off x="9550400" y="460248"/>
            <a:ext cx="22352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03200" y="1634971"/>
            <a:ext cx="11775736"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199" y="152401"/>
            <a:ext cx="11752063"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08000" y="355847"/>
            <a:ext cx="11175013"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07999" y="1719071"/>
            <a:ext cx="11210524"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4517" y="6356350"/>
            <a:ext cx="2844800" cy="274320"/>
          </a:xfrm>
          <a:prstGeom prst="rect">
            <a:avLst/>
          </a:prstGeom>
        </p:spPr>
        <p:txBody>
          <a:bodyPr vert="horz" lIns="91440" tIns="45720" rIns="91440" bIns="45720" rtlCol="0" anchor="ctr"/>
          <a:lstStyle>
            <a:lvl1pPr algn="l">
              <a:defRPr sz="1100">
                <a:solidFill>
                  <a:schemeClr val="tx2"/>
                </a:solidFill>
              </a:defRPr>
            </a:lvl1pPr>
          </a:lstStyle>
          <a:p>
            <a:fld id="{2BE451C3-0FF4-47C4-B829-773ADF60F88C}" type="datetimeFigureOut">
              <a:rPr lang="en-US" smtClean="0"/>
              <a:t>6/27/2019</a:t>
            </a:fld>
            <a:endParaRPr lang="en-US" dirty="0"/>
          </a:p>
        </p:txBody>
      </p:sp>
      <p:sp>
        <p:nvSpPr>
          <p:cNvPr id="5" name="Footer Placeholder 4"/>
          <p:cNvSpPr>
            <a:spLocks noGrp="1"/>
          </p:cNvSpPr>
          <p:nvPr>
            <p:ph type="ftr" sz="quarter" idx="3"/>
          </p:nvPr>
        </p:nvSpPr>
        <p:spPr>
          <a:xfrm>
            <a:off x="4064000" y="6356350"/>
            <a:ext cx="44704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10979573" y="6355080"/>
            <a:ext cx="777288"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tibagroup.com/mx/en/perishable-log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Lua_(programming_language)" TargetMode="External"/><Relationship Id="rId3" Type="http://schemas.openxmlformats.org/officeDocument/2006/relationships/hyperlink" Target="https://en.wikipedia.org/wiki/Firmware" TargetMode="External"/><Relationship Id="rId7" Type="http://schemas.openxmlformats.org/officeDocument/2006/relationships/hyperlink" Target="https://en.wikipedia.org/w/index.php?title=Espressif_Systems&amp;action=edit&amp;redlink=1"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 Id="rId6" Type="http://schemas.openxmlformats.org/officeDocument/2006/relationships/hyperlink" Target="https://en.wikipedia.org/wiki/System_on_a_chip" TargetMode="External"/><Relationship Id="rId11" Type="http://schemas.openxmlformats.org/officeDocument/2006/relationships/image" Target="../media/image5.jpeg"/><Relationship Id="rId5" Type="http://schemas.openxmlformats.org/officeDocument/2006/relationships/hyperlink" Target="https://en.wikipedia.org/wiki/Wi-Fi" TargetMode="External"/><Relationship Id="rId10" Type="http://schemas.openxmlformats.org/officeDocument/2006/relationships/hyperlink" Target="https://en.wikipedia.org/wiki/General-purpose_input/output" TargetMode="External"/><Relationship Id="rId4" Type="http://schemas.openxmlformats.org/officeDocument/2006/relationships/hyperlink" Target="https://en.wikipedia.org/wiki/ESP8266" TargetMode="External"/><Relationship Id="rId9" Type="http://schemas.openxmlformats.org/officeDocument/2006/relationships/hyperlink" Target="https://en.wikipedia.org/w/index.php?title=SPIFFS&amp;action=edit&amp;redlink=1"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28054" y="4363388"/>
            <a:ext cx="3941805" cy="1938558"/>
          </a:xfrm>
        </p:spPr>
        <p:txBody>
          <a:bodyPr>
            <a:normAutofit/>
          </a:bodyPr>
          <a:lstStyle/>
          <a:p>
            <a:r>
              <a:rPr lang="en-IN" sz="2400" b="1" dirty="0" smtClean="0"/>
              <a:t>BY </a:t>
            </a:r>
            <a:r>
              <a:rPr lang="en-IN" sz="2400" b="1" smtClean="0"/>
              <a:t>TEAM EAGLES</a:t>
            </a:r>
            <a:endParaRPr lang="en-IN" sz="2400" b="1" dirty="0" smtClean="0"/>
          </a:p>
          <a:p>
            <a:r>
              <a:rPr lang="en-IN" sz="2400" dirty="0" smtClean="0"/>
              <a:t>K.SATYA SHIVA SAI RAM</a:t>
            </a:r>
          </a:p>
          <a:p>
            <a:r>
              <a:rPr lang="en-US" sz="2400" dirty="0" smtClean="0"/>
              <a:t>B.PRASHANTH REDDY</a:t>
            </a:r>
            <a:endParaRPr lang="en-IN" dirty="0"/>
          </a:p>
          <a:p>
            <a:r>
              <a:rPr lang="en-US" sz="2400" dirty="0" smtClean="0"/>
              <a:t>B.KAMAL SAI</a:t>
            </a:r>
            <a:endParaRPr lang="en-IN" sz="2400" dirty="0" smtClean="0"/>
          </a:p>
        </p:txBody>
      </p:sp>
      <p:sp>
        <p:nvSpPr>
          <p:cNvPr id="2" name="Title 1"/>
          <p:cNvSpPr>
            <a:spLocks noGrp="1"/>
          </p:cNvSpPr>
          <p:nvPr>
            <p:ph type="title"/>
          </p:nvPr>
        </p:nvSpPr>
        <p:spPr>
          <a:xfrm>
            <a:off x="234778" y="315666"/>
            <a:ext cx="8859795" cy="3589069"/>
          </a:xfrm>
        </p:spPr>
        <p:txBody>
          <a:bodyPr/>
          <a:lstStyle/>
          <a:p>
            <a:r>
              <a:rPr lang="en-IN" sz="5400" b="1" dirty="0"/>
              <a:t>PERESHABLE  </a:t>
            </a:r>
            <a:r>
              <a:rPr lang="en-IN" sz="5400" b="1" dirty="0" smtClean="0"/>
              <a:t>FOOD </a:t>
            </a:r>
            <a:r>
              <a:rPr lang="en-IN" sz="5400" b="1" dirty="0"/>
              <a:t>MONITORING  </a:t>
            </a:r>
            <a:r>
              <a:rPr lang="en-IN" sz="5400" b="1" dirty="0" smtClean="0"/>
              <a:t>THROUGHOUT THE SUPPLY CHAIN       </a:t>
            </a:r>
            <a:endParaRPr lang="en-IN" sz="5400" b="1" dirty="0"/>
          </a:p>
        </p:txBody>
      </p:sp>
      <p:pic>
        <p:nvPicPr>
          <p:cNvPr id="5" name="Picture 4"/>
          <p:cNvPicPr>
            <a:picLocks noChangeAspect="1"/>
          </p:cNvPicPr>
          <p:nvPr/>
        </p:nvPicPr>
        <p:blipFill>
          <a:blip r:embed="rId2"/>
          <a:stretch>
            <a:fillRect/>
          </a:stretch>
        </p:blipFill>
        <p:spPr>
          <a:xfrm>
            <a:off x="523415" y="3611882"/>
            <a:ext cx="4272455" cy="2690064"/>
          </a:xfrm>
          <a:prstGeom prst="rect">
            <a:avLst/>
          </a:prstGeom>
        </p:spPr>
      </p:pic>
    </p:spTree>
    <p:extLst>
      <p:ext uri="{BB962C8B-B14F-4D97-AF65-F5344CB8AC3E}">
        <p14:creationId xmlns:p14="http://schemas.microsoft.com/office/powerpoint/2010/main" val="2409592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Node-Red FLOW</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r="2542" b="23049"/>
          <a:stretch/>
        </p:blipFill>
        <p:spPr bwMode="auto">
          <a:xfrm>
            <a:off x="2226535" y="1671600"/>
            <a:ext cx="7724429" cy="3958527"/>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2">
            <a:extLst>
              <a:ext uri="{28A0092B-C50C-407E-A947-70E740481C1C}">
                <a14:useLocalDpi xmlns:a14="http://schemas.microsoft.com/office/drawing/2010/main" val="0"/>
              </a:ext>
            </a:extLst>
          </a:blip>
          <a:srcRect t="76952"/>
          <a:stretch/>
        </p:blipFill>
        <p:spPr bwMode="auto">
          <a:xfrm>
            <a:off x="2225726" y="5628400"/>
            <a:ext cx="7733819" cy="10134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722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NODE RED properties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7611" y="1757749"/>
            <a:ext cx="4189730" cy="4800600"/>
          </a:xfrm>
          <a:prstGeom prst="rect">
            <a:avLst/>
          </a:prstGeom>
        </p:spPr>
      </p:pic>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459126" y="1757749"/>
            <a:ext cx="3975204" cy="480060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8518379" y="2726338"/>
            <a:ext cx="3430605" cy="2566860"/>
          </a:xfrm>
          <a:prstGeom prst="rect">
            <a:avLst/>
          </a:prstGeom>
        </p:spPr>
      </p:pic>
    </p:spTree>
    <p:extLst>
      <p:ext uri="{BB962C8B-B14F-4D97-AF65-F5344CB8AC3E}">
        <p14:creationId xmlns:p14="http://schemas.microsoft.com/office/powerpoint/2010/main" val="57144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Mit App </a:t>
            </a:r>
            <a:r>
              <a:rPr lang="en-IN" dirty="0" smtClean="0"/>
              <a:t>inventor-2 view</a:t>
            </a:r>
            <a:endParaRPr lang="en-US" dirty="0"/>
          </a:p>
        </p:txBody>
      </p:sp>
      <p:pic>
        <p:nvPicPr>
          <p:cNvPr id="7" name="Picture 6"/>
          <p:cNvPicPr>
            <a:picLocks noChangeAspect="1"/>
          </p:cNvPicPr>
          <p:nvPr/>
        </p:nvPicPr>
        <p:blipFill>
          <a:blip r:embed="rId2"/>
          <a:stretch>
            <a:fillRect/>
          </a:stretch>
        </p:blipFill>
        <p:spPr>
          <a:xfrm>
            <a:off x="225197" y="1606731"/>
            <a:ext cx="7703957" cy="525126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6653" y="3416345"/>
            <a:ext cx="3749996" cy="620078"/>
          </a:xfrm>
          <a:prstGeom prst="rect">
            <a:avLst/>
          </a:prstGeom>
        </p:spPr>
      </p:pic>
    </p:spTree>
    <p:extLst>
      <p:ext uri="{BB962C8B-B14F-4D97-AF65-F5344CB8AC3E}">
        <p14:creationId xmlns:p14="http://schemas.microsoft.com/office/powerpoint/2010/main" val="164620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Mit App </a:t>
            </a:r>
            <a:r>
              <a:rPr lang="en-IN" dirty="0"/>
              <a:t>inventor-2 view</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5622" y="1585623"/>
            <a:ext cx="3172698" cy="5046988"/>
          </a:xfrm>
        </p:spPr>
      </p:pic>
      <p:pic>
        <p:nvPicPr>
          <p:cNvPr id="5" name="Picture 4"/>
          <p:cNvPicPr>
            <a:picLocks noChangeAspect="1"/>
          </p:cNvPicPr>
          <p:nvPr/>
        </p:nvPicPr>
        <p:blipFill>
          <a:blip r:embed="rId3"/>
          <a:stretch>
            <a:fillRect/>
          </a:stretch>
        </p:blipFill>
        <p:spPr>
          <a:xfrm>
            <a:off x="1743075" y="1585623"/>
            <a:ext cx="3351438" cy="5046988"/>
          </a:xfrm>
          <a:prstGeom prst="rect">
            <a:avLst/>
          </a:prstGeom>
        </p:spPr>
      </p:pic>
    </p:spTree>
    <p:extLst>
      <p:ext uri="{BB962C8B-B14F-4D97-AF65-F5344CB8AC3E}">
        <p14:creationId xmlns:p14="http://schemas.microsoft.com/office/powerpoint/2010/main" val="8014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Mit App </a:t>
            </a:r>
            <a:r>
              <a:rPr lang="en-IN" dirty="0"/>
              <a:t>inventor-2 </a:t>
            </a:r>
            <a:r>
              <a:rPr lang="en-IN" dirty="0" smtClean="0"/>
              <a:t>properties</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767" y="2240864"/>
            <a:ext cx="2517817" cy="320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8532" y="2233209"/>
            <a:ext cx="2484481" cy="321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a:stretch>
            <a:fillRect/>
          </a:stretch>
        </p:blipFill>
        <p:spPr>
          <a:xfrm>
            <a:off x="508000" y="1611621"/>
            <a:ext cx="2101759" cy="5044222"/>
          </a:xfrm>
          <a:prstGeom prst="rect">
            <a:avLst/>
          </a:prstGeom>
        </p:spPr>
      </p:pic>
      <p:pic>
        <p:nvPicPr>
          <p:cNvPr id="4" name="Picture 3"/>
          <p:cNvPicPr>
            <a:picLocks noChangeAspect="1"/>
          </p:cNvPicPr>
          <p:nvPr/>
        </p:nvPicPr>
        <p:blipFill>
          <a:blip r:embed="rId5"/>
          <a:stretch>
            <a:fillRect/>
          </a:stretch>
        </p:blipFill>
        <p:spPr>
          <a:xfrm>
            <a:off x="3298354" y="2233209"/>
            <a:ext cx="2443911" cy="3570957"/>
          </a:xfrm>
          <a:prstGeom prst="rect">
            <a:avLst/>
          </a:prstGeom>
        </p:spPr>
      </p:pic>
    </p:spTree>
    <p:extLst>
      <p:ext uri="{BB962C8B-B14F-4D97-AF65-F5344CB8AC3E}">
        <p14:creationId xmlns:p14="http://schemas.microsoft.com/office/powerpoint/2010/main" val="127932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Mit App </a:t>
            </a:r>
            <a:r>
              <a:rPr lang="en-IN" dirty="0" smtClean="0"/>
              <a:t>inventor-2 blocks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08000" y="4911136"/>
            <a:ext cx="4294451" cy="57526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969879" y="2062676"/>
            <a:ext cx="2348087" cy="91528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5109227" y="1470864"/>
            <a:ext cx="7082773" cy="5142772"/>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690880" y="3480107"/>
            <a:ext cx="4111571" cy="928878"/>
          </a:xfrm>
          <a:prstGeom prst="rect">
            <a:avLst/>
          </a:prstGeom>
        </p:spPr>
      </p:pic>
    </p:spTree>
    <p:extLst>
      <p:ext uri="{BB962C8B-B14F-4D97-AF65-F5344CB8AC3E}">
        <p14:creationId xmlns:p14="http://schemas.microsoft.com/office/powerpoint/2010/main" val="1222885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96254" y="2274535"/>
            <a:ext cx="9438588" cy="3460059"/>
          </a:xfrm>
          <a:prstGeom prst="rect">
            <a:avLst/>
          </a:prstGeom>
        </p:spPr>
      </p:pic>
      <p:sp>
        <p:nvSpPr>
          <p:cNvPr id="3" name="Title 2"/>
          <p:cNvSpPr>
            <a:spLocks noGrp="1"/>
          </p:cNvSpPr>
          <p:nvPr>
            <p:ph type="title"/>
          </p:nvPr>
        </p:nvSpPr>
        <p:spPr/>
        <p:txBody>
          <a:bodyPr/>
          <a:lstStyle/>
          <a:p>
            <a:r>
              <a:rPr lang="en-US" dirty="0" err="1"/>
              <a:t>Mit</a:t>
            </a:r>
            <a:r>
              <a:rPr lang="en-US" dirty="0"/>
              <a:t> App </a:t>
            </a:r>
            <a:r>
              <a:rPr lang="en-IN" dirty="0"/>
              <a:t>inventor-2 </a:t>
            </a:r>
            <a:r>
              <a:rPr lang="en-IN" dirty="0" smtClean="0"/>
              <a:t>blocks </a:t>
            </a:r>
            <a:r>
              <a:rPr lang="en-IN" sz="1800" dirty="0" smtClean="0"/>
              <a:t>cont.</a:t>
            </a:r>
            <a:endParaRPr lang="en-IN" dirty="0"/>
          </a:p>
        </p:txBody>
      </p:sp>
    </p:spTree>
    <p:extLst>
      <p:ext uri="{BB962C8B-B14F-4D97-AF65-F5344CB8AC3E}">
        <p14:creationId xmlns:p14="http://schemas.microsoft.com/office/powerpoint/2010/main" val="258410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It avoids the food wastage</a:t>
            </a:r>
          </a:p>
          <a:p>
            <a:r>
              <a:rPr lang="en-IN" dirty="0" smtClean="0"/>
              <a:t>Ensure the freshness of food</a:t>
            </a:r>
          </a:p>
          <a:p>
            <a:r>
              <a:rPr lang="en-IN" dirty="0" smtClean="0"/>
              <a:t>It gives immediate notifications if temperature is out -of –range</a:t>
            </a:r>
          </a:p>
          <a:p>
            <a:r>
              <a:rPr lang="en-IN" dirty="0" smtClean="0"/>
              <a:t>It reduce the labour cost by reducing need for manual temperature tracking and records</a:t>
            </a:r>
          </a:p>
          <a:p>
            <a:r>
              <a:rPr lang="en-IN" dirty="0" smtClean="0"/>
              <a:t>It is easy to operate</a:t>
            </a:r>
          </a:p>
          <a:p>
            <a:endParaRPr lang="en-IN" dirty="0"/>
          </a:p>
          <a:p>
            <a:pPr marL="45720" indent="0">
              <a:buNone/>
            </a:pPr>
            <a:r>
              <a:rPr lang="en-IN" b="1" dirty="0" smtClean="0"/>
              <a:t>Disadvantages :</a:t>
            </a:r>
          </a:p>
          <a:p>
            <a:pPr marL="45720" indent="0">
              <a:buNone/>
            </a:pPr>
            <a:endParaRPr lang="en-IN" b="1" dirty="0" smtClean="0"/>
          </a:p>
          <a:p>
            <a:r>
              <a:rPr lang="en-IN" dirty="0" smtClean="0"/>
              <a:t>Transmitter and receiver should be in same place (around 90m).</a:t>
            </a:r>
          </a:p>
          <a:p>
            <a:r>
              <a:rPr lang="en-IN" dirty="0" smtClean="0"/>
              <a:t>High cost</a:t>
            </a:r>
          </a:p>
        </p:txBody>
      </p:sp>
      <p:sp>
        <p:nvSpPr>
          <p:cNvPr id="2" name="Title 1"/>
          <p:cNvSpPr>
            <a:spLocks noGrp="1"/>
          </p:cNvSpPr>
          <p:nvPr>
            <p:ph type="title"/>
          </p:nvPr>
        </p:nvSpPr>
        <p:spPr/>
        <p:txBody>
          <a:bodyPr/>
          <a:lstStyle/>
          <a:p>
            <a:r>
              <a:rPr lang="en-IN" i="1" dirty="0" smtClean="0"/>
              <a:t>ADVANTAGES</a:t>
            </a:r>
            <a:r>
              <a:rPr lang="en-IN" dirty="0" smtClean="0"/>
              <a:t>:</a:t>
            </a:r>
            <a:endParaRPr lang="en-IN" dirty="0"/>
          </a:p>
        </p:txBody>
      </p:sp>
    </p:spTree>
    <p:extLst>
      <p:ext uri="{BB962C8B-B14F-4D97-AF65-F5344CB8AC3E}">
        <p14:creationId xmlns:p14="http://schemas.microsoft.com/office/powerpoint/2010/main" val="2717126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75014" y="2843536"/>
            <a:ext cx="7721601" cy="1740821"/>
          </a:xfrm>
        </p:spPr>
        <p:txBody>
          <a:bodyPr>
            <a:noAutofit/>
          </a:bodyPr>
          <a:lstStyle/>
          <a:p>
            <a:pPr marL="45720" indent="0">
              <a:buNone/>
            </a:pPr>
            <a:r>
              <a:rPr lang="en-US" sz="11500" b="1"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11500" b="1"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379219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812" y="1731004"/>
            <a:ext cx="10967377" cy="4818077"/>
          </a:xfrm>
        </p:spPr>
        <p:txBody>
          <a:bodyPr/>
          <a:lstStyle/>
          <a:p>
            <a:pPr algn="just"/>
            <a:r>
              <a:rPr lang="en-US" dirty="0">
                <a:latin typeface="Times New Roman" pitchFamily="18" charset="0"/>
                <a:cs typeface="Times New Roman" pitchFamily="18" charset="0"/>
              </a:rPr>
              <a:t>Food safety is imperative to avoid food borne diseases and to ensure the public health. Monitoring of perishable food products and early detection of degradation will avoid loss due to food wastage and also ensures the freshness of food. In this scenario, remote monitoring of fruits during transportation from field to shelf can ensure the quality of fruit. In this work, a wireless sensor network was designed for monitoring of fruits during transportation and even after storage. Internet of things was also used for facilitating online monitoring of fruits from any remote location. Raspberry pi was used as sensor node and gateway node. It has performed the fusion of sensor data such as temperature, humidity and moisture to avoid redundant data storage and increase the efficiency of decision </a:t>
            </a:r>
            <a:r>
              <a:rPr lang="en-US" dirty="0" smtClean="0">
                <a:latin typeface="Times New Roman" pitchFamily="18" charset="0"/>
                <a:cs typeface="Times New Roman" pitchFamily="18" charset="0"/>
              </a:rPr>
              <a:t>making. The </a:t>
            </a:r>
            <a:r>
              <a:rPr lang="en-IN" dirty="0" smtClean="0">
                <a:latin typeface="Times New Roman" pitchFamily="18" charset="0"/>
                <a:cs typeface="Times New Roman" pitchFamily="18" charset="0"/>
              </a:rPr>
              <a:t>project </a:t>
            </a:r>
            <a:r>
              <a:rPr lang="en-IN" dirty="0">
                <a:latin typeface="Times New Roman" pitchFamily="18" charset="0"/>
                <a:cs typeface="Times New Roman" pitchFamily="18" charset="0"/>
              </a:rPr>
              <a:t>is not only used in during transportation, it is used in foods cold storage, medical cold storage etc</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A</a:t>
            </a:r>
            <a:r>
              <a:rPr lang="en-IN" dirty="0" smtClean="0">
                <a:latin typeface="Times New Roman" pitchFamily="18" charset="0"/>
                <a:cs typeface="Times New Roman" pitchFamily="18" charset="0"/>
              </a:rPr>
              <a:t>nd </a:t>
            </a:r>
            <a:r>
              <a:rPr lang="en-IN" dirty="0">
                <a:latin typeface="Times New Roman" pitchFamily="18" charset="0"/>
                <a:cs typeface="Times New Roman" pitchFamily="18" charset="0"/>
              </a:rPr>
              <a:t>can monitor form any place and can be controlled, because it was wireless communication.</a:t>
            </a:r>
            <a:endParaRPr lang="en-US" dirty="0">
              <a:latin typeface="Times New Roman" pitchFamily="18" charset="0"/>
              <a:cs typeface="Times New Roman" pitchFamily="18" charset="0"/>
            </a:endParaRPr>
          </a:p>
          <a:p>
            <a:pPr marL="45720" indent="0">
              <a:buNone/>
            </a:pPr>
            <a:endParaRPr lang="en-IN" dirty="0"/>
          </a:p>
        </p:txBody>
      </p:sp>
      <p:sp>
        <p:nvSpPr>
          <p:cNvPr id="2" name="Title 1"/>
          <p:cNvSpPr>
            <a:spLocks noGrp="1"/>
          </p:cNvSpPr>
          <p:nvPr>
            <p:ph type="title"/>
          </p:nvPr>
        </p:nvSpPr>
        <p:spPr/>
        <p:txBody>
          <a:bodyPr/>
          <a:lstStyle/>
          <a:p>
            <a:r>
              <a:rPr lang="en-IN" i="1" dirty="0" smtClean="0">
                <a:effectLst>
                  <a:outerShdw blurRad="38100" dist="38100" dir="2700000" algn="tl">
                    <a:srgbClr val="000000">
                      <a:alpha val="43137"/>
                    </a:srgbClr>
                  </a:outerShdw>
                </a:effectLst>
              </a:rPr>
              <a:t>ABSTRACT:</a:t>
            </a:r>
            <a:endParaRPr lang="en-IN" dirty="0"/>
          </a:p>
        </p:txBody>
      </p:sp>
    </p:spTree>
    <p:extLst>
      <p:ext uri="{BB962C8B-B14F-4D97-AF65-F5344CB8AC3E}">
        <p14:creationId xmlns:p14="http://schemas.microsoft.com/office/powerpoint/2010/main" val="61165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3284" y="1669643"/>
            <a:ext cx="11342132" cy="4916507"/>
          </a:xfrm>
        </p:spPr>
        <p:txBody>
          <a:bodyPr>
            <a:normAutofit/>
          </a:bodyPr>
          <a:lstStyle/>
          <a:p>
            <a:pPr fontAlgn="base"/>
            <a:r>
              <a:rPr lang="en-US" dirty="0"/>
              <a:t>Nowadays, markets and consumers are more demanding of quality services in all areas, including transportation or merchandise. Transporting goods is a complicated endeavor and more so when it comes to products that are sensitive, such as </a:t>
            </a:r>
            <a:r>
              <a:rPr lang="en-US" u="sng" dirty="0">
                <a:hlinkClick r:id="rId2"/>
              </a:rPr>
              <a:t>perishable goods.</a:t>
            </a:r>
            <a:endParaRPr lang="en-US" dirty="0"/>
          </a:p>
          <a:p>
            <a:pPr fontAlgn="base"/>
            <a:r>
              <a:rPr lang="en-US" dirty="0"/>
              <a:t>Keeping fish or fruit from other countries in excellent condition for when they arrive to the consumer’s table is not an easy task. It requires a complex, quality system throughout the entire logistics process, from origin to the final point of distribution.</a:t>
            </a:r>
          </a:p>
          <a:p>
            <a:pPr fontAlgn="base"/>
            <a:r>
              <a:rPr lang="en-US" i="1" dirty="0"/>
              <a:t>A perishable good is any </a:t>
            </a:r>
            <a:r>
              <a:rPr lang="en-US" b="1" dirty="0"/>
              <a:t>product in which quality deteriorates due to environmental conditions through time</a:t>
            </a:r>
            <a:r>
              <a:rPr lang="en-US" i="1" dirty="0"/>
              <a:t>, such as </a:t>
            </a:r>
            <a:r>
              <a:rPr lang="en-US" b="1" dirty="0"/>
              <a:t>meat and meat by-products, fish and seafood, dairy products, fruit and vegetables, flowers, pharmaceutical products, and chemicals</a:t>
            </a:r>
            <a:r>
              <a:rPr lang="en-US" i="1" dirty="0"/>
              <a:t>.</a:t>
            </a:r>
            <a:endParaRPr lang="en-US" dirty="0"/>
          </a:p>
          <a:p>
            <a:endParaRPr lang="en-US" dirty="0"/>
          </a:p>
        </p:txBody>
      </p:sp>
      <p:sp>
        <p:nvSpPr>
          <p:cNvPr id="3" name="Title 2"/>
          <p:cNvSpPr>
            <a:spLocks noGrp="1"/>
          </p:cNvSpPr>
          <p:nvPr>
            <p:ph type="title"/>
          </p:nvPr>
        </p:nvSpPr>
        <p:spPr/>
        <p:txBody>
          <a:bodyPr/>
          <a:lstStyle/>
          <a:p>
            <a:r>
              <a:rPr lang="en-IN" b="1" dirty="0" smtClean="0"/>
              <a:t>INTRODUCTION</a:t>
            </a:r>
            <a:endParaRPr lang="en-US" dirty="0"/>
          </a:p>
        </p:txBody>
      </p:sp>
      <p:pic>
        <p:nvPicPr>
          <p:cNvPr id="4" name="Picture 3" descr="Image result for perishable goods"/>
          <p:cNvPicPr/>
          <p:nvPr/>
        </p:nvPicPr>
        <p:blipFill>
          <a:blip r:embed="rId3">
            <a:extLst>
              <a:ext uri="{28A0092B-C50C-407E-A947-70E740481C1C}">
                <a14:useLocalDpi xmlns:a14="http://schemas.microsoft.com/office/drawing/2010/main" val="0"/>
              </a:ext>
            </a:extLst>
          </a:blip>
          <a:srcRect/>
          <a:stretch>
            <a:fillRect/>
          </a:stretch>
        </p:blipFill>
        <p:spPr bwMode="auto">
          <a:xfrm>
            <a:off x="3891184" y="5007105"/>
            <a:ext cx="4177777" cy="1616117"/>
          </a:xfrm>
          <a:prstGeom prst="rect">
            <a:avLst/>
          </a:prstGeom>
          <a:noFill/>
          <a:ln>
            <a:noFill/>
          </a:ln>
        </p:spPr>
      </p:pic>
    </p:spTree>
    <p:extLst>
      <p:ext uri="{BB962C8B-B14F-4D97-AF65-F5344CB8AC3E}">
        <p14:creationId xmlns:p14="http://schemas.microsoft.com/office/powerpoint/2010/main" val="1440628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a:t>Due to their chemical and/or physiological characteristics, these products have short lifespans; they are more susceptible to severe and irreparable damage during transport, especially if temperature is not kept consistent. These products must be handled with the utmost caution and efficiency in order to preserve them and keep them in excellent condition when they reach the final consumer. In order for this to happen, the key factors to keep in mind are </a:t>
            </a:r>
            <a:r>
              <a:rPr lang="en-US" b="1" dirty="0"/>
              <a:t>time, isolation, and holding temperature.</a:t>
            </a:r>
            <a:endParaRPr lang="en-US" dirty="0"/>
          </a:p>
          <a:p>
            <a:pPr fontAlgn="base"/>
            <a:r>
              <a:rPr lang="en-US" dirty="0"/>
              <a:t>	Most losses occur between post-harvest and product distribution. These damages affect the final consumer and create major losses for the businesses that sell them.</a:t>
            </a:r>
          </a:p>
          <a:p>
            <a:pPr fontAlgn="base"/>
            <a:r>
              <a:rPr lang="en-US" dirty="0"/>
              <a:t>As previously mentioned, the main issue when transporting perishable goods is to respect the cold chain as much as possible, since it guarantees that the properties of your products are kept intact at all times.</a:t>
            </a:r>
          </a:p>
          <a:p>
            <a:endParaRPr lang="en-US" dirty="0"/>
          </a:p>
        </p:txBody>
      </p:sp>
      <p:sp>
        <p:nvSpPr>
          <p:cNvPr id="3" name="Title 2"/>
          <p:cNvSpPr>
            <a:spLocks noGrp="1"/>
          </p:cNvSpPr>
          <p:nvPr>
            <p:ph type="title"/>
          </p:nvPr>
        </p:nvSpPr>
        <p:spPr/>
        <p:txBody>
          <a:bodyPr/>
          <a:lstStyle/>
          <a:p>
            <a:r>
              <a:rPr lang="en-IN" b="1" dirty="0" smtClean="0"/>
              <a:t>INTRODUCTION </a:t>
            </a:r>
            <a:r>
              <a:rPr lang="en-IN" sz="1800" b="1" cap="none" dirty="0" smtClean="0"/>
              <a:t>cont.</a:t>
            </a:r>
            <a:endParaRPr lang="en-US" cap="none" dirty="0"/>
          </a:p>
        </p:txBody>
      </p:sp>
    </p:spTree>
    <p:extLst>
      <p:ext uri="{BB962C8B-B14F-4D97-AF65-F5344CB8AC3E}">
        <p14:creationId xmlns:p14="http://schemas.microsoft.com/office/powerpoint/2010/main" val="138404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t>BLOCK</a:t>
            </a:r>
            <a:r>
              <a:rPr lang="en-IN" dirty="0" smtClean="0"/>
              <a:t> </a:t>
            </a:r>
            <a:r>
              <a:rPr lang="en-IN" i="1" dirty="0" smtClean="0"/>
              <a:t>DIAGRAM</a:t>
            </a:r>
            <a:r>
              <a:rPr lang="en-IN" dirty="0" smtClean="0"/>
              <a: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052" y="1496326"/>
            <a:ext cx="9449316" cy="536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39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 </a:t>
            </a:r>
            <a:r>
              <a:rPr lang="en-IN" dirty="0" smtClean="0"/>
              <a:t>                                                               </a:t>
            </a:r>
          </a:p>
          <a:p>
            <a:pPr marL="342900" indent="-342900"/>
            <a:r>
              <a:rPr lang="en-IN" dirty="0" smtClean="0"/>
              <a:t>NodeMCU		-	2</a:t>
            </a:r>
          </a:p>
          <a:p>
            <a:pPr marL="342900" indent="-342900"/>
            <a:r>
              <a:rPr lang="en-IN" dirty="0" smtClean="0"/>
              <a:t>NRF Modules	-	2</a:t>
            </a:r>
          </a:p>
          <a:p>
            <a:pPr marL="342900" indent="-342900"/>
            <a:r>
              <a:rPr lang="en-IN" dirty="0" smtClean="0"/>
              <a:t>DHT11 sensor	-	1</a:t>
            </a:r>
          </a:p>
          <a:p>
            <a:pPr marL="342900" indent="-342900"/>
            <a:endParaRPr lang="en-IN" dirty="0"/>
          </a:p>
          <a:p>
            <a:pPr marL="342900" indent="-342900"/>
            <a:endParaRPr lang="en-IN" dirty="0" smtClean="0"/>
          </a:p>
          <a:p>
            <a:r>
              <a:rPr lang="en-IN" dirty="0"/>
              <a:t>Arduino </a:t>
            </a:r>
            <a:r>
              <a:rPr lang="en-IN" dirty="0" smtClean="0"/>
              <a:t>IDE</a:t>
            </a:r>
          </a:p>
          <a:p>
            <a:r>
              <a:rPr lang="en-IN" dirty="0" smtClean="0"/>
              <a:t>IBM </a:t>
            </a:r>
            <a:r>
              <a:rPr lang="en-IN" dirty="0"/>
              <a:t>Cloud</a:t>
            </a:r>
          </a:p>
          <a:p>
            <a:pPr marL="0" indent="0">
              <a:buNone/>
            </a:pPr>
            <a:r>
              <a:rPr lang="en-IN" dirty="0" smtClean="0"/>
              <a:t>	IOT </a:t>
            </a:r>
            <a:r>
              <a:rPr lang="en-IN" dirty="0"/>
              <a:t>Platform</a:t>
            </a:r>
          </a:p>
          <a:p>
            <a:pPr marL="0" indent="0">
              <a:buNone/>
            </a:pPr>
            <a:r>
              <a:rPr lang="en-IN" dirty="0" smtClean="0"/>
              <a:t>	Node-Red</a:t>
            </a:r>
            <a:endParaRPr lang="en-IN" dirty="0"/>
          </a:p>
          <a:p>
            <a:r>
              <a:rPr lang="en-IN" dirty="0"/>
              <a:t>MIT app inventor-2</a:t>
            </a:r>
          </a:p>
          <a:p>
            <a:pPr marL="342900" indent="-342900"/>
            <a:endParaRPr lang="en-IN" dirty="0"/>
          </a:p>
        </p:txBody>
      </p:sp>
      <p:sp>
        <p:nvSpPr>
          <p:cNvPr id="2" name="Title 1"/>
          <p:cNvSpPr>
            <a:spLocks noGrp="1"/>
          </p:cNvSpPr>
          <p:nvPr>
            <p:ph type="title"/>
          </p:nvPr>
        </p:nvSpPr>
        <p:spPr/>
        <p:txBody>
          <a:bodyPr/>
          <a:lstStyle/>
          <a:p>
            <a:r>
              <a:rPr lang="en-IN" b="1" i="1" dirty="0" smtClean="0"/>
              <a:t>HARDWARE &amp; SOFTWARE</a:t>
            </a:r>
            <a:r>
              <a:rPr lang="en-IN" dirty="0" smtClean="0"/>
              <a:t> </a:t>
            </a:r>
            <a:r>
              <a:rPr lang="en-IN" b="1" i="1" dirty="0" smtClean="0"/>
              <a:t>COMPONENTS</a:t>
            </a:r>
            <a:endParaRPr lang="en-IN" b="1" i="1" dirty="0"/>
          </a:p>
        </p:txBody>
      </p:sp>
    </p:spTree>
    <p:extLst>
      <p:ext uri="{BB962C8B-B14F-4D97-AF65-F5344CB8AC3E}">
        <p14:creationId xmlns:p14="http://schemas.microsoft.com/office/powerpoint/2010/main" val="307026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999" y="1719070"/>
            <a:ext cx="7523893" cy="4805297"/>
          </a:xfrm>
        </p:spPr>
        <p:txBody>
          <a:bodyPr/>
          <a:lstStyle/>
          <a:p>
            <a:pPr marL="342900" indent="-342900" algn="just"/>
            <a:r>
              <a:rPr lang="en-IN" dirty="0"/>
              <a:t>NodeMCU is an open source </a:t>
            </a:r>
            <a:r>
              <a:rPr lang="en-IN" u="sng" dirty="0">
                <a:hlinkClick r:id="rId2" tooltip="Internet of Things"/>
              </a:rPr>
              <a:t>IoT</a:t>
            </a:r>
            <a:r>
              <a:rPr lang="en-IN" dirty="0"/>
              <a:t> platform. It includes </a:t>
            </a:r>
            <a:r>
              <a:rPr lang="en-IN" u="sng" dirty="0">
                <a:hlinkClick r:id="rId3" tooltip="Firmware"/>
              </a:rPr>
              <a:t>firmware</a:t>
            </a:r>
            <a:r>
              <a:rPr lang="en-IN" dirty="0"/>
              <a:t> which runs on the </a:t>
            </a:r>
            <a:r>
              <a:rPr lang="en-IN" u="sng" dirty="0">
                <a:hlinkClick r:id="rId4" tooltip="ESP8266"/>
              </a:rPr>
              <a:t>ESP8266</a:t>
            </a:r>
            <a:r>
              <a:rPr lang="en-IN" dirty="0"/>
              <a:t> </a:t>
            </a:r>
            <a:r>
              <a:rPr lang="en-IN" u="sng" dirty="0">
                <a:hlinkClick r:id="rId5" tooltip="Wi-Fi"/>
              </a:rPr>
              <a:t>Wi-Fi</a:t>
            </a:r>
            <a:r>
              <a:rPr lang="en-IN" dirty="0"/>
              <a:t> </a:t>
            </a:r>
            <a:r>
              <a:rPr lang="en-IN" u="sng" dirty="0" err="1">
                <a:hlinkClick r:id="rId6" tooltip="System on a chip"/>
              </a:rPr>
              <a:t>SoC</a:t>
            </a:r>
            <a:r>
              <a:rPr lang="en-IN" dirty="0"/>
              <a:t> from </a:t>
            </a:r>
            <a:r>
              <a:rPr lang="en-IN" u="sng" dirty="0" err="1">
                <a:hlinkClick r:id="rId7" tooltip="Espressif Systems (page does not exist)"/>
              </a:rPr>
              <a:t>Espressif</a:t>
            </a:r>
            <a:r>
              <a:rPr lang="en-IN" u="sng" dirty="0">
                <a:hlinkClick r:id="rId7" tooltip="Espressif Systems (page does not exist)"/>
              </a:rPr>
              <a:t> Systems</a:t>
            </a:r>
            <a:r>
              <a:rPr lang="en-IN" dirty="0"/>
              <a:t>, and hardware which is based on the ESP-12 module. The term "NodeMCU" by default refers to the firmware rather than the development kits. The firmware uses the </a:t>
            </a:r>
            <a:r>
              <a:rPr lang="en-IN" u="sng" dirty="0" err="1">
                <a:hlinkClick r:id="rId8" tooltip="Lua (programming language)"/>
              </a:rPr>
              <a:t>Lua</a:t>
            </a:r>
            <a:r>
              <a:rPr lang="en-IN" dirty="0"/>
              <a:t> scripting language. It is based on the </a:t>
            </a:r>
            <a:r>
              <a:rPr lang="en-IN" dirty="0" err="1"/>
              <a:t>eLua</a:t>
            </a:r>
            <a:r>
              <a:rPr lang="en-IN" dirty="0"/>
              <a:t> project, and built on the </a:t>
            </a:r>
            <a:r>
              <a:rPr lang="en-IN" dirty="0" err="1"/>
              <a:t>Espressif</a:t>
            </a:r>
            <a:r>
              <a:rPr lang="en-IN" dirty="0"/>
              <a:t> Non-OS SDK for ESP8266. It uses many open source projects, such as </a:t>
            </a:r>
            <a:r>
              <a:rPr lang="en-IN" dirty="0" err="1"/>
              <a:t>lua-cjson</a:t>
            </a:r>
            <a:r>
              <a:rPr lang="en-IN" dirty="0"/>
              <a:t> and </a:t>
            </a:r>
            <a:r>
              <a:rPr lang="en-IN" u="sng" dirty="0">
                <a:hlinkClick r:id="rId9" tooltip="SPIFFS (page does not exist)"/>
              </a:rPr>
              <a:t>SPIFFS</a:t>
            </a:r>
            <a:r>
              <a:rPr lang="en-IN" dirty="0" smtClean="0"/>
              <a:t>.</a:t>
            </a:r>
          </a:p>
          <a:p>
            <a:pPr marL="342900" indent="-342900" algn="just"/>
            <a:r>
              <a:rPr lang="en-US" dirty="0"/>
              <a:t>NodeMCU provides access to the </a:t>
            </a:r>
            <a:r>
              <a:rPr lang="en-US" dirty="0">
                <a:hlinkClick r:id="rId10" tooltip="General-purpose input/output"/>
              </a:rPr>
              <a:t>GPIO</a:t>
            </a:r>
            <a:r>
              <a:rPr lang="en-US" dirty="0"/>
              <a:t> (General Purpose Input/Output) and a pin mapping table is part of the API documentation.</a:t>
            </a:r>
          </a:p>
          <a:p>
            <a:pPr marL="342900" indent="-342900"/>
            <a:endParaRPr lang="en-US" dirty="0"/>
          </a:p>
          <a:p>
            <a:pPr marL="0" indent="0">
              <a:buNone/>
            </a:pPr>
            <a:endParaRPr lang="en-IN" dirty="0"/>
          </a:p>
        </p:txBody>
      </p:sp>
      <p:sp>
        <p:nvSpPr>
          <p:cNvPr id="2" name="Title 1"/>
          <p:cNvSpPr>
            <a:spLocks noGrp="1"/>
          </p:cNvSpPr>
          <p:nvPr>
            <p:ph type="title"/>
          </p:nvPr>
        </p:nvSpPr>
        <p:spPr/>
        <p:txBody>
          <a:bodyPr/>
          <a:lstStyle/>
          <a:p>
            <a:r>
              <a:rPr lang="en-IN" dirty="0"/>
              <a:t>NodeMCU</a:t>
            </a:r>
            <a:endParaRPr lang="en-IN" b="1" i="1" dirty="0"/>
          </a:p>
        </p:txBody>
      </p:sp>
      <p:pic>
        <p:nvPicPr>
          <p:cNvPr id="4" name="Picture 3" descr="Image result for what is nodemcu"/>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434637" y="2669481"/>
            <a:ext cx="3008630" cy="2668638"/>
          </a:xfrm>
          <a:prstGeom prst="rect">
            <a:avLst/>
          </a:prstGeom>
          <a:noFill/>
          <a:ln>
            <a:noFill/>
          </a:ln>
        </p:spPr>
      </p:pic>
    </p:spTree>
    <p:extLst>
      <p:ext uri="{BB962C8B-B14F-4D97-AF65-F5344CB8AC3E}">
        <p14:creationId xmlns:p14="http://schemas.microsoft.com/office/powerpoint/2010/main" val="13133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84605" y="1705232"/>
            <a:ext cx="8316098" cy="4955060"/>
          </a:xfrm>
        </p:spPr>
        <p:txBody>
          <a:bodyPr>
            <a:normAutofit lnSpcReduction="10000"/>
          </a:bodyPr>
          <a:lstStyle/>
          <a:p>
            <a:r>
              <a:rPr lang="en-US" dirty="0"/>
              <a:t>The n</a:t>
            </a:r>
            <a:r>
              <a:rPr lang="en-US" b="1" dirty="0"/>
              <a:t>RF24L01 is a wireless transceiver module</a:t>
            </a:r>
            <a:r>
              <a:rPr lang="en-US" dirty="0"/>
              <a:t>, meaning each module can both send as well as receive data. They operate in the frequency of 2.4GHz, which falls under the ISM band and hence it is legal to use in almost all countries for engineering applications. The modules when operated efficiently can cover a distance of 100 meters (200 feet) which makes it a great choice for all wireless remote controlled projects.</a:t>
            </a:r>
          </a:p>
          <a:p>
            <a:r>
              <a:rPr lang="en-US" dirty="0"/>
              <a:t>The module operates at 3.3V hence can be easily used with 3.2V systems or 5V systems. Each module has an address range of 125 and each module can communicate with 6 other modules hence it is possible to have multiple wireless units communicating with each other in a particular area. Hence mesh networks or other types of networks are possible using this module. So if you are looking for a wireless module with the above properties then this module would be an ideal choice for you.</a:t>
            </a:r>
          </a:p>
          <a:p>
            <a:endParaRPr lang="en-US" dirty="0"/>
          </a:p>
        </p:txBody>
      </p:sp>
      <p:sp>
        <p:nvSpPr>
          <p:cNvPr id="3" name="Title 2"/>
          <p:cNvSpPr>
            <a:spLocks noGrp="1"/>
          </p:cNvSpPr>
          <p:nvPr>
            <p:ph type="title"/>
          </p:nvPr>
        </p:nvSpPr>
        <p:spPr/>
        <p:txBody>
          <a:bodyPr/>
          <a:lstStyle/>
          <a:p>
            <a:r>
              <a:rPr lang="en-IN" dirty="0"/>
              <a:t>NRF </a:t>
            </a:r>
            <a:r>
              <a:rPr lang="en-IN" dirty="0" smtClean="0"/>
              <a:t>Module</a:t>
            </a:r>
            <a:endParaRPr lang="en-US" dirty="0"/>
          </a:p>
        </p:txBody>
      </p:sp>
      <p:pic>
        <p:nvPicPr>
          <p:cNvPr id="4" name="Picture 3" descr="Image result for what is nrf modul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72" y="2588587"/>
            <a:ext cx="2825733" cy="2811316"/>
          </a:xfrm>
          <a:prstGeom prst="rect">
            <a:avLst/>
          </a:prstGeom>
          <a:noFill/>
          <a:ln>
            <a:noFill/>
          </a:ln>
        </p:spPr>
      </p:pic>
    </p:spTree>
    <p:extLst>
      <p:ext uri="{BB962C8B-B14F-4D97-AF65-F5344CB8AC3E}">
        <p14:creationId xmlns:p14="http://schemas.microsoft.com/office/powerpoint/2010/main" val="3860602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DHT11 is a basic, ultra low-cost digital temperature and humidity sensor. It uses a capacitive humidity sensor and a thermistor to measure the surrounding air, and spits out a digital signal on the data pin (no </a:t>
            </a:r>
            <a:r>
              <a:rPr lang="en-IN" dirty="0" err="1"/>
              <a:t>analog</a:t>
            </a:r>
            <a:r>
              <a:rPr lang="en-IN" dirty="0"/>
              <a:t> input pins needed). Its fairly simple to use, but requires careful timing to grab data. The only real downside of this sensor is you can only get new data from it once every 2 seconds, so when using our library, sensor readings can be up to 2 seconds old.</a:t>
            </a:r>
            <a:endParaRPr lang="en-US" dirty="0"/>
          </a:p>
        </p:txBody>
      </p:sp>
      <p:sp>
        <p:nvSpPr>
          <p:cNvPr id="3" name="Title 2"/>
          <p:cNvSpPr>
            <a:spLocks noGrp="1"/>
          </p:cNvSpPr>
          <p:nvPr>
            <p:ph type="title"/>
          </p:nvPr>
        </p:nvSpPr>
        <p:spPr/>
        <p:txBody>
          <a:bodyPr/>
          <a:lstStyle/>
          <a:p>
            <a:r>
              <a:rPr lang="en-IN" dirty="0"/>
              <a:t>DHT11 sensor</a:t>
            </a:r>
            <a:endParaRPr lang="en-US" dirty="0"/>
          </a:p>
        </p:txBody>
      </p:sp>
      <p:pic>
        <p:nvPicPr>
          <p:cNvPr id="4" name="Picture 3" descr="Image result for dht11 senso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3063" y="3843088"/>
            <a:ext cx="3323985" cy="2458720"/>
          </a:xfrm>
          <a:prstGeom prst="rect">
            <a:avLst/>
          </a:prstGeom>
          <a:noFill/>
          <a:ln>
            <a:noFill/>
          </a:ln>
        </p:spPr>
      </p:pic>
    </p:spTree>
    <p:extLst>
      <p:ext uri="{BB962C8B-B14F-4D97-AF65-F5344CB8AC3E}">
        <p14:creationId xmlns:p14="http://schemas.microsoft.com/office/powerpoint/2010/main" val="423441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391</TotalTime>
  <Words>689</Words>
  <Application>Microsoft Office PowerPoint</Application>
  <PresentationFormat>Custom</PresentationFormat>
  <Paragraphs>55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Grid</vt:lpstr>
      <vt:lpstr>PERESHABLE  FOOD MONITORING  THROUGHOUT THE SUPPLY CHAIN       </vt:lpstr>
      <vt:lpstr>ABSTRACT:</vt:lpstr>
      <vt:lpstr>INTRODUCTION</vt:lpstr>
      <vt:lpstr>INTRODUCTION cont.</vt:lpstr>
      <vt:lpstr>BLOCK DIAGRAM:</vt:lpstr>
      <vt:lpstr>HARDWARE &amp; SOFTWARE COMPONENTS</vt:lpstr>
      <vt:lpstr>NodeMCU</vt:lpstr>
      <vt:lpstr>NRF Module</vt:lpstr>
      <vt:lpstr>DHT11 sensor</vt:lpstr>
      <vt:lpstr>Node-Red FLOW</vt:lpstr>
      <vt:lpstr>NODE RED properties</vt:lpstr>
      <vt:lpstr>Mit App inventor-2 view</vt:lpstr>
      <vt:lpstr>Mit App inventor-2 view</vt:lpstr>
      <vt:lpstr>Mit App inventor-2 properties</vt:lpstr>
      <vt:lpstr>Mit App inventor-2 blocks</vt:lpstr>
      <vt:lpstr>Mit App inventor-2 blocks cont.</vt:lpstr>
      <vt:lpstr>ADVANTAGES: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MONITORING   OF    PERESHABLE  PRODUCTS  USING                          IOT</dc:title>
  <dc:creator>MLRITM-EEE</dc:creator>
  <cp:lastModifiedBy>USER</cp:lastModifiedBy>
  <cp:revision>24</cp:revision>
  <dcterms:created xsi:type="dcterms:W3CDTF">2019-06-21T05:58:14Z</dcterms:created>
  <dcterms:modified xsi:type="dcterms:W3CDTF">2019-06-27T13:53:51Z</dcterms:modified>
</cp:coreProperties>
</file>