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1" r:id="rId9"/>
    <p:sldId id="264" r:id="rId10"/>
    <p:sldId id="265" r:id="rId11"/>
    <p:sldId id="266" r:id="rId12"/>
    <p:sldId id="270" r:id="rId13"/>
    <p:sldId id="271" r:id="rId14"/>
    <p:sldId id="272" r:id="rId15"/>
    <p:sldId id="267" r:id="rId16"/>
    <p:sldId id="268" r:id="rId17"/>
    <p:sldId id="273"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73" d="100"/>
          <a:sy n="73" d="100"/>
        </p:scale>
        <p:origin x="5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6/21/2019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6/21/2019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6/21/2019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110343"/>
            <a:ext cx="8825658" cy="1959429"/>
          </a:xfrm>
        </p:spPr>
        <p:txBody>
          <a:bodyPr/>
          <a:lstStyle/>
          <a:p>
            <a:pPr algn="ctr"/>
            <a:r>
              <a:rPr lang="en-US" dirty="0" smtClean="0"/>
              <a:t>HOME AUTOMATION USING HC-05 AND ARDUINO UNO</a:t>
            </a:r>
            <a:endParaRPr lang="en-IN" dirty="0"/>
          </a:p>
        </p:txBody>
      </p:sp>
    </p:spTree>
    <p:extLst>
      <p:ext uri="{BB962C8B-B14F-4D97-AF65-F5344CB8AC3E}">
        <p14:creationId xmlns:p14="http://schemas.microsoft.com/office/powerpoint/2010/main" val="4843938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5" y="496390"/>
            <a:ext cx="2793158" cy="1188720"/>
          </a:xfrm>
        </p:spPr>
        <p:txBody>
          <a:bodyPr/>
          <a:lstStyle/>
          <a:p>
            <a:r>
              <a:rPr lang="en-US" dirty="0" smtClean="0"/>
              <a:t>MIT APP INVENTOR 2</a:t>
            </a:r>
            <a:endParaRPr lang="en-IN" dirty="0"/>
          </a:p>
        </p:txBody>
      </p:sp>
      <p:sp>
        <p:nvSpPr>
          <p:cNvPr id="4" name="Text Placeholder 3"/>
          <p:cNvSpPr>
            <a:spLocks noGrp="1"/>
          </p:cNvSpPr>
          <p:nvPr>
            <p:ph type="body" sz="half" idx="2"/>
          </p:nvPr>
        </p:nvSpPr>
        <p:spPr>
          <a:xfrm>
            <a:off x="5473337" y="1933303"/>
            <a:ext cx="6244046" cy="2207623"/>
          </a:xfrm>
        </p:spPr>
        <p:txBody>
          <a:bodyPr>
            <a:normAutofit/>
          </a:bodyPr>
          <a:lstStyle/>
          <a:p>
            <a:r>
              <a:rPr lang="en-IN" sz="1800" b="1" dirty="0">
                <a:solidFill>
                  <a:schemeClr val="tx1">
                    <a:lumMod val="75000"/>
                    <a:lumOff val="25000"/>
                  </a:schemeClr>
                </a:solidFill>
              </a:rPr>
              <a:t>App Inventor for Android</a:t>
            </a:r>
            <a:r>
              <a:rPr lang="en-IN" sz="1800" dirty="0">
                <a:solidFill>
                  <a:schemeClr val="tx1">
                    <a:lumMod val="75000"/>
                    <a:lumOff val="25000"/>
                  </a:schemeClr>
                </a:solidFill>
              </a:rPr>
              <a:t> is an open-source web application originally provided by Google, and now maintained by the Massachusetts Institute of Technology (MIT), which allows newcomers to computer programming to create software applications for the Android operating system (OS). </a:t>
            </a:r>
          </a:p>
          <a:p>
            <a:endParaRPr lang="en-IN" sz="1800" dirty="0">
              <a:solidFill>
                <a:schemeClr val="tx1">
                  <a:lumMod val="75000"/>
                  <a:lumOff val="25000"/>
                </a:schemeClr>
              </a:solidFill>
            </a:endParaRPr>
          </a:p>
        </p:txBody>
      </p:sp>
      <p:pic>
        <p:nvPicPr>
          <p:cNvPr id="3078" name="Picture 6" descr="Image result for mit app inventor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3081" y="2145217"/>
            <a:ext cx="3610542" cy="363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8001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CONNECTIONS</a:t>
            </a:r>
            <a:endParaRPr lang="en-IN"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6527" y="2603499"/>
            <a:ext cx="5538650" cy="3901803"/>
          </a:xfrm>
        </p:spPr>
      </p:pic>
    </p:spTree>
    <p:extLst>
      <p:ext uri="{BB962C8B-B14F-4D97-AF65-F5344CB8AC3E}">
        <p14:creationId xmlns:p14="http://schemas.microsoft.com/office/powerpoint/2010/main" val="1515413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a:t>
            </a:r>
            <a:endParaRPr lang="en-IN" dirty="0"/>
          </a:p>
        </p:txBody>
      </p:sp>
      <p:sp>
        <p:nvSpPr>
          <p:cNvPr id="3" name="Content Placeholder 2"/>
          <p:cNvSpPr>
            <a:spLocks noGrp="1"/>
          </p:cNvSpPr>
          <p:nvPr>
            <p:ph idx="1"/>
          </p:nvPr>
        </p:nvSpPr>
        <p:spPr/>
        <p:txBody>
          <a:bodyPr>
            <a:normAutofit/>
          </a:bodyPr>
          <a:lstStyle/>
          <a:p>
            <a:r>
              <a:rPr lang="en-IN" dirty="0"/>
              <a:t>This project is one of the important Arduino Projects. Arduino based home automation using Bluetooth project helps the user to control any electronic device using Device Control app on their Android Smartphone. The android app sends commands to the controller – Arduino, through wireless communication, namely, Bluetooth</a:t>
            </a:r>
          </a:p>
          <a:p>
            <a:r>
              <a:rPr lang="en-IN" dirty="0"/>
              <a:t>The Arduino is connected to the basic shield which has eight </a:t>
            </a:r>
            <a:r>
              <a:rPr lang="en-IN" dirty="0" err="1"/>
              <a:t>led’s</a:t>
            </a:r>
            <a:r>
              <a:rPr lang="en-IN" dirty="0"/>
              <a:t>. let us consider these eight </a:t>
            </a:r>
            <a:r>
              <a:rPr lang="en-IN" dirty="0" err="1"/>
              <a:t>led’s</a:t>
            </a:r>
            <a:r>
              <a:rPr lang="en-IN" dirty="0"/>
              <a:t> as different electronic </a:t>
            </a:r>
            <a:r>
              <a:rPr lang="en-IN" dirty="0" err="1"/>
              <a:t>devices.For</a:t>
            </a:r>
            <a:r>
              <a:rPr lang="en-IN" dirty="0"/>
              <a:t> our convenience</a:t>
            </a:r>
            <a:r>
              <a:rPr lang="en-IN" b="1" i="1" dirty="0"/>
              <a:t> </a:t>
            </a:r>
            <a:r>
              <a:rPr lang="en-IN" dirty="0"/>
              <a:t>let us consider, Device 1 – LED, Device 2- Fan, Device 3 – Lights.</a:t>
            </a:r>
          </a:p>
          <a:p>
            <a:endParaRPr lang="en-IN" dirty="0"/>
          </a:p>
        </p:txBody>
      </p:sp>
    </p:spTree>
    <p:extLst>
      <p:ext uri="{BB962C8B-B14F-4D97-AF65-F5344CB8AC3E}">
        <p14:creationId xmlns:p14="http://schemas.microsoft.com/office/powerpoint/2010/main" val="775359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2599509"/>
            <a:ext cx="9849394" cy="3735977"/>
          </a:xfrm>
        </p:spPr>
        <p:txBody>
          <a:bodyPr>
            <a:normAutofit/>
          </a:bodyPr>
          <a:lstStyle/>
          <a:p>
            <a:r>
              <a:rPr lang="en-IN" dirty="0"/>
              <a:t>When the user </a:t>
            </a:r>
            <a:r>
              <a:rPr lang="en-IN" dirty="0" err="1"/>
              <a:t>speakes</a:t>
            </a:r>
            <a:r>
              <a:rPr lang="en-IN" dirty="0"/>
              <a:t> ‘led on’ in the app then the Buzzer is switched on </a:t>
            </a:r>
          </a:p>
          <a:p>
            <a:r>
              <a:rPr lang="en-IN" dirty="0"/>
              <a:t>When the user </a:t>
            </a:r>
            <a:r>
              <a:rPr lang="en-IN" dirty="0" err="1"/>
              <a:t>speakes</a:t>
            </a:r>
            <a:r>
              <a:rPr lang="en-IN" dirty="0"/>
              <a:t> ‘led off’ in the app then the Buzzer is switched off</a:t>
            </a:r>
          </a:p>
          <a:p>
            <a:r>
              <a:rPr lang="en-IN" dirty="0"/>
              <a:t>When the user </a:t>
            </a:r>
            <a:r>
              <a:rPr lang="en-IN" dirty="0" err="1"/>
              <a:t>speakes</a:t>
            </a:r>
            <a:r>
              <a:rPr lang="en-IN" dirty="0"/>
              <a:t> ‘fan on’ in the app then the fan is switched on </a:t>
            </a:r>
          </a:p>
          <a:p>
            <a:r>
              <a:rPr lang="en-IN" dirty="0"/>
              <a:t>When the user </a:t>
            </a:r>
            <a:r>
              <a:rPr lang="en-IN" dirty="0" err="1"/>
              <a:t>speakes</a:t>
            </a:r>
            <a:r>
              <a:rPr lang="en-IN" dirty="0"/>
              <a:t> ‘fan off’ in the app then the fan is switched off</a:t>
            </a:r>
          </a:p>
          <a:p>
            <a:r>
              <a:rPr lang="en-IN" dirty="0"/>
              <a:t>When the user </a:t>
            </a:r>
            <a:r>
              <a:rPr lang="en-IN" dirty="0" err="1"/>
              <a:t>speakes</a:t>
            </a:r>
            <a:r>
              <a:rPr lang="en-IN" dirty="0"/>
              <a:t> ‘light on’ in the app then the light is switched on </a:t>
            </a:r>
          </a:p>
          <a:p>
            <a:r>
              <a:rPr lang="en-IN" dirty="0"/>
              <a:t>When the user </a:t>
            </a:r>
            <a:r>
              <a:rPr lang="en-IN" dirty="0" err="1"/>
              <a:t>speakes</a:t>
            </a:r>
            <a:r>
              <a:rPr lang="en-IN" dirty="0"/>
              <a:t> ‘light off’ in the app then the light is switched </a:t>
            </a:r>
          </a:p>
          <a:p>
            <a:r>
              <a:rPr lang="en-IN" dirty="0"/>
              <a:t>Off</a:t>
            </a:r>
          </a:p>
          <a:p>
            <a:r>
              <a:rPr lang="en-IN" dirty="0"/>
              <a:t>When the user </a:t>
            </a:r>
            <a:r>
              <a:rPr lang="en-IN" dirty="0" err="1"/>
              <a:t>speakes</a:t>
            </a:r>
            <a:r>
              <a:rPr lang="en-IN" dirty="0"/>
              <a:t> ‘all on’ In the app then the electronic device is switched on</a:t>
            </a:r>
          </a:p>
          <a:p>
            <a:r>
              <a:rPr lang="en-IN" dirty="0"/>
              <a:t>When the user </a:t>
            </a:r>
            <a:r>
              <a:rPr lang="en-IN" dirty="0" err="1"/>
              <a:t>speakes</a:t>
            </a:r>
            <a:r>
              <a:rPr lang="en-IN" dirty="0"/>
              <a:t> ‘all off’ in the app then the electronic device is switched Off</a:t>
            </a:r>
          </a:p>
          <a:p>
            <a:endParaRPr lang="en-IN" dirty="0"/>
          </a:p>
        </p:txBody>
      </p:sp>
    </p:spTree>
    <p:extLst>
      <p:ext uri="{BB962C8B-B14F-4D97-AF65-F5344CB8AC3E}">
        <p14:creationId xmlns:p14="http://schemas.microsoft.com/office/powerpoint/2010/main" val="195007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BLOCK DIAGRAM:</a:t>
            </a:r>
            <a:endParaRPr lang="en-IN" dirty="0"/>
          </a:p>
        </p:txBody>
      </p:sp>
      <p:pic>
        <p:nvPicPr>
          <p:cNvPr id="1026" name="Picture 2" descr="Image result for bluetooth and arduino voice controlled home automation BLOCK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09963" y="2603500"/>
            <a:ext cx="8116387" cy="341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0211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IN" dirty="0"/>
          </a:p>
        </p:txBody>
      </p:sp>
      <p:sp>
        <p:nvSpPr>
          <p:cNvPr id="3" name="Content Placeholder 2"/>
          <p:cNvSpPr>
            <a:spLocks noGrp="1"/>
          </p:cNvSpPr>
          <p:nvPr>
            <p:ph idx="1"/>
          </p:nvPr>
        </p:nvSpPr>
        <p:spPr/>
        <p:txBody>
          <a:bodyPr/>
          <a:lstStyle/>
          <a:p>
            <a:pPr lvl="0" fontAlgn="base"/>
            <a:r>
              <a:rPr lang="en-US" dirty="0" smtClean="0"/>
              <a:t>Can be used by physically challenged and disabled people</a:t>
            </a:r>
            <a:endParaRPr lang="en-IN" dirty="0" smtClean="0"/>
          </a:p>
          <a:p>
            <a:pPr lvl="0" fontAlgn="base"/>
            <a:r>
              <a:rPr lang="en-IN" dirty="0" smtClean="0"/>
              <a:t>Quick </a:t>
            </a:r>
            <a:r>
              <a:rPr lang="en-IN" dirty="0"/>
              <a:t>response is achieved.</a:t>
            </a:r>
          </a:p>
          <a:p>
            <a:pPr lvl="0" fontAlgn="base"/>
            <a:r>
              <a:rPr lang="en-IN" dirty="0"/>
              <a:t>Easy to maintain and repair.  </a:t>
            </a:r>
          </a:p>
          <a:p>
            <a:pPr lvl="0" fontAlgn="base"/>
            <a:r>
              <a:rPr lang="en-IN" dirty="0"/>
              <a:t>Design is efficient and low cost. </a:t>
            </a:r>
          </a:p>
          <a:p>
            <a:pPr lvl="0" fontAlgn="base"/>
            <a:r>
              <a:rPr lang="en-IN" dirty="0"/>
              <a:t>Power consumption is low. </a:t>
            </a:r>
          </a:p>
          <a:p>
            <a:pPr lvl="0" fontAlgn="base"/>
            <a:r>
              <a:rPr lang="en-IN" dirty="0"/>
              <a:t>Controlling electrical devices wirelessly</a:t>
            </a:r>
          </a:p>
          <a:p>
            <a:pPr lvl="0" fontAlgn="base"/>
            <a:r>
              <a:rPr lang="en-IN" dirty="0"/>
              <a:t>Saves electricity.</a:t>
            </a:r>
          </a:p>
          <a:p>
            <a:r>
              <a:rPr lang="en-IN" dirty="0"/>
              <a:t>We can control appliances from any place round the </a:t>
            </a:r>
            <a:r>
              <a:rPr lang="en-IN" dirty="0" smtClean="0"/>
              <a:t>room</a:t>
            </a:r>
          </a:p>
          <a:p>
            <a:endParaRPr lang="en-IN" dirty="0"/>
          </a:p>
        </p:txBody>
      </p:sp>
    </p:spTree>
    <p:extLst>
      <p:ext uri="{BB962C8B-B14F-4D97-AF65-F5344CB8AC3E}">
        <p14:creationId xmlns:p14="http://schemas.microsoft.com/office/powerpoint/2010/main" val="1978446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IN" dirty="0"/>
          </a:p>
        </p:txBody>
      </p:sp>
      <p:sp>
        <p:nvSpPr>
          <p:cNvPr id="3" name="Content Placeholder 2"/>
          <p:cNvSpPr>
            <a:spLocks noGrp="1"/>
          </p:cNvSpPr>
          <p:nvPr>
            <p:ph idx="1"/>
          </p:nvPr>
        </p:nvSpPr>
        <p:spPr/>
        <p:txBody>
          <a:bodyPr/>
          <a:lstStyle/>
          <a:p>
            <a:r>
              <a:rPr lang="en-US" dirty="0" smtClean="0"/>
              <a:t>Only works for limited range or short distance within 5-10m surroundings.</a:t>
            </a:r>
          </a:p>
          <a:p>
            <a:r>
              <a:rPr lang="en-US" dirty="0" smtClean="0"/>
              <a:t>No feedback path available.</a:t>
            </a:r>
          </a:p>
          <a:p>
            <a:r>
              <a:rPr lang="en-US" dirty="0" smtClean="0"/>
              <a:t>Number of appliances  which can be controlled through this circuit are limited.</a:t>
            </a:r>
          </a:p>
          <a:p>
            <a:r>
              <a:rPr lang="en-US" dirty="0" smtClean="0"/>
              <a:t>Circuit complexity increases as number of devices increase’</a:t>
            </a:r>
            <a:endParaRPr lang="en-IN" dirty="0"/>
          </a:p>
        </p:txBody>
      </p:sp>
    </p:spTree>
    <p:extLst>
      <p:ext uri="{BB962C8B-B14F-4D97-AF65-F5344CB8AC3E}">
        <p14:creationId xmlns:p14="http://schemas.microsoft.com/office/powerpoint/2010/main" val="1682240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r>
              <a:rPr lang="en-IN" dirty="0"/>
              <a:t>The home automation system has been experimentally proven to work satisfactorily by connecting sample appliances to it and the appliances were successfully controlled from a wireless mobile device</a:t>
            </a:r>
          </a:p>
          <a:p>
            <a:r>
              <a:rPr lang="en-IN" dirty="0"/>
              <a:t>The Bluetooth client was successfully tested on a multitude of different mobile phones from different manufacturers, thus proving its portability and wide compatibility. Thus a low-cost home automation system was successfully designed, implemented and tested. </a:t>
            </a:r>
          </a:p>
          <a:p>
            <a:endParaRPr lang="en-IN" dirty="0"/>
          </a:p>
        </p:txBody>
      </p:sp>
    </p:spTree>
    <p:extLst>
      <p:ext uri="{BB962C8B-B14F-4D97-AF65-F5344CB8AC3E}">
        <p14:creationId xmlns:p14="http://schemas.microsoft.com/office/powerpoint/2010/main" val="2226015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4749" y="2116182"/>
            <a:ext cx="8825658" cy="1524730"/>
          </a:xfrm>
        </p:spPr>
        <p:txBody>
          <a:bodyPr/>
          <a:lstStyle/>
          <a:p>
            <a:r>
              <a:rPr lang="en-US" sz="9600" dirty="0" smtClean="0">
                <a:solidFill>
                  <a:schemeClr val="tx2">
                    <a:lumMod val="50000"/>
                  </a:schemeClr>
                </a:solidFill>
              </a:rPr>
              <a:t>THANK YOU</a:t>
            </a:r>
            <a:endParaRPr lang="en-IN" sz="9600" dirty="0">
              <a:solidFill>
                <a:schemeClr val="tx2">
                  <a:lumMod val="50000"/>
                </a:schemeClr>
              </a:solidFill>
            </a:endParaRPr>
          </a:p>
        </p:txBody>
      </p:sp>
    </p:spTree>
    <p:extLst>
      <p:ext uri="{BB962C8B-B14F-4D97-AF65-F5344CB8AC3E}">
        <p14:creationId xmlns:p14="http://schemas.microsoft.com/office/powerpoint/2010/main" val="4071431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9012" y="705394"/>
            <a:ext cx="8825658" cy="1136469"/>
          </a:xfrm>
        </p:spPr>
        <p:txBody>
          <a:bodyPr/>
          <a:lstStyle/>
          <a:p>
            <a:r>
              <a:rPr lang="en-US" dirty="0" smtClean="0"/>
              <a:t>INTRODUCTION</a:t>
            </a:r>
            <a:endParaRPr lang="en-IN" dirty="0"/>
          </a:p>
        </p:txBody>
      </p:sp>
      <p:sp>
        <p:nvSpPr>
          <p:cNvPr id="3" name="Subtitle 2"/>
          <p:cNvSpPr>
            <a:spLocks noGrp="1"/>
          </p:cNvSpPr>
          <p:nvPr>
            <p:ph type="subTitle" idx="1"/>
          </p:nvPr>
        </p:nvSpPr>
        <p:spPr>
          <a:xfrm>
            <a:off x="1207206" y="2455818"/>
            <a:ext cx="8825658" cy="2651760"/>
          </a:xfrm>
        </p:spPr>
        <p:txBody>
          <a:bodyPr>
            <a:normAutofit/>
          </a:bodyPr>
          <a:lstStyle/>
          <a:p>
            <a:r>
              <a:rPr lang="en-US" dirty="0">
                <a:solidFill>
                  <a:schemeClr val="accent2">
                    <a:lumMod val="20000"/>
                    <a:lumOff val="80000"/>
                  </a:schemeClr>
                </a:solidFill>
              </a:rPr>
              <a:t>Arduino Microcontrollers are becoming famous these days due to their ease of use and vast application areas such as Automation, Robotics, Iot, Embedded systems, Weather and Agriculture applications (for smart irrigation systems) and many more. Its cheap and easy to program which is why these are best for newbies especially who want to learn and pursue their career in microcontroller and embedded design fields. Their easy interfacing with sensors and actuators is one of the attracting features.</a:t>
            </a:r>
            <a:endParaRPr lang="en-IN" dirty="0">
              <a:solidFill>
                <a:schemeClr val="accent2">
                  <a:lumMod val="20000"/>
                  <a:lumOff val="80000"/>
                </a:schemeClr>
              </a:solidFill>
            </a:endParaRPr>
          </a:p>
        </p:txBody>
      </p:sp>
    </p:spTree>
    <p:extLst>
      <p:ext uri="{BB962C8B-B14F-4D97-AF65-F5344CB8AC3E}">
        <p14:creationId xmlns:p14="http://schemas.microsoft.com/office/powerpoint/2010/main" val="33359075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IN" dirty="0"/>
          </a:p>
        </p:txBody>
      </p:sp>
      <p:sp>
        <p:nvSpPr>
          <p:cNvPr id="3" name="Content Placeholder 2"/>
          <p:cNvSpPr>
            <a:spLocks noGrp="1"/>
          </p:cNvSpPr>
          <p:nvPr>
            <p:ph idx="1"/>
          </p:nvPr>
        </p:nvSpPr>
        <p:spPr>
          <a:xfrm>
            <a:off x="1324771" y="2560319"/>
            <a:ext cx="8825659" cy="3918858"/>
          </a:xfrm>
        </p:spPr>
        <p:txBody>
          <a:bodyPr>
            <a:normAutofit fontScale="25000" lnSpcReduction="20000"/>
          </a:bodyPr>
          <a:lstStyle/>
          <a:p>
            <a:r>
              <a:rPr lang="en-IN" sz="7200" dirty="0"/>
              <a:t>The main objective of this project is to develop a home automation system using an Arduino board with Bluetooth being </a:t>
            </a:r>
            <a:r>
              <a:rPr lang="en-IN" sz="7200" dirty="0" smtClean="0"/>
              <a:t>voice </a:t>
            </a:r>
            <a:r>
              <a:rPr lang="en-IN" sz="7200" dirty="0"/>
              <a:t>controlled by any Android OS smart phone. As technology is advancing so houses are also getting smarter.</a:t>
            </a:r>
          </a:p>
          <a:p>
            <a:r>
              <a:rPr lang="en-IN" sz="7200" dirty="0"/>
              <a:t>Modern houses are gradually shifting from conventional switches to centralized control system, involving </a:t>
            </a:r>
            <a:r>
              <a:rPr lang="en-IN" sz="7200" dirty="0" smtClean="0"/>
              <a:t>voice </a:t>
            </a:r>
            <a:r>
              <a:rPr lang="en-IN" sz="7200" dirty="0"/>
              <a:t>controlled switches. Presently, conventional wall switches located in different parts of the house makes it difficult for the user to go near them to operate. Even more it becomes more difficult for the elderly or physically handicapped people to do so. Remote </a:t>
            </a:r>
            <a:r>
              <a:rPr lang="en-IN" sz="7200" dirty="0" smtClean="0"/>
              <a:t>or voice controlled </a:t>
            </a:r>
            <a:r>
              <a:rPr lang="en-IN" sz="7200" dirty="0"/>
              <a:t>home automation system provides a most modern solution with smart phones.</a:t>
            </a:r>
          </a:p>
          <a:p>
            <a:pPr marL="0" indent="0">
              <a:buNone/>
            </a:pPr>
            <a:r>
              <a:rPr lang="en-IN" sz="7200" b="1" dirty="0"/>
              <a:t> </a:t>
            </a:r>
            <a:endParaRPr lang="en-IN" sz="7200" dirty="0"/>
          </a:p>
          <a:p>
            <a:pPr marL="0" indent="0">
              <a:buNone/>
            </a:pPr>
            <a:r>
              <a:rPr lang="en-IN" b="1" dirty="0"/>
              <a:t> </a:t>
            </a:r>
            <a:endParaRPr lang="en-IN" dirty="0"/>
          </a:p>
          <a:p>
            <a:pPr marL="0" indent="0">
              <a:buNone/>
            </a:pPr>
            <a:r>
              <a:rPr lang="en-IN" b="1" dirty="0"/>
              <a:t> </a:t>
            </a:r>
            <a:endParaRPr lang="en-IN" dirty="0"/>
          </a:p>
          <a:p>
            <a:endParaRPr lang="en-IN" dirty="0"/>
          </a:p>
        </p:txBody>
      </p:sp>
    </p:spTree>
    <p:extLst>
      <p:ext uri="{BB962C8B-B14F-4D97-AF65-F5344CB8AC3E}">
        <p14:creationId xmlns:p14="http://schemas.microsoft.com/office/powerpoint/2010/main" val="3353493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603499"/>
            <a:ext cx="8825659" cy="3666671"/>
          </a:xfrm>
        </p:spPr>
        <p:txBody>
          <a:bodyPr/>
          <a:lstStyle/>
          <a:p>
            <a:r>
              <a:rPr lang="en-IN" dirty="0"/>
              <a:t>In order to achieve this, a Bluetooth module is interfaced to the Arduino board at the receiver end while on the transmitter end, a GUI application on the cell phone sends ON/OFF commands to the receiver where loads are connected. By </a:t>
            </a:r>
            <a:r>
              <a:rPr lang="en-IN" dirty="0" smtClean="0"/>
              <a:t>speaking  </a:t>
            </a:r>
            <a:r>
              <a:rPr lang="en-IN" dirty="0"/>
              <a:t>the specified </a:t>
            </a:r>
            <a:r>
              <a:rPr lang="en-IN" dirty="0" smtClean="0"/>
              <a:t>commands </a:t>
            </a:r>
            <a:r>
              <a:rPr lang="en-IN" dirty="0"/>
              <a:t>on the GUI, the loads can be turned ON/OFF remotely through this technology.</a:t>
            </a:r>
          </a:p>
          <a:p>
            <a:endParaRPr lang="en-IN" dirty="0"/>
          </a:p>
        </p:txBody>
      </p:sp>
    </p:spTree>
    <p:extLst>
      <p:ext uri="{BB962C8B-B14F-4D97-AF65-F5344CB8AC3E}">
        <p14:creationId xmlns:p14="http://schemas.microsoft.com/office/powerpoint/2010/main" val="980942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REQUIRED:</a:t>
            </a:r>
            <a:endParaRPr lang="en-IN" dirty="0"/>
          </a:p>
        </p:txBody>
      </p:sp>
      <p:sp>
        <p:nvSpPr>
          <p:cNvPr id="3" name="Content Placeholder 2"/>
          <p:cNvSpPr>
            <a:spLocks noGrp="1"/>
          </p:cNvSpPr>
          <p:nvPr>
            <p:ph idx="1"/>
          </p:nvPr>
        </p:nvSpPr>
        <p:spPr/>
        <p:txBody>
          <a:bodyPr/>
          <a:lstStyle/>
          <a:p>
            <a:r>
              <a:rPr lang="en-US" dirty="0" smtClean="0"/>
              <a:t>HC-05</a:t>
            </a:r>
          </a:p>
          <a:p>
            <a:r>
              <a:rPr lang="en-US" dirty="0" smtClean="0"/>
              <a:t>ARDUINO UNO</a:t>
            </a:r>
          </a:p>
          <a:p>
            <a:r>
              <a:rPr lang="en-US" dirty="0" smtClean="0"/>
              <a:t>CONNECTING WIRES</a:t>
            </a:r>
          </a:p>
          <a:p>
            <a:r>
              <a:rPr lang="en-US" dirty="0" smtClean="0"/>
              <a:t>LED’S</a:t>
            </a:r>
          </a:p>
          <a:p>
            <a:pPr marL="0" indent="0">
              <a:buNone/>
            </a:pPr>
            <a:endParaRPr lang="en-IN" dirty="0"/>
          </a:p>
        </p:txBody>
      </p:sp>
    </p:spTree>
    <p:extLst>
      <p:ext uri="{BB962C8B-B14F-4D97-AF65-F5344CB8AC3E}">
        <p14:creationId xmlns:p14="http://schemas.microsoft.com/office/powerpoint/2010/main" val="951757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5" y="809898"/>
            <a:ext cx="2793158" cy="1157014"/>
          </a:xfrm>
        </p:spPr>
        <p:txBody>
          <a:bodyPr/>
          <a:lstStyle/>
          <a:p>
            <a:r>
              <a:rPr lang="en-US" dirty="0" smtClean="0"/>
              <a:t>HC-05</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6975" y="2317207"/>
            <a:ext cx="4048125" cy="3533775"/>
          </a:xfrm>
        </p:spPr>
      </p:pic>
      <p:sp>
        <p:nvSpPr>
          <p:cNvPr id="5" name="Text Placeholder 4"/>
          <p:cNvSpPr>
            <a:spLocks noGrp="1"/>
          </p:cNvSpPr>
          <p:nvPr>
            <p:ph type="body" sz="half" idx="2"/>
          </p:nvPr>
        </p:nvSpPr>
        <p:spPr>
          <a:xfrm>
            <a:off x="5238205" y="1254035"/>
            <a:ext cx="6270171" cy="5149668"/>
          </a:xfrm>
        </p:spPr>
        <p:txBody>
          <a:bodyPr/>
          <a:lstStyle/>
          <a:p>
            <a:r>
              <a:rPr lang="en-IN" dirty="0">
                <a:solidFill>
                  <a:schemeClr val="tx1"/>
                </a:solidFill>
              </a:rPr>
              <a:t>HC-05 module is an easy to use Bluetooth SPP (Serial Port Protocol) module, designed for transparent wireless serial connection setup.</a:t>
            </a:r>
          </a:p>
          <a:p>
            <a:r>
              <a:rPr lang="en-IN" dirty="0">
                <a:solidFill>
                  <a:schemeClr val="tx1"/>
                </a:solidFill>
              </a:rPr>
              <a:t>Serial port Bluetooth module is fully qualified Bluetooth V2.0+EDR (Enhanced Data Rate) 3Mbps Modulation with complete 2.4GHz radio transceiver and baseband. It uses CSR Blue core 04-External single chip Bluetooth system with CMOS technology and with AFH (Adaptive Frequency Hopping Feature). It has the footprint as small as 12.7mmx27mm. Hope it will simplify your overall design/development cycle.</a:t>
            </a:r>
          </a:p>
          <a:p>
            <a:endParaRPr lang="en-IN" dirty="0"/>
          </a:p>
        </p:txBody>
      </p:sp>
    </p:spTree>
    <p:extLst>
      <p:ext uri="{BB962C8B-B14F-4D97-AF65-F5344CB8AC3E}">
        <p14:creationId xmlns:p14="http://schemas.microsoft.com/office/powerpoint/2010/main" val="2123634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5" y="1295400"/>
            <a:ext cx="2793158" cy="716280"/>
          </a:xfrm>
        </p:spPr>
        <p:txBody>
          <a:bodyPr/>
          <a:lstStyle/>
          <a:p>
            <a:r>
              <a:rPr lang="en-US" dirty="0" smtClean="0"/>
              <a:t>ARDUINO UNO</a:t>
            </a:r>
            <a:endParaRPr lang="en-IN" dirty="0"/>
          </a:p>
        </p:txBody>
      </p:sp>
      <p:pic>
        <p:nvPicPr>
          <p:cNvPr id="1026" name="Picture 2" descr="Image result for arduino uno"/>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rot="16200000">
            <a:off x="712922" y="2344770"/>
            <a:ext cx="3677225" cy="3317236"/>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sz="half" idx="2"/>
          </p:nvPr>
        </p:nvSpPr>
        <p:spPr>
          <a:xfrm>
            <a:off x="5355770" y="1476104"/>
            <a:ext cx="6335487" cy="3764280"/>
          </a:xfrm>
        </p:spPr>
        <p:txBody>
          <a:bodyPr>
            <a:normAutofit/>
          </a:bodyPr>
          <a:lstStyle/>
          <a:p>
            <a:r>
              <a:rPr lang="en-IN" sz="1800" dirty="0">
                <a:solidFill>
                  <a:schemeClr val="tx1">
                    <a:lumMod val="75000"/>
                    <a:lumOff val="25000"/>
                  </a:schemeClr>
                </a:solidFill>
              </a:rPr>
              <a:t>The Arduino Uno is a microcontroller board based on the ATmega328P. It has 14 digital input/output pins (of which 6 can be used as PWM outputs), 6 </a:t>
            </a:r>
            <a:r>
              <a:rPr lang="en-IN" sz="1800" dirty="0" err="1">
                <a:solidFill>
                  <a:schemeClr val="tx1">
                    <a:lumMod val="75000"/>
                    <a:lumOff val="25000"/>
                  </a:schemeClr>
                </a:solidFill>
              </a:rPr>
              <a:t>analog</a:t>
            </a:r>
            <a:r>
              <a:rPr lang="en-IN" sz="1800" dirty="0">
                <a:solidFill>
                  <a:schemeClr val="tx1">
                    <a:lumMod val="75000"/>
                    <a:lumOff val="25000"/>
                  </a:schemeClr>
                </a:solidFill>
              </a:rPr>
              <a:t> inputs, a 16 MHz crystal oscillator, a USB connection, a power jack, an ICSP header, and a reset button. It contains everything needed to support the microcontroller; simply connect it to a computer with a USB cable or power it with a AC-to-DC adapter or battery to get started. The Uno differs from all preceding boards in that it does not use the FTDI USB-to serial driver chip. Instead, it features the Atmega8U2 programmed as a USB-to serial converter</a:t>
            </a:r>
            <a:r>
              <a:rPr lang="en-IN" dirty="0"/>
              <a:t>. </a:t>
            </a:r>
          </a:p>
          <a:p>
            <a:endParaRPr lang="en-IN" dirty="0"/>
          </a:p>
        </p:txBody>
      </p:sp>
    </p:spTree>
    <p:extLst>
      <p:ext uri="{BB962C8B-B14F-4D97-AF65-F5344CB8AC3E}">
        <p14:creationId xmlns:p14="http://schemas.microsoft.com/office/powerpoint/2010/main" val="2756760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REQUIRED:</a:t>
            </a:r>
            <a:endParaRPr lang="en-IN" dirty="0"/>
          </a:p>
        </p:txBody>
      </p:sp>
      <p:sp>
        <p:nvSpPr>
          <p:cNvPr id="3" name="Content Placeholder 2"/>
          <p:cNvSpPr>
            <a:spLocks noGrp="1"/>
          </p:cNvSpPr>
          <p:nvPr>
            <p:ph idx="1"/>
          </p:nvPr>
        </p:nvSpPr>
        <p:spPr/>
        <p:txBody>
          <a:bodyPr/>
          <a:lstStyle/>
          <a:p>
            <a:r>
              <a:rPr lang="en-US" dirty="0" smtClean="0"/>
              <a:t>ARDUINO IDE</a:t>
            </a:r>
          </a:p>
          <a:p>
            <a:r>
              <a:rPr lang="en-US" dirty="0" smtClean="0"/>
              <a:t>MIT APP INVENTOR 2</a:t>
            </a:r>
            <a:endParaRPr lang="en-IN" dirty="0"/>
          </a:p>
        </p:txBody>
      </p:sp>
    </p:spTree>
    <p:extLst>
      <p:ext uri="{BB962C8B-B14F-4D97-AF65-F5344CB8AC3E}">
        <p14:creationId xmlns:p14="http://schemas.microsoft.com/office/powerpoint/2010/main" val="2595263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10818" y="668383"/>
            <a:ext cx="2793158" cy="729343"/>
          </a:xfrm>
        </p:spPr>
        <p:txBody>
          <a:bodyPr/>
          <a:lstStyle/>
          <a:p>
            <a:r>
              <a:rPr lang="en-US" dirty="0" smtClean="0"/>
              <a:t>ARDUINO IDE</a:t>
            </a:r>
            <a:endParaRPr lang="en-IN" dirty="0"/>
          </a:p>
        </p:txBody>
      </p:sp>
      <p:sp>
        <p:nvSpPr>
          <p:cNvPr id="6" name="Text Placeholder 5"/>
          <p:cNvSpPr>
            <a:spLocks noGrp="1"/>
          </p:cNvSpPr>
          <p:nvPr>
            <p:ph type="body" sz="half" idx="2"/>
          </p:nvPr>
        </p:nvSpPr>
        <p:spPr>
          <a:xfrm>
            <a:off x="5277394" y="1201784"/>
            <a:ext cx="6531429" cy="4590140"/>
          </a:xfrm>
        </p:spPr>
        <p:txBody>
          <a:bodyPr>
            <a:normAutofit/>
          </a:bodyPr>
          <a:lstStyle/>
          <a:p>
            <a:r>
              <a:rPr lang="en-IN" sz="1800" dirty="0">
                <a:solidFill>
                  <a:schemeClr val="tx1">
                    <a:lumMod val="75000"/>
                    <a:lumOff val="25000"/>
                  </a:schemeClr>
                </a:solidFill>
              </a:rPr>
              <a:t>The </a:t>
            </a:r>
            <a:r>
              <a:rPr lang="en-IN" sz="1800" b="1" dirty="0">
                <a:solidFill>
                  <a:schemeClr val="tx1">
                    <a:lumMod val="75000"/>
                    <a:lumOff val="25000"/>
                  </a:schemeClr>
                </a:solidFill>
              </a:rPr>
              <a:t>Arduino integrated development environment (IDE)</a:t>
            </a:r>
            <a:r>
              <a:rPr lang="en-IN" sz="1800" dirty="0">
                <a:solidFill>
                  <a:schemeClr val="tx1">
                    <a:lumMod val="75000"/>
                    <a:lumOff val="25000"/>
                  </a:schemeClr>
                </a:solidFill>
              </a:rPr>
              <a:t> is a cross-platform application (for Windows, </a:t>
            </a:r>
            <a:r>
              <a:rPr lang="en-IN" sz="1800" dirty="0" err="1">
                <a:solidFill>
                  <a:schemeClr val="tx1">
                    <a:lumMod val="75000"/>
                    <a:lumOff val="25000"/>
                  </a:schemeClr>
                </a:solidFill>
              </a:rPr>
              <a:t>macOS</a:t>
            </a:r>
            <a:r>
              <a:rPr lang="en-IN" sz="1800" dirty="0">
                <a:solidFill>
                  <a:schemeClr val="tx1">
                    <a:lumMod val="75000"/>
                    <a:lumOff val="25000"/>
                  </a:schemeClr>
                </a:solidFill>
              </a:rPr>
              <a:t>, Linux) that is written in the programming language Java. It is used to write and upload programs to Arduino compatible boards, but also, with the help of 3rd party cores, other vendor development boards.</a:t>
            </a:r>
          </a:p>
          <a:p>
            <a:endParaRPr lang="en-IN" sz="1800" dirty="0">
              <a:solidFill>
                <a:schemeClr val="tx1">
                  <a:lumMod val="75000"/>
                  <a:lumOff val="25000"/>
                </a:schemeClr>
              </a:solidFill>
            </a:endParaRPr>
          </a:p>
        </p:txBody>
      </p:sp>
      <p:pic>
        <p:nvPicPr>
          <p:cNvPr id="2050" name="Picture 2" descr="Image result for arduino id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0818" y="1664061"/>
            <a:ext cx="3835056" cy="4127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4137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251</TotalTime>
  <Words>935</Words>
  <Application>Microsoft Office PowerPoint</Application>
  <PresentationFormat>Widescreen</PresentationFormat>
  <Paragraphs>59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Gothic</vt:lpstr>
      <vt:lpstr>Wingdings 3</vt:lpstr>
      <vt:lpstr>Ion Boardroom</vt:lpstr>
      <vt:lpstr>HOME AUTOMATION USING HC-05 AND ARDUINO UNO</vt:lpstr>
      <vt:lpstr>INTRODUCTION</vt:lpstr>
      <vt:lpstr>ABSTRACT:</vt:lpstr>
      <vt:lpstr>PowerPoint Presentation</vt:lpstr>
      <vt:lpstr>HARDWARE REQUIRED:</vt:lpstr>
      <vt:lpstr>HC-05</vt:lpstr>
      <vt:lpstr>ARDUINO UNO</vt:lpstr>
      <vt:lpstr>SOFTWARE REQUIRED:</vt:lpstr>
      <vt:lpstr>ARDUINO IDE</vt:lpstr>
      <vt:lpstr>MIT APP INVENTOR 2</vt:lpstr>
      <vt:lpstr>CONNECTIONS</vt:lpstr>
      <vt:lpstr>DESCRIPTION</vt:lpstr>
      <vt:lpstr>PowerPoint Presentation</vt:lpstr>
      <vt:lpstr>BLOCK DIAGRAM:</vt:lpstr>
      <vt:lpstr>ADVANTAGES</vt:lpstr>
      <vt:lpstr>DISADVANTAGES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AUTOMATION USING HC-05 AND ARDUINO UNO</dc:title>
  <dc:creator>MLRITM-EEE</dc:creator>
  <cp:lastModifiedBy>MLRITM-EEE</cp:lastModifiedBy>
  <cp:revision>12</cp:revision>
  <dcterms:created xsi:type="dcterms:W3CDTF">2019-06-21T06:28:03Z</dcterms:created>
  <dcterms:modified xsi:type="dcterms:W3CDTF">2019-06-22T09:01:37Z</dcterms:modified>
</cp:coreProperties>
</file>