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/>
              <a:t>Timpul</a:t>
            </a:r>
            <a:r>
              <a:rPr lang="ro-RO" baseline="0" dirty="0"/>
              <a:t> necesar în ms. (milisecunde)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Introducerea variabilelor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Simple</c:v>
                </c:pt>
                <c:pt idx="1">
                  <c:v>Loops</c:v>
                </c:pt>
                <c:pt idx="2">
                  <c:v>Function</c:v>
                </c:pt>
                <c:pt idx="3">
                  <c:v>Paralel Computing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0C-4728-AB9F-59F1C7BAED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Reprezentarea variabilelor și textului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Simple</c:v>
                </c:pt>
                <c:pt idx="1">
                  <c:v>Loops</c:v>
                </c:pt>
                <c:pt idx="2">
                  <c:v>Function</c:v>
                </c:pt>
                <c:pt idx="3">
                  <c:v>Paralel Computing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25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0C-4728-AB9F-59F1C7BAED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Calcul matematic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Simple</c:v>
                </c:pt>
                <c:pt idx="1">
                  <c:v>Loops</c:v>
                </c:pt>
                <c:pt idx="2">
                  <c:v>Function</c:v>
                </c:pt>
                <c:pt idx="3">
                  <c:v>Paralel Computing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0C-4728-AB9F-59F1C7BAE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067583"/>
        <c:axId val="13696671"/>
      </c:lineChart>
      <c:catAx>
        <c:axId val="207506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6671"/>
        <c:crosses val="autoZero"/>
        <c:auto val="1"/>
        <c:lblAlgn val="ctr"/>
        <c:lblOffset val="100"/>
        <c:noMultiLvlLbl val="0"/>
      </c:catAx>
      <c:valAx>
        <c:axId val="1369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06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5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10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3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CBF0-5D10-4CFB-91FF-1247C9E0E2F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A697-2D6E-46D3-8962-29153537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48510-4851-48DB-8D29-637EDBE0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04" y="110781"/>
            <a:ext cx="1688944" cy="1982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0D7F7-8E99-4D5E-A4D4-59FD7EC54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42" y="168080"/>
            <a:ext cx="1661175" cy="1867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238E3-E6C9-4174-960F-7DFB6CC5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17" y="-933734"/>
            <a:ext cx="5629275" cy="40195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4C49ED8-F2A6-42A1-A0AD-B0B1312A923C}"/>
              </a:ext>
            </a:extLst>
          </p:cNvPr>
          <p:cNvSpPr/>
          <p:nvPr/>
        </p:nvSpPr>
        <p:spPr>
          <a:xfrm>
            <a:off x="2368196" y="2087472"/>
            <a:ext cx="7455607" cy="3046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9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</a:rPr>
              <a:t>Evaluare Finală</a:t>
            </a:r>
            <a:endParaRPr lang="en-US" sz="9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7480E-7AEE-41DA-A3FF-E06421CAC29E}"/>
              </a:ext>
            </a:extLst>
          </p:cNvPr>
          <p:cNvSpPr txBox="1"/>
          <p:nvPr/>
        </p:nvSpPr>
        <p:spPr>
          <a:xfrm>
            <a:off x="9165465" y="6254826"/>
            <a:ext cx="302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Realizat de: Bodrug Maria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2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48510-4851-48DB-8D29-637EDBE0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04" y="110781"/>
            <a:ext cx="1688944" cy="1982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0D7F7-8E99-4D5E-A4D4-59FD7EC54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42" y="168080"/>
            <a:ext cx="1661175" cy="1867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238E3-E6C9-4174-960F-7DFB6CC5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17" y="-933734"/>
            <a:ext cx="5629275" cy="40195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4C49ED8-F2A6-42A1-A0AD-B0B1312A923C}"/>
              </a:ext>
            </a:extLst>
          </p:cNvPr>
          <p:cNvSpPr/>
          <p:nvPr/>
        </p:nvSpPr>
        <p:spPr>
          <a:xfrm>
            <a:off x="3097704" y="1753613"/>
            <a:ext cx="9519004" cy="3046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+mj-lt"/>
              </a:rPr>
              <a:t>Mulțumesc pentru atenție</a:t>
            </a:r>
            <a:endParaRPr lang="en-US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7480E-7AEE-41DA-A3FF-E06421CAC29E}"/>
              </a:ext>
            </a:extLst>
          </p:cNvPr>
          <p:cNvSpPr txBox="1"/>
          <p:nvPr/>
        </p:nvSpPr>
        <p:spPr>
          <a:xfrm>
            <a:off x="9165465" y="6254826"/>
            <a:ext cx="302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Realizat de: Bodrug Maria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600AF-CBC3-4491-ABF0-7207F748E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4130331"/>
            <a:ext cx="4057650" cy="245745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0511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FC273-F665-4612-949F-83B70199D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163" y="329368"/>
            <a:ext cx="3426516" cy="20752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  <a:softEdge rad="127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8B64C-274C-4FB4-925F-AC75EB79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084" y="1510047"/>
            <a:ext cx="1635189" cy="191895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D6297-DEA5-4C27-8028-48AE750BE1AF}"/>
              </a:ext>
            </a:extLst>
          </p:cNvPr>
          <p:cNvSpPr txBox="1"/>
          <p:nvPr/>
        </p:nvSpPr>
        <p:spPr>
          <a:xfrm>
            <a:off x="1378039" y="656823"/>
            <a:ext cx="58985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Obiectivul:    Găsirea și rezolvarea unei 					probleme pe bază de algoritm 					în C sau C++.</a:t>
            </a:r>
          </a:p>
          <a:p>
            <a:endParaRPr lang="ro-RO" sz="2400" dirty="0"/>
          </a:p>
          <a:p>
            <a:r>
              <a:rPr lang="ro-RO" sz="2400" dirty="0"/>
              <a:t>Problema pe bază de algoritm: Calcularea 									consumului de 								combustibil al unui 							avion bazat pe factorii 						   externi(variabilele).</a:t>
            </a:r>
          </a:p>
          <a:p>
            <a:r>
              <a:rPr lang="ro-RO" sz="2400" dirty="0"/>
              <a:t>						și luarea unei decizii 									optime.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7F6634-DE83-4951-8679-ED93AD49E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8880">
            <a:off x="1030310" y="3618671"/>
            <a:ext cx="3386675" cy="252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6350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60B9C-C080-49ED-AAEF-34B7400E30C7}"/>
              </a:ext>
            </a:extLst>
          </p:cNvPr>
          <p:cNvSpPr txBox="1"/>
          <p:nvPr/>
        </p:nvSpPr>
        <p:spPr>
          <a:xfrm>
            <a:off x="4507846" y="5790097"/>
            <a:ext cx="7295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  <a:r>
              <a:rPr lang="ro-RO" sz="4000" dirty="0"/>
              <a:t>. 	3 Exemple în cazuri diferite.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F5176-B92B-4CD2-925B-6E8C93EDF57D}"/>
              </a:ext>
            </a:extLst>
          </p:cNvPr>
          <p:cNvSpPr txBox="1"/>
          <p:nvPr/>
        </p:nvSpPr>
        <p:spPr>
          <a:xfrm>
            <a:off x="4507846" y="5154650"/>
            <a:ext cx="3774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400" dirty="0"/>
              <a:t>2.		Optimizare.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834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2234-92DF-45CB-A623-1A39F34C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475" y="412456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o-RO" dirty="0"/>
              <a:t>1. Crearea Unei scheme Bloc pentru a reprezenta modul de functionare al programului.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16AE9-FF13-4057-AE59-803A881FE8A3}"/>
              </a:ext>
            </a:extLst>
          </p:cNvPr>
          <p:cNvSpPr/>
          <p:nvPr/>
        </p:nvSpPr>
        <p:spPr>
          <a:xfrm>
            <a:off x="1347474" y="1564451"/>
            <a:ext cx="9651083" cy="488109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6AF8BD-DBF6-4906-8D08-06E1D56DC683}"/>
              </a:ext>
            </a:extLst>
          </p:cNvPr>
          <p:cNvSpPr/>
          <p:nvPr/>
        </p:nvSpPr>
        <p:spPr>
          <a:xfrm>
            <a:off x="1841679" y="1764406"/>
            <a:ext cx="965915" cy="3606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Start</a:t>
            </a:r>
            <a:endParaRPr lang="en-US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3C801-B61E-4798-A066-993D8F125FEC}"/>
              </a:ext>
            </a:extLst>
          </p:cNvPr>
          <p:cNvSpPr/>
          <p:nvPr/>
        </p:nvSpPr>
        <p:spPr>
          <a:xfrm>
            <a:off x="3644722" y="1651882"/>
            <a:ext cx="1236372" cy="585656"/>
          </a:xfrm>
          <a:prstGeom prst="roundRect">
            <a:avLst>
              <a:gd name="adj" fmla="val 320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bg2">
                    <a:lumMod val="50000"/>
                  </a:schemeClr>
                </a:solidFill>
              </a:rPr>
              <a:t>void Incepem()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87B737-2E63-4028-82F2-72EC483788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807594" y="1944710"/>
            <a:ext cx="837128" cy="12700"/>
          </a:xfrm>
          <a:prstGeom prst="bentConnector3">
            <a:avLst>
              <a:gd name="adj1" fmla="val 230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8B15AD4-2BCC-490D-AB87-B6D1B59D057F}"/>
              </a:ext>
            </a:extLst>
          </p:cNvPr>
          <p:cNvSpPr/>
          <p:nvPr/>
        </p:nvSpPr>
        <p:spPr>
          <a:xfrm>
            <a:off x="5909418" y="1651882"/>
            <a:ext cx="4678705" cy="9552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Setarea valorilor predefinite ale variabilelor</a:t>
            </a:r>
          </a:p>
          <a:p>
            <a:pPr algn="ctr"/>
            <a:r>
              <a:rPr lang="ro-RO" dirty="0"/>
              <a:t>Setarea valorilor ”RANDOM” ale variabilelor</a:t>
            </a:r>
          </a:p>
          <a:p>
            <a:pPr algn="ctr"/>
            <a:r>
              <a:rPr lang="ro-RO" dirty="0"/>
              <a:t>cu restricții limită.(min. Value / max. Value)</a:t>
            </a:r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79C4CA1-74AE-4536-BC11-1F5EC86A751E}"/>
              </a:ext>
            </a:extLst>
          </p:cNvPr>
          <p:cNvSpPr/>
          <p:nvPr/>
        </p:nvSpPr>
        <p:spPr>
          <a:xfrm>
            <a:off x="5452614" y="2893474"/>
            <a:ext cx="3189110" cy="1150491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Colectarea datelor de la Utilizator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2199DF4-BC42-40D1-9B73-A49FD4FA685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881094" y="1944710"/>
            <a:ext cx="1028324" cy="184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8F064-C2E8-47C5-BB5A-5ED84537FAE4}"/>
              </a:ext>
            </a:extLst>
          </p:cNvPr>
          <p:cNvSpPr/>
          <p:nvPr/>
        </p:nvSpPr>
        <p:spPr>
          <a:xfrm>
            <a:off x="5465313" y="4091206"/>
            <a:ext cx="3189111" cy="9552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Comunicarea calculatorului cu utilizatorul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3A4FC78-89BD-43D1-B435-2BF0627B818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7504777" y="2149479"/>
            <a:ext cx="286387" cy="120160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F091974-F57B-4C48-9CED-126B66A63E9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5465313" y="3428999"/>
            <a:ext cx="12700" cy="1139810"/>
          </a:xfrm>
          <a:prstGeom prst="bentConnector4">
            <a:avLst>
              <a:gd name="adj1" fmla="val 1952110"/>
              <a:gd name="adj2" fmla="val 94679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37A875A-2480-4634-8486-A65EB3A3DF81}"/>
              </a:ext>
            </a:extLst>
          </p:cNvPr>
          <p:cNvSpPr/>
          <p:nvPr/>
        </p:nvSpPr>
        <p:spPr>
          <a:xfrm>
            <a:off x="8962364" y="3776202"/>
            <a:ext cx="1882162" cy="5355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If(coplete != true)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C9BEFD-112B-4E8B-936B-5D36525991FB}"/>
              </a:ext>
            </a:extLst>
          </p:cNvPr>
          <p:cNvSpPr/>
          <p:nvPr/>
        </p:nvSpPr>
        <p:spPr>
          <a:xfrm>
            <a:off x="8962364" y="4443211"/>
            <a:ext cx="1882162" cy="5355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else </a:t>
            </a:r>
            <a:r>
              <a:rPr lang="en-US" dirty="0"/>
              <a:t>{ … }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97F7C55-28F4-41EC-88FD-F4AF6D74DD31}"/>
              </a:ext>
            </a:extLst>
          </p:cNvPr>
          <p:cNvCxnSpPr>
            <a:stCxn id="13" idx="3"/>
            <a:endCxn id="39" idx="0"/>
          </p:cNvCxnSpPr>
          <p:nvPr/>
        </p:nvCxnSpPr>
        <p:spPr>
          <a:xfrm>
            <a:off x="8641724" y="3468720"/>
            <a:ext cx="1261721" cy="3074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B36BAC9-8D63-482F-BE5F-F264D1D84160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9837704" y="4377469"/>
            <a:ext cx="131483" cy="127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35205A7-7284-4602-8581-E4FED210E7F1}"/>
              </a:ext>
            </a:extLst>
          </p:cNvPr>
          <p:cNvCxnSpPr>
            <a:stCxn id="39" idx="1"/>
            <a:endCxn id="21" idx="3"/>
          </p:cNvCxnSpPr>
          <p:nvPr/>
        </p:nvCxnSpPr>
        <p:spPr>
          <a:xfrm rot="10800000" flipV="1">
            <a:off x="8654424" y="4043965"/>
            <a:ext cx="307940" cy="52484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E0F6479-B75A-4A92-9F4C-0AE93625EE29}"/>
              </a:ext>
            </a:extLst>
          </p:cNvPr>
          <p:cNvSpPr/>
          <p:nvPr/>
        </p:nvSpPr>
        <p:spPr>
          <a:xfrm>
            <a:off x="5452614" y="5195960"/>
            <a:ext cx="3201810" cy="9505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Calcularea consumului de combustibil.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588A248-762C-4361-A3A7-232BE3AB81C2}"/>
              </a:ext>
            </a:extLst>
          </p:cNvPr>
          <p:cNvCxnSpPr>
            <a:stCxn id="40" idx="2"/>
            <a:endCxn id="49" idx="3"/>
          </p:cNvCxnSpPr>
          <p:nvPr/>
        </p:nvCxnSpPr>
        <p:spPr>
          <a:xfrm rot="5400000">
            <a:off x="8932688" y="4700474"/>
            <a:ext cx="692495" cy="12490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97D03FF1-01CC-4B5E-8B1B-8CC27B10842B}"/>
              </a:ext>
            </a:extLst>
          </p:cNvPr>
          <p:cNvSpPr/>
          <p:nvPr/>
        </p:nvSpPr>
        <p:spPr>
          <a:xfrm>
            <a:off x="1468192" y="4568809"/>
            <a:ext cx="3729506" cy="1564995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Luarea unei decizii optime pentru cantitatea necesară de combustibil.</a:t>
            </a:r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14FD672-E485-48AF-9D72-C6BB9EFFB1B4}"/>
              </a:ext>
            </a:extLst>
          </p:cNvPr>
          <p:cNvCxnSpPr>
            <a:stCxn id="49" idx="1"/>
            <a:endCxn id="53" idx="3"/>
          </p:cNvCxnSpPr>
          <p:nvPr/>
        </p:nvCxnSpPr>
        <p:spPr>
          <a:xfrm rot="10800000">
            <a:off x="5197698" y="5351308"/>
            <a:ext cx="254916" cy="31992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47D1AA3-8792-4920-B383-66D8C0F0C432}"/>
              </a:ext>
            </a:extLst>
          </p:cNvPr>
          <p:cNvSpPr/>
          <p:nvPr/>
        </p:nvSpPr>
        <p:spPr>
          <a:xfrm>
            <a:off x="1455492" y="3879201"/>
            <a:ext cx="1532763" cy="6861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Recalcularea datelor după fiecare stație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6FD75D4-256D-4F5B-9318-78F9E4A3211B}"/>
              </a:ext>
            </a:extLst>
          </p:cNvPr>
          <p:cNvCxnSpPr>
            <a:cxnSpLocks/>
            <a:stCxn id="53" idx="1"/>
            <a:endCxn id="56" idx="2"/>
          </p:cNvCxnSpPr>
          <p:nvPr/>
        </p:nvCxnSpPr>
        <p:spPr>
          <a:xfrm rot="10800000" flipH="1">
            <a:off x="1468192" y="4565393"/>
            <a:ext cx="753682" cy="785915"/>
          </a:xfrm>
          <a:prstGeom prst="bentConnector4">
            <a:avLst>
              <a:gd name="adj1" fmla="val 427"/>
              <a:gd name="adj2" fmla="val 6209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F5075C8-3644-4E6E-8D18-1E5636243536}"/>
              </a:ext>
            </a:extLst>
          </p:cNvPr>
          <p:cNvCxnSpPr>
            <a:stCxn id="56" idx="3"/>
            <a:endCxn id="53" idx="0"/>
          </p:cNvCxnSpPr>
          <p:nvPr/>
        </p:nvCxnSpPr>
        <p:spPr>
          <a:xfrm>
            <a:off x="2988255" y="4222297"/>
            <a:ext cx="344690" cy="34651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FD9B162-2899-4452-9C7B-C4D67F7A9777}"/>
              </a:ext>
            </a:extLst>
          </p:cNvPr>
          <p:cNvSpPr/>
          <p:nvPr/>
        </p:nvSpPr>
        <p:spPr>
          <a:xfrm>
            <a:off x="1841679" y="2237538"/>
            <a:ext cx="965915" cy="467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End</a:t>
            </a:r>
            <a:endParaRPr lang="en-US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8" name="Rectangle: Diagonal Corners Rounded 67">
            <a:extLst>
              <a:ext uri="{FF2B5EF4-FFF2-40B4-BE49-F238E27FC236}">
                <a16:creationId xmlns:a16="http://schemas.microsoft.com/office/drawing/2014/main" id="{2439D652-00AD-44EA-A5F1-3CAF4B788FDE}"/>
              </a:ext>
            </a:extLst>
          </p:cNvPr>
          <p:cNvSpPr/>
          <p:nvPr/>
        </p:nvSpPr>
        <p:spPr>
          <a:xfrm>
            <a:off x="3160600" y="3263485"/>
            <a:ext cx="1832546" cy="4543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Output/rezultat</a:t>
            </a:r>
            <a:endParaRPr 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EF8274-EB5E-47C5-A695-45DD3B64415D}"/>
              </a:ext>
            </a:extLst>
          </p:cNvPr>
          <p:cNvCxnSpPr>
            <a:stCxn id="56" idx="0"/>
            <a:endCxn id="68" idx="1"/>
          </p:cNvCxnSpPr>
          <p:nvPr/>
        </p:nvCxnSpPr>
        <p:spPr>
          <a:xfrm rot="5400000" flipH="1" flipV="1">
            <a:off x="3068678" y="2871007"/>
            <a:ext cx="161391" cy="185499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431F4C7-B0FF-4658-9E17-D3C1B1C803D8}"/>
              </a:ext>
            </a:extLst>
          </p:cNvPr>
          <p:cNvSpPr/>
          <p:nvPr/>
        </p:nvSpPr>
        <p:spPr>
          <a:xfrm>
            <a:off x="3416624" y="2377944"/>
            <a:ext cx="1832546" cy="34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If(again == true)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EE1EFD-5042-4341-8113-A2818E63C2BF}"/>
              </a:ext>
            </a:extLst>
          </p:cNvPr>
          <p:cNvSpPr/>
          <p:nvPr/>
        </p:nvSpPr>
        <p:spPr>
          <a:xfrm>
            <a:off x="3416624" y="2825332"/>
            <a:ext cx="1832546" cy="34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 { … }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57D715E-0F86-4459-97FE-EA131E313823}"/>
              </a:ext>
            </a:extLst>
          </p:cNvPr>
          <p:cNvCxnSpPr>
            <a:cxnSpLocks/>
            <a:endCxn id="73" idx="3"/>
          </p:cNvCxnSpPr>
          <p:nvPr/>
        </p:nvCxnSpPr>
        <p:spPr>
          <a:xfrm rot="5400000" flipH="1" flipV="1">
            <a:off x="4710590" y="2833553"/>
            <a:ext cx="821137" cy="256024"/>
          </a:xfrm>
          <a:prstGeom prst="bentConnector4">
            <a:avLst>
              <a:gd name="adj1" fmla="val 252"/>
              <a:gd name="adj2" fmla="val 13898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FA9893-D1B6-4DE6-8A14-2F3123B249D5}"/>
              </a:ext>
            </a:extLst>
          </p:cNvPr>
          <p:cNvCxnSpPr>
            <a:stCxn id="73" idx="0"/>
            <a:endCxn id="8" idx="2"/>
          </p:cNvCxnSpPr>
          <p:nvPr/>
        </p:nvCxnSpPr>
        <p:spPr>
          <a:xfrm flipH="1" flipV="1">
            <a:off x="4262908" y="2237538"/>
            <a:ext cx="69989" cy="14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F5FA59-F20B-4A84-A68F-894491160DBA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4332897" y="2724048"/>
            <a:ext cx="0" cy="1012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A5E7D29-D0BF-4601-BBC8-B1B8FF71D4FA}"/>
              </a:ext>
            </a:extLst>
          </p:cNvPr>
          <p:cNvCxnSpPr>
            <a:stCxn id="75" idx="1"/>
            <a:endCxn id="67" idx="3"/>
          </p:cNvCxnSpPr>
          <p:nvPr/>
        </p:nvCxnSpPr>
        <p:spPr>
          <a:xfrm rot="10800000">
            <a:off x="2807594" y="2471052"/>
            <a:ext cx="609030" cy="52733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A9B1-FAB8-4953-8BB7-CA2AA09D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2. Optimizarea programului pentru eficiență mai mare și calcul mai rapid.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78917FC-2DC0-429F-9DF6-1166FD3C53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4733331"/>
              </p:ext>
            </p:extLst>
          </p:nvPr>
        </p:nvGraphicFramePr>
        <p:xfrm>
          <a:off x="1141413" y="2249488"/>
          <a:ext cx="4878387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800D6-924B-4673-8FC7-2EE396BCA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Cocluzie: folosirea loop-urilor de tip while() și for() reduce scrierea codului și înlocuiește repetiția în același timp reducând timpul de calcul și puterea necesară. Făcând procesul mai rapid și eficient.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A212-6796-49E1-A694-6092EA7F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44" y="-188174"/>
            <a:ext cx="9905998" cy="1478570"/>
          </a:xfrm>
        </p:spPr>
        <p:txBody>
          <a:bodyPr/>
          <a:lstStyle/>
          <a:p>
            <a:r>
              <a:rPr lang="ro-RO" dirty="0"/>
              <a:t>3. 	3 Exemple ale programului	#1 </a:t>
            </a:r>
            <a:br>
              <a:rPr lang="ro-RO" dirty="0"/>
            </a:br>
            <a:r>
              <a:rPr lang="ro-RO" dirty="0"/>
              <a:t>		---Funcționarea normală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9CD0B2-63F3-4DCA-BB20-D61F3C8A9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1141910"/>
            <a:ext cx="5068007" cy="5572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60680D2-8CD7-4D83-9928-04D8E764FE47}"/>
              </a:ext>
            </a:extLst>
          </p:cNvPr>
          <p:cNvSpPr/>
          <p:nvPr/>
        </p:nvSpPr>
        <p:spPr>
          <a:xfrm>
            <a:off x="796857" y="1403797"/>
            <a:ext cx="2163651" cy="4662152"/>
          </a:xfrm>
          <a:prstGeom prst="round2DiagRect">
            <a:avLst>
              <a:gd name="adj1" fmla="val 26191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Valori Introduse:</a:t>
            </a:r>
          </a:p>
          <a:p>
            <a:pPr algn="ctr"/>
            <a:r>
              <a:rPr lang="ro-RO" dirty="0"/>
              <a:t>---------------------</a:t>
            </a:r>
          </a:p>
          <a:p>
            <a:pPr algn="ctr"/>
            <a:r>
              <a:rPr lang="ro-RO" dirty="0"/>
              <a:t>Pasageri: 200</a:t>
            </a:r>
          </a:p>
          <a:p>
            <a:pPr algn="ctr"/>
            <a:r>
              <a:rPr lang="ro-RO" dirty="0"/>
              <a:t>---------------------</a:t>
            </a:r>
          </a:p>
          <a:p>
            <a:pPr algn="ctr"/>
            <a:r>
              <a:rPr lang="ro-RO" dirty="0"/>
              <a:t>Cantitatea de combustibil: 10t</a:t>
            </a:r>
          </a:p>
          <a:p>
            <a:pPr algn="ctr"/>
            <a:r>
              <a:rPr lang="ro-RO" dirty="0"/>
              <a:t>---------------------</a:t>
            </a:r>
          </a:p>
          <a:p>
            <a:pPr algn="ctr"/>
            <a:r>
              <a:rPr lang="ro-RO" dirty="0"/>
              <a:t>2 Orașe(Chișinău și Iași)</a:t>
            </a:r>
          </a:p>
          <a:p>
            <a:pPr algn="ctr"/>
            <a:r>
              <a:rPr lang="ro-RO" dirty="0"/>
              <a:t>---------------------</a:t>
            </a:r>
          </a:p>
          <a:p>
            <a:pPr algn="ctr"/>
            <a:r>
              <a:rPr lang="ro-RO" dirty="0"/>
              <a:t>Distanța dintre Orașe: 100 Km</a:t>
            </a:r>
          </a:p>
          <a:p>
            <a:pPr algn="ctr"/>
            <a:r>
              <a:rPr lang="ro-RO" dirty="0"/>
              <a:t>---------------------</a:t>
            </a:r>
          </a:p>
          <a:p>
            <a:pPr algn="ctr"/>
            <a:r>
              <a:rPr lang="ro-RO" dirty="0"/>
              <a:t>Pasageri: -200</a:t>
            </a:r>
          </a:p>
          <a:p>
            <a:pPr algn="ctr"/>
            <a:r>
              <a:rPr lang="ro-RO" dirty="0"/>
              <a:t>---------------------</a:t>
            </a:r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AA87AF6-60BC-48E7-AC98-20E70DA26C51}"/>
              </a:ext>
            </a:extLst>
          </p:cNvPr>
          <p:cNvSpPr/>
          <p:nvPr/>
        </p:nvSpPr>
        <p:spPr>
          <a:xfrm>
            <a:off x="9231491" y="1403797"/>
            <a:ext cx="2163651" cy="4662152"/>
          </a:xfrm>
          <a:prstGeom prst="round2DiagRect">
            <a:avLst>
              <a:gd name="adj1" fmla="val 0"/>
              <a:gd name="adj2" fmla="val 2381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Valori extrase:</a:t>
            </a:r>
          </a:p>
          <a:p>
            <a:pPr algn="ctr"/>
            <a:r>
              <a:rPr lang="ro-RO" dirty="0"/>
              <a:t>---------------------</a:t>
            </a:r>
          </a:p>
          <a:p>
            <a:pPr algn="ctr"/>
            <a:r>
              <a:rPr lang="ro-RO" dirty="0"/>
              <a:t>Viteza</a:t>
            </a:r>
            <a:r>
              <a:rPr lang="ro-RO" dirty="0">
                <a:sym typeface="Wingdings" panose="05000000000000000000" pitchFamily="2" charset="2"/>
              </a:rPr>
              <a:t>: (random) 872Km/h</a:t>
            </a:r>
          </a:p>
          <a:p>
            <a:pPr algn="ctr"/>
            <a:r>
              <a:rPr lang="ro-RO" dirty="0"/>
              <a:t>---------------------</a:t>
            </a:r>
            <a:endParaRPr lang="ro-RO" dirty="0">
              <a:sym typeface="Wingdings" panose="05000000000000000000" pitchFamily="2" charset="2"/>
            </a:endParaRPr>
          </a:p>
          <a:p>
            <a:pPr algn="ctr"/>
            <a:r>
              <a:rPr lang="ro-RO" dirty="0">
                <a:sym typeface="Wingdings" panose="05000000000000000000" pitchFamily="2" charset="2"/>
              </a:rPr>
              <a:t>Greutatea avionului:(random) 35t</a:t>
            </a:r>
          </a:p>
          <a:p>
            <a:pPr algn="ctr"/>
            <a:r>
              <a:rPr lang="ro-RO" dirty="0"/>
              <a:t>---------------------</a:t>
            </a:r>
            <a:endParaRPr lang="ro-RO" dirty="0">
              <a:sym typeface="Wingdings" panose="05000000000000000000" pitchFamily="2" charset="2"/>
            </a:endParaRPr>
          </a:p>
          <a:p>
            <a:pPr algn="ctr"/>
            <a:r>
              <a:rPr lang="ro-RO" dirty="0">
                <a:sym typeface="Wingdings" panose="05000000000000000000" pitchFamily="2" charset="2"/>
              </a:rPr>
              <a:t>Cantitatea de combustibil economisită: 7,8t</a:t>
            </a:r>
          </a:p>
          <a:p>
            <a:pPr algn="ctr"/>
            <a:r>
              <a:rPr lang="ro-RO" dirty="0"/>
              <a:t>---------------------</a:t>
            </a:r>
            <a:endParaRPr lang="ro-RO" dirty="0">
              <a:sym typeface="Wingdings" panose="05000000000000000000" pitchFamily="2" charset="2"/>
            </a:endParaRPr>
          </a:p>
          <a:p>
            <a:pPr algn="ctr"/>
            <a:r>
              <a:rPr lang="ro-RO" dirty="0">
                <a:sym typeface="Wingdings" panose="05000000000000000000" pitchFamily="2" charset="2"/>
              </a:rPr>
              <a:t>Cantitatea de combustibil necesară: 2,2t</a:t>
            </a:r>
          </a:p>
          <a:p>
            <a:pPr algn="ctr"/>
            <a:r>
              <a:rPr lang="ro-RO" dirty="0"/>
              <a:t>---------------------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A212-6796-49E1-A694-6092EA7F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830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o-RO" dirty="0"/>
              <a:t>3. 	3 Exemple ale programului	#2</a:t>
            </a:r>
            <a:br>
              <a:rPr lang="ro-RO" dirty="0"/>
            </a:br>
            <a:r>
              <a:rPr lang="ro-RO" dirty="0"/>
              <a:t>		---Autocorecția valorilor Introduse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8C157-87C2-44FE-A942-6F7D9BFB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6" y="1099469"/>
            <a:ext cx="6817097" cy="5499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D3FB6-F472-4A5D-A9CB-0A615D058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56" y="1519585"/>
            <a:ext cx="4896518" cy="4659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BE13C-A8D1-4E7D-843C-007E4F7FCAEA}"/>
              </a:ext>
            </a:extLst>
          </p:cNvPr>
          <p:cNvCxnSpPr/>
          <p:nvPr/>
        </p:nvCxnSpPr>
        <p:spPr>
          <a:xfrm>
            <a:off x="2850776" y="2097741"/>
            <a:ext cx="3496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C4072D-BD7E-4F95-AD4D-E98CB929C1BB}"/>
              </a:ext>
            </a:extLst>
          </p:cNvPr>
          <p:cNvCxnSpPr/>
          <p:nvPr/>
        </p:nvCxnSpPr>
        <p:spPr>
          <a:xfrm>
            <a:off x="4935071" y="2608729"/>
            <a:ext cx="25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19775B-308D-42C7-9702-65FDB26D7A6C}"/>
              </a:ext>
            </a:extLst>
          </p:cNvPr>
          <p:cNvCxnSpPr/>
          <p:nvPr/>
        </p:nvCxnSpPr>
        <p:spPr>
          <a:xfrm>
            <a:off x="4078936" y="3272113"/>
            <a:ext cx="3496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0F4366-5D7C-4CFF-BD1E-6CD1A684F2EA}"/>
              </a:ext>
            </a:extLst>
          </p:cNvPr>
          <p:cNvCxnSpPr/>
          <p:nvPr/>
        </p:nvCxnSpPr>
        <p:spPr>
          <a:xfrm>
            <a:off x="6338042" y="3446927"/>
            <a:ext cx="25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9EBBC1-E0DC-4655-AD1F-FFFB66D0413B}"/>
              </a:ext>
            </a:extLst>
          </p:cNvPr>
          <p:cNvCxnSpPr>
            <a:cxnSpLocks/>
          </p:cNvCxnSpPr>
          <p:nvPr/>
        </p:nvCxnSpPr>
        <p:spPr>
          <a:xfrm flipH="1">
            <a:off x="10421471" y="5432612"/>
            <a:ext cx="11564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AF0F5E-5562-4D7E-AED3-46C9C85C0C64}"/>
              </a:ext>
            </a:extLst>
          </p:cNvPr>
          <p:cNvCxnSpPr>
            <a:cxnSpLocks/>
          </p:cNvCxnSpPr>
          <p:nvPr/>
        </p:nvCxnSpPr>
        <p:spPr>
          <a:xfrm flipH="1">
            <a:off x="7043238" y="6095998"/>
            <a:ext cx="41985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7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A212-6796-49E1-A694-6092EA7F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o-RO" dirty="0"/>
              <a:t>3. 	3 Exemple ale programului	#3</a:t>
            </a:r>
            <a:br>
              <a:rPr lang="ro-RO" dirty="0"/>
            </a:br>
            <a:r>
              <a:rPr lang="ro-RO" dirty="0"/>
              <a:t>		---Valoarile Introduse trec limita!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21C87-E85A-4696-A180-997F123F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6" y="1264023"/>
            <a:ext cx="9067274" cy="5472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815EB6-162C-40D7-96ED-ACA01D689CF2}"/>
              </a:ext>
            </a:extLst>
          </p:cNvPr>
          <p:cNvCxnSpPr/>
          <p:nvPr/>
        </p:nvCxnSpPr>
        <p:spPr>
          <a:xfrm>
            <a:off x="1448326" y="6293224"/>
            <a:ext cx="88655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9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A212-6796-49E1-A694-6092EA7F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4. Erori</a:t>
            </a:r>
            <a:endParaRPr lang="en-US" dirty="0"/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6E26A93F-84EC-4F59-8471-B70D3C10FC5D}"/>
              </a:ext>
            </a:extLst>
          </p:cNvPr>
          <p:cNvSpPr/>
          <p:nvPr/>
        </p:nvSpPr>
        <p:spPr>
          <a:xfrm>
            <a:off x="861881" y="1832958"/>
            <a:ext cx="2756078" cy="2562896"/>
          </a:xfrm>
          <a:prstGeom prst="foldedCorner">
            <a:avLst>
              <a:gd name="adj" fmla="val 282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Programul a fost facilitat pentru a depăși aproape orice problemă de introducere a datelor dar... </a:t>
            </a:r>
            <a:endParaRPr lang="en-US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95CDB89-EB5A-4C1A-A70A-3B44BC24ACD7}"/>
              </a:ext>
            </a:extLst>
          </p:cNvPr>
          <p:cNvSpPr/>
          <p:nvPr/>
        </p:nvSpPr>
        <p:spPr>
          <a:xfrm>
            <a:off x="4556975" y="1357803"/>
            <a:ext cx="2756078" cy="2562896"/>
          </a:xfrm>
          <a:prstGeom prst="foldedCorner">
            <a:avLst>
              <a:gd name="adj" fmla="val 2018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Programul nu poate depăși erorile introduse de către utilizator, (spații între caractere care determină setarea altei variabile sau valori greșite ale caracterelor introduse)</a:t>
            </a:r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4AE73AE8-B2F8-48B1-B4BA-E8748D3E8F0C}"/>
              </a:ext>
            </a:extLst>
          </p:cNvPr>
          <p:cNvSpPr/>
          <p:nvPr/>
        </p:nvSpPr>
        <p:spPr>
          <a:xfrm>
            <a:off x="7972537" y="866104"/>
            <a:ext cx="2756078" cy="2562896"/>
          </a:xfrm>
          <a:prstGeom prst="foldedCorner">
            <a:avLst>
              <a:gd name="adj" fmla="val 2018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Programul nu poate depăși erorile de tipul variabilelor.(Ex. Introducerea textului în variabilele de tip int)</a:t>
            </a:r>
            <a:endParaRPr lang="en-US" dirty="0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DDF6BBBF-58E1-4E94-BE39-CEC8E7ED11EB}"/>
              </a:ext>
            </a:extLst>
          </p:cNvPr>
          <p:cNvSpPr/>
          <p:nvPr/>
        </p:nvSpPr>
        <p:spPr>
          <a:xfrm>
            <a:off x="8431371" y="3676586"/>
            <a:ext cx="2756078" cy="2562896"/>
          </a:xfrm>
          <a:prstGeom prst="foldedCorner">
            <a:avLst>
              <a:gd name="adj" fmla="val 2018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Compilatorul GDB</a:t>
            </a:r>
          </a:p>
          <a:p>
            <a:pPr algn="ctr"/>
            <a:r>
              <a:rPr lang="ro-RO" dirty="0"/>
              <a:t>Nu suportă numere mai mari de 2^32, și nu dispune de toate resursele calculatorului.(2^64)</a:t>
            </a:r>
            <a:endParaRPr lang="en-US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10114308-F368-459D-97EC-A02ADFFA5A66}"/>
              </a:ext>
            </a:extLst>
          </p:cNvPr>
          <p:cNvSpPr/>
          <p:nvPr/>
        </p:nvSpPr>
        <p:spPr>
          <a:xfrm>
            <a:off x="5116134" y="4089961"/>
            <a:ext cx="2756078" cy="2562896"/>
          </a:xfrm>
          <a:prstGeom prst="foldedCorner">
            <a:avLst>
              <a:gd name="adj" fmla="val 2018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Compilatorul GDB</a:t>
            </a:r>
          </a:p>
          <a:p>
            <a:pPr algn="ctr"/>
            <a:r>
              <a:rPr lang="ro-RO" dirty="0"/>
              <a:t>Efectuează calcule îm serie, nu PROCEDUAL, ceea ce îngreunează procesarea.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89CEDB-EED2-4F0A-9D08-882CD9D7F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1" y="250862"/>
            <a:ext cx="6378537" cy="637853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6D946A3-A99B-4C2C-8747-D6B5D80E5D5A}"/>
              </a:ext>
            </a:extLst>
          </p:cNvPr>
          <p:cNvSpPr/>
          <p:nvPr/>
        </p:nvSpPr>
        <p:spPr>
          <a:xfrm>
            <a:off x="7109460" y="250862"/>
            <a:ext cx="4274820" cy="6378537"/>
          </a:xfrm>
          <a:prstGeom prst="round2DiagRect">
            <a:avLst>
              <a:gd name="adj1" fmla="val 0"/>
              <a:gd name="adj2" fmla="val 2444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Resurse</a:t>
            </a:r>
            <a:r>
              <a:rPr lang="en-US" dirty="0"/>
              <a:t> :    https://onlinegdb.com/HknVG8CMw</a:t>
            </a:r>
          </a:p>
        </p:txBody>
      </p:sp>
    </p:spTree>
    <p:extLst>
      <p:ext uri="{BB962C8B-B14F-4D97-AF65-F5344CB8AC3E}">
        <p14:creationId xmlns:p14="http://schemas.microsoft.com/office/powerpoint/2010/main" val="595252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373</TotalTime>
  <Words>508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PowerPoint Presentation</vt:lpstr>
      <vt:lpstr>1. Crearea Unei scheme Bloc pentru a reprezenta modul de functionare al programului.</vt:lpstr>
      <vt:lpstr>2. Optimizarea programului pentru eficiență mai mare și calcul mai rapid.</vt:lpstr>
      <vt:lpstr>3.  3 Exemple ale programului #1    ---Funcționarea normală</vt:lpstr>
      <vt:lpstr>3.  3 Exemple ale programului #2   ---Autocorecția valorilor Introduse </vt:lpstr>
      <vt:lpstr>3.  3 Exemple ale programului #3   ---Valoarile Introduse trec limita! </vt:lpstr>
      <vt:lpstr>4. Erori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Drogon Blue</dc:creator>
  <cp:lastModifiedBy>Drogon Blue</cp:lastModifiedBy>
  <cp:revision>28</cp:revision>
  <dcterms:created xsi:type="dcterms:W3CDTF">2020-08-21T12:14:27Z</dcterms:created>
  <dcterms:modified xsi:type="dcterms:W3CDTF">2020-08-22T06:24:24Z</dcterms:modified>
</cp:coreProperties>
</file>