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303"/>
    <a:srgbClr val="D4301E"/>
    <a:srgbClr val="F3854E"/>
    <a:srgbClr val="F7BB84"/>
    <a:srgbClr val="810E7C"/>
    <a:srgbClr val="A876B5"/>
    <a:srgbClr val="87409D"/>
    <a:srgbClr val="AF98C9"/>
    <a:srgbClr val="848EC2"/>
    <a:srgbClr val="800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/>
    <p:restoredTop sz="94855"/>
  </p:normalViewPr>
  <p:slideViewPr>
    <p:cSldViewPr snapToGrid="0">
      <p:cViewPr>
        <p:scale>
          <a:sx n="180" d="100"/>
          <a:sy n="180" d="100"/>
        </p:scale>
        <p:origin x="592" y="-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E4420-C393-F04D-851B-52CDBD85BDE8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DBC98-5C0C-2049-8F12-C35EA350A8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58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115F8-DABC-C628-F9D4-E9E8C142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68B52-6606-2361-B705-6286835EB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D899F-F6F0-D9F0-C7A5-0B4A1E376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4048D-2989-8BDD-0C6C-F5AD14CAB5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DBC98-5C0C-2049-8F12-C35EA350A81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451"/>
            <a:ext cx="5829300" cy="34493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3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87"/>
            <a:ext cx="1478756" cy="839622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87"/>
            <a:ext cx="4350544" cy="839622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21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1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70019"/>
            <a:ext cx="5915025" cy="4121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28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34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62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85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8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81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3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8423-A14B-B641-9D4B-E7F1E6A76649}" type="datetimeFigureOut">
              <a:rPr lang="en-GB" smtClean="0"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2C13A-FEB5-D34D-A31C-76F43E75FF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989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1BBFE-95F6-EE06-8680-5B43DE6F6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DB9CC2-DC78-145D-8179-C49746605E48}"/>
              </a:ext>
            </a:extLst>
          </p:cNvPr>
          <p:cNvGrpSpPr/>
          <p:nvPr/>
        </p:nvGrpSpPr>
        <p:grpSpPr>
          <a:xfrm>
            <a:off x="11745" y="133602"/>
            <a:ext cx="6768039" cy="4674568"/>
            <a:chOff x="11745" y="133602"/>
            <a:chExt cx="6768039" cy="467456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64B5BA2-A7AF-31B8-7D68-AE42EC1B05D3}"/>
                </a:ext>
              </a:extLst>
            </p:cNvPr>
            <p:cNvGrpSpPr/>
            <p:nvPr/>
          </p:nvGrpSpPr>
          <p:grpSpPr>
            <a:xfrm>
              <a:off x="97979" y="144559"/>
              <a:ext cx="3654369" cy="2510240"/>
              <a:chOff x="97979" y="144559"/>
              <a:chExt cx="3654369" cy="251024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1B9E7C-1701-8484-96D5-6DF74741C263}"/>
                  </a:ext>
                </a:extLst>
              </p:cNvPr>
              <p:cNvSpPr txBox="1"/>
              <p:nvPr/>
            </p:nvSpPr>
            <p:spPr>
              <a:xfrm>
                <a:off x="3345891" y="2377800"/>
                <a:ext cx="3350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D.</a:t>
                </a:r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B3DBCB-EC37-D2F2-2D1C-C328D509C387}"/>
                  </a:ext>
                </a:extLst>
              </p:cNvPr>
              <p:cNvSpPr txBox="1"/>
              <p:nvPr/>
            </p:nvSpPr>
            <p:spPr>
              <a:xfrm>
                <a:off x="97979" y="144691"/>
                <a:ext cx="3298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A.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0046379-20AF-A246-F58F-F2FE469A0D8B}"/>
                  </a:ext>
                </a:extLst>
              </p:cNvPr>
              <p:cNvSpPr txBox="1"/>
              <p:nvPr/>
            </p:nvSpPr>
            <p:spPr>
              <a:xfrm>
                <a:off x="3427900" y="144559"/>
                <a:ext cx="3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B.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28A4D1-D3CB-0D4F-8C06-6873D90E8A3F}"/>
                  </a:ext>
                </a:extLst>
              </p:cNvPr>
              <p:cNvSpPr txBox="1"/>
              <p:nvPr/>
            </p:nvSpPr>
            <p:spPr>
              <a:xfrm>
                <a:off x="102196" y="2377800"/>
                <a:ext cx="3384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C.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D66FF1-91F4-B017-B3C6-1EEF15FDAF81}"/>
                </a:ext>
              </a:extLst>
            </p:cNvPr>
            <p:cNvGrpSpPr/>
            <p:nvPr/>
          </p:nvGrpSpPr>
          <p:grpSpPr>
            <a:xfrm>
              <a:off x="11745" y="133602"/>
              <a:ext cx="6768039" cy="4674568"/>
              <a:chOff x="11745" y="133602"/>
              <a:chExt cx="6768039" cy="4674568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0FB7293B-9F37-8D27-CA2F-ED31EBCE1B49}"/>
                  </a:ext>
                </a:extLst>
              </p:cNvPr>
              <p:cNvGrpSpPr/>
              <p:nvPr/>
            </p:nvGrpSpPr>
            <p:grpSpPr>
              <a:xfrm>
                <a:off x="3485113" y="2382970"/>
                <a:ext cx="3275808" cy="1988354"/>
                <a:chOff x="3485113" y="2382970"/>
                <a:chExt cx="3275808" cy="1988354"/>
              </a:xfrm>
            </p:grpSpPr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44653C1-C39C-7BFF-61CF-8E9AE8FDB251}"/>
                    </a:ext>
                  </a:extLst>
                </p:cNvPr>
                <p:cNvSpPr txBox="1"/>
                <p:nvPr/>
              </p:nvSpPr>
              <p:spPr>
                <a:xfrm>
                  <a:off x="3485113" y="2382970"/>
                  <a:ext cx="32378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dirty="0"/>
                    <a:t>Example trial sequence</a:t>
                  </a:r>
                </a:p>
              </p:txBody>
            </p:sp>
            <p:grpSp>
              <p:nvGrpSpPr>
                <p:cNvPr id="94" name="Group 93">
                  <a:extLst>
                    <a:ext uri="{FF2B5EF4-FFF2-40B4-BE49-F238E27FC236}">
                      <a16:creationId xmlns:a16="http://schemas.microsoft.com/office/drawing/2014/main" id="{36FF4B52-9184-78CE-742D-2F88467A8416}"/>
                    </a:ext>
                  </a:extLst>
                </p:cNvPr>
                <p:cNvGrpSpPr/>
                <p:nvPr/>
              </p:nvGrpSpPr>
              <p:grpSpPr>
                <a:xfrm>
                  <a:off x="3581786" y="2680357"/>
                  <a:ext cx="3179135" cy="1690967"/>
                  <a:chOff x="3118994" y="2637964"/>
                  <a:chExt cx="3179135" cy="1690967"/>
                </a:xfrm>
                <a:noFill/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00331D15-0FBD-134D-EECB-E56E1648CFF1}"/>
                      </a:ext>
                    </a:extLst>
                  </p:cNvPr>
                  <p:cNvGrpSpPr/>
                  <p:nvPr/>
                </p:nvGrpSpPr>
                <p:grpSpPr>
                  <a:xfrm>
                    <a:off x="3118994" y="2824398"/>
                    <a:ext cx="881086" cy="639239"/>
                    <a:chOff x="1200089" y="2078037"/>
                    <a:chExt cx="2279711" cy="1574800"/>
                  </a:xfrm>
                  <a:grpFill/>
                </p:grpSpPr>
                <p:sp>
                  <p:nvSpPr>
                    <p:cNvPr id="38" name="Rounded Rectangle 37">
                      <a:extLst>
                        <a:ext uri="{FF2B5EF4-FFF2-40B4-BE49-F238E27FC236}">
                          <a16:creationId xmlns:a16="http://schemas.microsoft.com/office/drawing/2014/main" id="{74991755-FACE-A6B9-8B52-7EE59ADB8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1898" y="2078037"/>
                      <a:ext cx="2247902" cy="1574800"/>
                    </a:xfrm>
                    <a:prstGeom prst="roundRect">
                      <a:avLst>
                        <a:gd name="adj" fmla="val 11950"/>
                      </a:avLst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solidFill>
                        <a:srgbClr val="FC6A49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C708B19E-24D7-D3CE-6CB3-37D93EBB8A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00089" y="2550165"/>
                      <a:ext cx="2279711" cy="606579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000" dirty="0"/>
                        <a:t>+</a:t>
                      </a:r>
                    </a:p>
                  </p:txBody>
                </p:sp>
              </p:grpSp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68C45FF-94B9-8EC9-F620-E97C50EE60FF}"/>
                      </a:ext>
                    </a:extLst>
                  </p:cNvPr>
                  <p:cNvGrpSpPr/>
                  <p:nvPr/>
                </p:nvGrpSpPr>
                <p:grpSpPr>
                  <a:xfrm>
                    <a:off x="3888692" y="3058662"/>
                    <a:ext cx="881086" cy="639239"/>
                    <a:chOff x="1117564" y="2067513"/>
                    <a:chExt cx="2279713" cy="1574800"/>
                  </a:xfrm>
                  <a:grpFill/>
                </p:grpSpPr>
                <p:sp>
                  <p:nvSpPr>
                    <p:cNvPr id="41" name="Rounded Rectangle 40">
                      <a:extLst>
                        <a:ext uri="{FF2B5EF4-FFF2-40B4-BE49-F238E27FC236}">
                          <a16:creationId xmlns:a16="http://schemas.microsoft.com/office/drawing/2014/main" id="{D42803F9-DA7F-C6E4-B809-88522D09FB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373" y="2067513"/>
                      <a:ext cx="2247904" cy="1574800"/>
                    </a:xfrm>
                    <a:prstGeom prst="roundRect">
                      <a:avLst>
                        <a:gd name="adj" fmla="val 11950"/>
                      </a:avLst>
                    </a:prstGeom>
                    <a:solidFill>
                      <a:schemeClr val="bg2">
                        <a:lumMod val="90000"/>
                      </a:schemeClr>
                    </a:solidFill>
                    <a:ln w="12700">
                      <a:solidFill>
                        <a:srgbClr val="6AAED6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4C4688FD-F359-469B-5727-E46CC42272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7564" y="2454683"/>
                      <a:ext cx="2279713" cy="853003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550" dirty="0"/>
                        <a:t>Press ‘up’ when you perceive a change in sensation</a:t>
                      </a:r>
                    </a:p>
                  </p:txBody>
                </p:sp>
              </p:grpSp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251E21E9-CAA1-B268-C823-10A1024DCE78}"/>
                      </a:ext>
                    </a:extLst>
                  </p:cNvPr>
                  <p:cNvGrpSpPr/>
                  <p:nvPr/>
                </p:nvGrpSpPr>
                <p:grpSpPr>
                  <a:xfrm>
                    <a:off x="4653733" y="3316622"/>
                    <a:ext cx="881086" cy="639239"/>
                    <a:chOff x="4546902" y="3269593"/>
                    <a:chExt cx="881086" cy="639239"/>
                  </a:xfrm>
                  <a:grpFill/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834D470F-54C0-926F-0962-299CD12283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546902" y="3269593"/>
                      <a:ext cx="881086" cy="639239"/>
                      <a:chOff x="1068864" y="2112786"/>
                      <a:chExt cx="2279712" cy="1574800"/>
                    </a:xfrm>
                    <a:grpFill/>
                  </p:grpSpPr>
                  <p:sp>
                    <p:nvSpPr>
                      <p:cNvPr id="44" name="Rounded Rectangle 43">
                        <a:extLst>
                          <a:ext uri="{FF2B5EF4-FFF2-40B4-BE49-F238E27FC236}">
                            <a16:creationId xmlns:a16="http://schemas.microsoft.com/office/drawing/2014/main" id="{62069C05-01FA-A477-8391-4CB58B3C9C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00674" y="2112786"/>
                        <a:ext cx="2247902" cy="1574800"/>
                      </a:xfrm>
                      <a:prstGeom prst="roundRect">
                        <a:avLst>
                          <a:gd name="adj" fmla="val 11950"/>
                        </a:avLst>
                      </a:prstGeom>
                      <a:solidFill>
                        <a:schemeClr val="bg2">
                          <a:lumMod val="90000"/>
                        </a:schemeClr>
                      </a:solidFill>
                      <a:ln w="12700">
                        <a:solidFill>
                          <a:schemeClr val="bg2">
                            <a:lumMod val="2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CBA5A972-9AA8-7573-59D1-BDC3306AF5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8864" y="2343562"/>
                        <a:ext cx="2279712" cy="644490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550" dirty="0"/>
                          <a:t>Which temperature did you feel?</a:t>
                        </a:r>
                      </a:p>
                    </p:txBody>
                  </p:sp>
                </p:grpSp>
                <p:sp>
                  <p:nvSpPr>
                    <p:cNvPr id="46" name="TextBox 45">
                      <a:extLst>
                        <a:ext uri="{FF2B5EF4-FFF2-40B4-BE49-F238E27FC236}">
                          <a16:creationId xmlns:a16="http://schemas.microsoft.com/office/drawing/2014/main" id="{BA5EEE21-87C0-0487-B91F-4B42EF73DE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3260" y="3588736"/>
                      <a:ext cx="435615" cy="17697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550" dirty="0"/>
                        <a:t>cold</a:t>
                      </a:r>
                    </a:p>
                  </p:txBody>
                </p:sp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78E74E3-2A96-7A39-F240-0B267411C9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0747" y="3585332"/>
                      <a:ext cx="435615" cy="176972"/>
                    </a:xfrm>
                    <a:prstGeom prst="rect">
                      <a:avLst/>
                    </a:prstGeom>
                    <a:grp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550" dirty="0"/>
                        <a:t>warm</a:t>
                      </a:r>
                    </a:p>
                  </p:txBody>
                </p:sp>
              </p:grpSp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DFFD8FA0-C901-9263-CA51-0A47D0DF16DA}"/>
                      </a:ext>
                    </a:extLst>
                  </p:cNvPr>
                  <p:cNvGrpSpPr/>
                  <p:nvPr/>
                </p:nvGrpSpPr>
                <p:grpSpPr>
                  <a:xfrm>
                    <a:off x="5417043" y="3571736"/>
                    <a:ext cx="881086" cy="639239"/>
                    <a:chOff x="5265812" y="3560383"/>
                    <a:chExt cx="881086" cy="639239"/>
                  </a:xfrm>
                  <a:grpFill/>
                </p:grpSpPr>
                <p:grpSp>
                  <p:nvGrpSpPr>
                    <p:cNvPr id="49" name="Group 48">
                      <a:extLst>
                        <a:ext uri="{FF2B5EF4-FFF2-40B4-BE49-F238E27FC236}">
                          <a16:creationId xmlns:a16="http://schemas.microsoft.com/office/drawing/2014/main" id="{FF122AAD-CE61-53AB-2756-6232C671F8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65812" y="3560383"/>
                      <a:ext cx="881086" cy="639239"/>
                      <a:chOff x="4526607" y="3263479"/>
                      <a:chExt cx="881086" cy="639239"/>
                    </a:xfrm>
                    <a:grpFill/>
                  </p:grpSpPr>
                  <p:grpSp>
                    <p:nvGrpSpPr>
                      <p:cNvPr id="50" name="Group 49">
                        <a:extLst>
                          <a:ext uri="{FF2B5EF4-FFF2-40B4-BE49-F238E27FC236}">
                            <a16:creationId xmlns:a16="http://schemas.microsoft.com/office/drawing/2014/main" id="{4E62D98B-A05A-F7CC-8E3B-82E27C190E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526607" y="3263479"/>
                        <a:ext cx="881086" cy="639239"/>
                        <a:chOff x="1016354" y="2097724"/>
                        <a:chExt cx="2279710" cy="1574800"/>
                      </a:xfrm>
                      <a:grpFill/>
                    </p:grpSpPr>
                    <p:sp>
                      <p:nvSpPr>
                        <p:cNvPr id="53" name="Rounded Rectangle 52">
                          <a:extLst>
                            <a:ext uri="{FF2B5EF4-FFF2-40B4-BE49-F238E27FC236}">
                              <a16:creationId xmlns:a16="http://schemas.microsoft.com/office/drawing/2014/main" id="{04F26FBF-83FC-327F-C76F-9E6B1CB6C9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48163" y="2097724"/>
                          <a:ext cx="2247901" cy="1574800"/>
                        </a:xfrm>
                        <a:prstGeom prst="roundRect">
                          <a:avLst>
                            <a:gd name="adj" fmla="val 11950"/>
                          </a:avLst>
                        </a:prstGeom>
                        <a:solidFill>
                          <a:schemeClr val="bg2">
                            <a:lumMod val="90000"/>
                          </a:schemeClr>
                        </a:solidFill>
                        <a:ln w="12700">
                          <a:solidFill>
                            <a:schemeClr val="bg2">
                              <a:lumMod val="2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54" name="TextBox 53">
                          <a:extLst>
                            <a:ext uri="{FF2B5EF4-FFF2-40B4-BE49-F238E27FC236}">
                              <a16:creationId xmlns:a16="http://schemas.microsoft.com/office/drawing/2014/main" id="{2A03AF70-2CF3-00DB-BE05-BF94B50EF9B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16354" y="2254640"/>
                          <a:ext cx="2279710" cy="853003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550" dirty="0"/>
                            <a:t>How confident are you in your reported sensation?</a:t>
                          </a:r>
                        </a:p>
                      </p:txBody>
                    </p:sp>
                  </p:grp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3B4BF12C-9A90-514E-4B0A-A8075CD6C7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531535" y="3669239"/>
                        <a:ext cx="435615" cy="16158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450" dirty="0"/>
                          <a:t>Guess</a:t>
                        </a: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186C7354-FDCC-0BCE-8B1E-0D5130AF4CB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72078" y="3671849"/>
                        <a:ext cx="435615" cy="161583"/>
                      </a:xfrm>
                      <a:prstGeom prst="rect">
                        <a:avLst/>
                      </a:prstGeom>
                      <a:grp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GB" sz="450" dirty="0"/>
                          <a:t>Certain</a:t>
                        </a:r>
                      </a:p>
                    </p:txBody>
                  </p:sp>
                </p:grp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E0551685-F452-5B90-4699-3E4C7E9C946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89399" y="3981013"/>
                      <a:ext cx="440543" cy="0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B827ACF2-E3D0-8DB6-8908-A0F516BDC4B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489264" y="3967270"/>
                      <a:ext cx="0" cy="28674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D4620723-3846-580A-C214-57CB081C06E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930589" y="3967270"/>
                      <a:ext cx="0" cy="28674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7FB0BDCA-1347-D8FC-EB8E-53FC7713DAE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813114" y="3967270"/>
                      <a:ext cx="0" cy="28674"/>
                    </a:xfrm>
                    <a:prstGeom prst="line">
                      <a:avLst/>
                    </a:prstGeom>
                    <a:grpFill/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97D18194-31E1-E64B-E18B-6BF443391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38189" y="3567693"/>
                    <a:ext cx="2283890" cy="761238"/>
                  </a:xfrm>
                  <a:prstGeom prst="straightConnector1">
                    <a:avLst/>
                  </a:prstGeom>
                  <a:grp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36ABC22F-6713-62DA-131B-018CBD13D6B1}"/>
                      </a:ext>
                    </a:extLst>
                  </p:cNvPr>
                  <p:cNvSpPr txBox="1"/>
                  <p:nvPr/>
                </p:nvSpPr>
                <p:spPr>
                  <a:xfrm>
                    <a:off x="3132205" y="2637964"/>
                    <a:ext cx="861134" cy="215444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800" dirty="0"/>
                      <a:t>Warm stimulus</a:t>
                    </a:r>
                  </a:p>
                </p:txBody>
              </p: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4D85D0D3-9277-F105-6EDA-D0C5919A8500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681" y="2876509"/>
                    <a:ext cx="852828" cy="215444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/>
                      <a:t>Cool stimulus</a:t>
                    </a:r>
                  </a:p>
                </p:txBody>
              </p:sp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1E91965E-7DF5-3AC9-E27D-4F67CF18A999}"/>
                      </a:ext>
                    </a:extLst>
                  </p:cNvPr>
                  <p:cNvSpPr txBox="1"/>
                  <p:nvPr/>
                </p:nvSpPr>
                <p:spPr>
                  <a:xfrm>
                    <a:off x="4687017" y="3023829"/>
                    <a:ext cx="853949" cy="338554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/>
                      <a:t>Response</a:t>
                    </a:r>
                  </a:p>
                  <a:p>
                    <a:pPr algn="ctr"/>
                    <a:r>
                      <a:rPr lang="en-GB" sz="800" dirty="0"/>
                      <a:t>&lt;10s</a:t>
                    </a:r>
                  </a:p>
                </p:txBody>
              </p: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C94EEBE4-6D3C-F18C-A466-031D64EB419D}"/>
                      </a:ext>
                    </a:extLst>
                  </p:cNvPr>
                  <p:cNvSpPr txBox="1"/>
                  <p:nvPr/>
                </p:nvSpPr>
                <p:spPr>
                  <a:xfrm>
                    <a:off x="5417043" y="3272677"/>
                    <a:ext cx="868792" cy="338554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GB" sz="800" dirty="0"/>
                      <a:t>Confidence </a:t>
                    </a:r>
                  </a:p>
                  <a:p>
                    <a:pPr algn="ctr"/>
                    <a:r>
                      <a:rPr lang="en-GB" sz="800" dirty="0"/>
                      <a:t>&lt;10s</a:t>
                    </a: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4C932F9-0129-8C42-6441-8F6DE2D8F336}"/>
                    </a:ext>
                  </a:extLst>
                </p:cNvPr>
                <p:cNvSpPr txBox="1"/>
                <p:nvPr/>
              </p:nvSpPr>
              <p:spPr>
                <a:xfrm>
                  <a:off x="3539256" y="3694235"/>
                  <a:ext cx="40107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800" dirty="0"/>
                    <a:t>Time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FEAD561-02B6-1C18-5A8A-6D05F919BEBB}"/>
                  </a:ext>
                </a:extLst>
              </p:cNvPr>
              <p:cNvGrpSpPr/>
              <p:nvPr/>
            </p:nvGrpSpPr>
            <p:grpSpPr>
              <a:xfrm>
                <a:off x="30057" y="133602"/>
                <a:ext cx="6749727" cy="2077745"/>
                <a:chOff x="30057" y="133602"/>
                <a:chExt cx="6749727" cy="2077745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EF91B82-B86C-E640-7293-1531FD776F30}"/>
                    </a:ext>
                  </a:extLst>
                </p:cNvPr>
                <p:cNvSpPr txBox="1"/>
                <p:nvPr/>
              </p:nvSpPr>
              <p:spPr>
                <a:xfrm>
                  <a:off x="3858896" y="138483"/>
                  <a:ext cx="282059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100" dirty="0"/>
                    <a:t>All peak temperatures</a:t>
                  </a:r>
                </a:p>
              </p:txBody>
            </p:sp>
            <p:pic>
              <p:nvPicPr>
                <p:cNvPr id="7" name="Picture 6" descr="A graph of a temperature&#10;&#10;AI-generated content may be incorrect.">
                  <a:extLst>
                    <a:ext uri="{FF2B5EF4-FFF2-40B4-BE49-F238E27FC236}">
                      <a16:creationId xmlns:a16="http://schemas.microsoft.com/office/drawing/2014/main" id="{21EF87FC-8DA1-6F68-877F-0F2DC5A44B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057" y="370512"/>
                  <a:ext cx="6749727" cy="1840835"/>
                </a:xfrm>
                <a:prstGeom prst="rect">
                  <a:avLst/>
                </a:prstGeom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CB7198A-D750-D4BE-B75E-822E8304C29D}"/>
                    </a:ext>
                  </a:extLst>
                </p:cNvPr>
                <p:cNvGrpSpPr/>
                <p:nvPr/>
              </p:nvGrpSpPr>
              <p:grpSpPr>
                <a:xfrm>
                  <a:off x="353082" y="133602"/>
                  <a:ext cx="2855427" cy="1774171"/>
                  <a:chOff x="353082" y="133602"/>
                  <a:chExt cx="2855427" cy="1774171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43F0ED79-E910-C18F-B044-3EF7DEEC8C44}"/>
                      </a:ext>
                    </a:extLst>
                  </p:cNvPr>
                  <p:cNvGrpSpPr/>
                  <p:nvPr/>
                </p:nvGrpSpPr>
                <p:grpSpPr>
                  <a:xfrm>
                    <a:off x="353082" y="133602"/>
                    <a:ext cx="2855427" cy="659416"/>
                    <a:chOff x="284074" y="133602"/>
                    <a:chExt cx="2855427" cy="659416"/>
                  </a:xfrm>
                </p:grpSpPr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6A356B1D-6E6C-FD49-4E65-4273DB5CB5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4074" y="133602"/>
                      <a:ext cx="2855427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100" dirty="0"/>
                        <a:t>Peak temperature selection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6215F171-F85E-A7D8-115B-193B08135B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8918" y="562186"/>
                      <a:ext cx="31931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GB" sz="900" b="1" dirty="0">
                          <a:solidFill>
                            <a:srgbClr val="F7BB84"/>
                          </a:solidFill>
                          <a:latin typeface="Helvetica" pitchFamily="2" charset="0"/>
                        </a:rPr>
                        <a:t>I-1</a:t>
                      </a:r>
                    </a:p>
                  </p:txBody>
                </p:sp>
              </p:grp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3BF01B11-B883-78A4-8828-7A5D3509F92B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760" y="1676941"/>
                    <a:ext cx="31931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900" b="1" dirty="0">
                        <a:solidFill>
                          <a:srgbClr val="F3854E"/>
                        </a:solidFill>
                        <a:latin typeface="Helvetica" pitchFamily="2" charset="0"/>
                      </a:rPr>
                      <a:t>I-2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2AB8363-159D-5A56-6253-74A950E6A56D}"/>
                      </a:ext>
                    </a:extLst>
                  </p:cNvPr>
                  <p:cNvSpPr txBox="1"/>
                  <p:nvPr/>
                </p:nvSpPr>
                <p:spPr>
                  <a:xfrm>
                    <a:off x="2327049" y="562186"/>
                    <a:ext cx="37061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900" b="1" dirty="0">
                        <a:solidFill>
                          <a:srgbClr val="D4301E"/>
                        </a:solidFill>
                        <a:latin typeface="Helvetica" pitchFamily="2" charset="0"/>
                      </a:rPr>
                      <a:t>N-1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B4CFE711-6A7C-7D74-2537-8458BDD025FF}"/>
                      </a:ext>
                    </a:extLst>
                  </p:cNvPr>
                  <p:cNvSpPr txBox="1"/>
                  <p:nvPr/>
                </p:nvSpPr>
                <p:spPr>
                  <a:xfrm>
                    <a:off x="2720264" y="1676941"/>
                    <a:ext cx="37061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GB" sz="900" b="1" dirty="0">
                        <a:solidFill>
                          <a:srgbClr val="9C0303"/>
                        </a:solidFill>
                        <a:latin typeface="Helvetica" pitchFamily="2" charset="0"/>
                      </a:rPr>
                      <a:t>N-2</a:t>
                    </a: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A762FE9B-A6DF-F8E7-211C-A02725974C2C}"/>
                  </a:ext>
                </a:extLst>
              </p:cNvPr>
              <p:cNvGrpSpPr/>
              <p:nvPr/>
            </p:nvGrpSpPr>
            <p:grpSpPr>
              <a:xfrm>
                <a:off x="11745" y="2376263"/>
                <a:ext cx="3343706" cy="2431907"/>
                <a:chOff x="11745" y="2376263"/>
                <a:chExt cx="3343706" cy="2431907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BFC1B0DF-477B-4A2F-0D2D-C387696E3C24}"/>
                    </a:ext>
                  </a:extLst>
                </p:cNvPr>
                <p:cNvGrpSpPr/>
                <p:nvPr/>
              </p:nvGrpSpPr>
              <p:grpSpPr>
                <a:xfrm>
                  <a:off x="11745" y="2376263"/>
                  <a:ext cx="3343706" cy="2431907"/>
                  <a:chOff x="11745" y="2376263"/>
                  <a:chExt cx="3343706" cy="2431907"/>
                </a:xfrm>
              </p:grpSpPr>
              <p:pic>
                <p:nvPicPr>
                  <p:cNvPr id="60" name="Picture 59" descr="A graph of a baseball game&#10;&#10;AI-generated content may be incorrect.">
                    <a:extLst>
                      <a:ext uri="{FF2B5EF4-FFF2-40B4-BE49-F238E27FC236}">
                        <a16:creationId xmlns:a16="http://schemas.microsoft.com/office/drawing/2014/main" id="{CFECF510-3C77-DDF4-A673-8C7B5E27B7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745" y="2680357"/>
                    <a:ext cx="3343706" cy="2127813"/>
                  </a:xfrm>
                  <a:prstGeom prst="rect">
                    <a:avLst/>
                  </a:prstGeom>
                </p:spPr>
              </p:pic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57486C53-9B86-D29A-B930-4372F834585A}"/>
                      </a:ext>
                    </a:extLst>
                  </p:cNvPr>
                  <p:cNvGrpSpPr/>
                  <p:nvPr/>
                </p:nvGrpSpPr>
                <p:grpSpPr>
                  <a:xfrm>
                    <a:off x="494397" y="2376263"/>
                    <a:ext cx="2856409" cy="1662232"/>
                    <a:chOff x="3819428" y="-164679"/>
                    <a:chExt cx="2856409" cy="1662232"/>
                  </a:xfrm>
                </p:grpSpPr>
                <p:grpSp>
                  <p:nvGrpSpPr>
                    <p:cNvPr id="99" name="Group 98">
                      <a:extLst>
                        <a:ext uri="{FF2B5EF4-FFF2-40B4-BE49-F238E27FC236}">
                          <a16:creationId xmlns:a16="http://schemas.microsoft.com/office/drawing/2014/main" id="{DDBF3550-DC65-8EFC-BCA9-EF86449514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79229" y="202518"/>
                      <a:ext cx="1196608" cy="1295035"/>
                      <a:chOff x="2103479" y="1940698"/>
                      <a:chExt cx="1196608" cy="1295035"/>
                    </a:xfrm>
                    <a:noFill/>
                  </p:grpSpPr>
                  <p:grpSp>
                    <p:nvGrpSpPr>
                      <p:cNvPr id="36" name="Group 35">
                        <a:extLst>
                          <a:ext uri="{FF2B5EF4-FFF2-40B4-BE49-F238E27FC236}">
                            <a16:creationId xmlns:a16="http://schemas.microsoft.com/office/drawing/2014/main" id="{22E000E5-648F-C48C-098D-9553264EE5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103479" y="2455452"/>
                        <a:ext cx="304892" cy="780281"/>
                        <a:chOff x="2110913" y="2558416"/>
                        <a:chExt cx="304892" cy="780281"/>
                      </a:xfrm>
                      <a:grpFill/>
                    </p:grpSpPr>
                    <p:cxnSp>
                      <p:nvCxnSpPr>
                        <p:cNvPr id="34" name="Straight Arrow Connector 33">
                          <a:extLst>
                            <a:ext uri="{FF2B5EF4-FFF2-40B4-BE49-F238E27FC236}">
                              <a16:creationId xmlns:a16="http://schemas.microsoft.com/office/drawing/2014/main" id="{7A2C3E44-EBF2-A414-B7E3-B66C4934F82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142818" y="2558416"/>
                          <a:ext cx="0" cy="759758"/>
                        </a:xfrm>
                        <a:prstGeom prst="straightConnector1">
                          <a:avLst/>
                        </a:prstGeom>
                        <a:grpFill/>
                        <a:ln w="6350">
                          <a:headEnd type="triangle" w="sm" len="sm"/>
                          <a:tailEnd type="triangle" w="sm" len="sm"/>
                        </a:ln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5" name="TextBox 34">
                          <a:extLst>
                            <a:ext uri="{FF2B5EF4-FFF2-40B4-BE49-F238E27FC236}">
                              <a16:creationId xmlns:a16="http://schemas.microsoft.com/office/drawing/2014/main" id="{45A5DEF5-58C7-B981-D766-B55188AA53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110913" y="3107865"/>
                          <a:ext cx="304892" cy="230832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endParaRPr lang="en-GB" sz="900" dirty="0">
                            <a:latin typeface="Helvetica" pitchFamily="2" charset="0"/>
                          </a:endParaRPr>
                        </a:p>
                      </p:txBody>
                    </p:sp>
                  </p:grpSp>
                  <p:grpSp>
                    <p:nvGrpSpPr>
                      <p:cNvPr id="83" name="Group 82">
                        <a:extLst>
                          <a:ext uri="{FF2B5EF4-FFF2-40B4-BE49-F238E27FC236}">
                            <a16:creationId xmlns:a16="http://schemas.microsoft.com/office/drawing/2014/main" id="{24F4387C-5075-9B80-4B29-7F3BBD5872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486544" y="1940698"/>
                        <a:ext cx="813543" cy="354056"/>
                        <a:chOff x="2486544" y="2260426"/>
                        <a:chExt cx="813543" cy="354056"/>
                      </a:xfrm>
                      <a:grpFill/>
                    </p:grpSpPr>
                    <p:sp>
                      <p:nvSpPr>
                        <p:cNvPr id="79" name="Diamond 78">
                          <a:extLst>
                            <a:ext uri="{FF2B5EF4-FFF2-40B4-BE49-F238E27FC236}">
                              <a16:creationId xmlns:a16="http://schemas.microsoft.com/office/drawing/2014/main" id="{9D0EAA7B-D40E-7C73-94F2-248EAFACC9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86544" y="2318121"/>
                          <a:ext cx="90000" cy="89685"/>
                        </a:xfrm>
                        <a:prstGeom prst="diamond">
                          <a:avLst/>
                        </a:prstGeom>
                        <a:solidFill>
                          <a:srgbClr val="808080"/>
                        </a:solidFill>
                        <a:ln w="9525">
                          <a:solidFill>
                            <a:srgbClr val="80808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80" name="TextBox 79">
                          <a:extLst>
                            <a:ext uri="{FF2B5EF4-FFF2-40B4-BE49-F238E27FC236}">
                              <a16:creationId xmlns:a16="http://schemas.microsoft.com/office/drawing/2014/main" id="{EF58A466-A5CF-5EBF-CC9E-67FDD9E46B8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54346" y="2260426"/>
                          <a:ext cx="386645" cy="215444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800" dirty="0">
                              <a:latin typeface="Helvetica" pitchFamily="2" charset="0"/>
                            </a:rPr>
                            <a:t>tone</a:t>
                          </a:r>
                        </a:p>
                      </p:txBody>
                    </p:sp>
                    <p:sp>
                      <p:nvSpPr>
                        <p:cNvPr id="81" name="Oval 80">
                          <a:extLst>
                            <a:ext uri="{FF2B5EF4-FFF2-40B4-BE49-F238E27FC236}">
                              <a16:creationId xmlns:a16="http://schemas.microsoft.com/office/drawing/2014/main" id="{2F784AFE-9D8D-B9FC-D366-4074DB1F73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97862" y="2474360"/>
                          <a:ext cx="64800" cy="64573"/>
                        </a:xfrm>
                        <a:prstGeom prst="ellipse">
                          <a:avLst/>
                        </a:prstGeom>
                        <a:solidFill>
                          <a:srgbClr val="6AAED6"/>
                        </a:solidFill>
                        <a:ln>
                          <a:solidFill>
                            <a:srgbClr val="6AAED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82" name="TextBox 81">
                          <a:extLst>
                            <a:ext uri="{FF2B5EF4-FFF2-40B4-BE49-F238E27FC236}">
                              <a16:creationId xmlns:a16="http://schemas.microsoft.com/office/drawing/2014/main" id="{8055C00A-1289-39D5-B0C8-A63B02D52E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46355" y="2399038"/>
                          <a:ext cx="753732" cy="215444"/>
                        </a:xfrm>
                        <a:prstGeom prst="rect">
                          <a:avLst/>
                        </a:prstGeom>
                        <a:grp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GB" sz="800" dirty="0">
                              <a:latin typeface="Helvetica" pitchFamily="2" charset="0"/>
                            </a:rPr>
                            <a:t>button press</a:t>
                          </a:r>
                        </a:p>
                      </p:txBody>
                    </p:sp>
                  </p:grpSp>
                </p:grp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82044850-0B9A-8778-926B-B23407A1F1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9428" y="-164679"/>
                      <a:ext cx="2526221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GB" sz="1100" dirty="0"/>
                        <a:t>Example stimulation for a single trial</a:t>
                      </a:r>
                    </a:p>
                  </p:txBody>
                </p:sp>
              </p:grp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A61857C4-1254-5CB0-38D3-3E603FEACCCA}"/>
                    </a:ext>
                  </a:extLst>
                </p:cNvPr>
                <p:cNvSpPr txBox="1"/>
                <p:nvPr/>
              </p:nvSpPr>
              <p:spPr>
                <a:xfrm>
                  <a:off x="2137367" y="3794263"/>
                  <a:ext cx="33855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sz="900" dirty="0">
                      <a:latin typeface="Helvetica" pitchFamily="2" charset="0"/>
                    </a:rPr>
                    <a:t>TC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74951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8007</TotalTime>
  <Words>74</Words>
  <Application>Microsoft Macintosh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Mitchell</dc:creator>
  <cp:lastModifiedBy>Alex Mitchell</cp:lastModifiedBy>
  <cp:revision>17</cp:revision>
  <dcterms:created xsi:type="dcterms:W3CDTF">2025-03-06T09:07:53Z</dcterms:created>
  <dcterms:modified xsi:type="dcterms:W3CDTF">2025-06-28T07:06:03Z</dcterms:modified>
</cp:coreProperties>
</file>