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81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0302-4767-4359-AE24-D8D8D194BF4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247E-D9E6-4B19-8960-B63E167A2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95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6A511-DB89-4E83-AE6F-DFF98EDA9E6B}" type="datetimeFigureOut">
              <a:rPr lang="uk-UA" smtClean="0"/>
              <a:t>09.10.2022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A98FE-DBEE-4CDB-A154-B6DFF531A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4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98FE-DBEE-4CDB-A154-B6DFF531AE6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Relationship Id="rId9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0"/>
            <a:ext cx="7848872" cy="1470025"/>
          </a:xfrm>
        </p:spPr>
        <p:txBody>
          <a:bodyPr>
            <a:normAutofit/>
          </a:bodyPr>
          <a:lstStyle/>
          <a:p>
            <a:pPr algn="r"/>
            <a:r>
              <a:rPr lang="uk-UA" sz="3600" b="1" dirty="0">
                <a:solidFill>
                  <a:schemeClr val="bg1"/>
                </a:solidFill>
              </a:rPr>
              <a:t>Розділ </a:t>
            </a:r>
            <a:r>
              <a:rPr lang="uk-UA" sz="3600" b="1" dirty="0" smtClean="0">
                <a:solidFill>
                  <a:schemeClr val="bg1"/>
                </a:solidFill>
              </a:rPr>
              <a:t>1</a:t>
            </a:r>
            <a:r>
              <a:rPr lang="uk-UA" sz="3600" b="1" dirty="0">
                <a:solidFill>
                  <a:schemeClr val="bg1"/>
                </a:solidFill>
              </a:rPr>
              <a:t>. Основи </a:t>
            </a:r>
            <a:r>
              <a:rPr lang="uk-UA" sz="3600" b="1" dirty="0" smtClean="0">
                <a:solidFill>
                  <a:schemeClr val="bg1"/>
                </a:solidFill>
              </a:rPr>
              <a:t>цифрової 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uk-UA" sz="3600" b="1" dirty="0" smtClean="0">
                <a:solidFill>
                  <a:schemeClr val="bg1"/>
                </a:solidFill>
              </a:rPr>
              <a:t>техніки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373216"/>
            <a:ext cx="8928992" cy="1368152"/>
          </a:xfrm>
        </p:spPr>
        <p:txBody>
          <a:bodyPr>
            <a:normAutofit/>
          </a:bodyPr>
          <a:lstStyle/>
          <a:p>
            <a:pPr marL="1520825" indent="-1520825" algn="l"/>
            <a:r>
              <a:rPr lang="uk-UA" b="1" dirty="0">
                <a:solidFill>
                  <a:schemeClr val="bg1"/>
                </a:solidFill>
              </a:rPr>
              <a:t>Тема </a:t>
            </a:r>
            <a:r>
              <a:rPr lang="uk-UA" dirty="0" smtClean="0">
                <a:solidFill>
                  <a:schemeClr val="bg1"/>
                </a:solidFill>
              </a:rPr>
              <a:t>Поняття комбінаційної схеми. Аналіз та синтез комбінаційних схем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116632"/>
            <a:ext cx="7236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Алгоритм синтезу </a:t>
            </a:r>
            <a:r>
              <a:rPr lang="ru-RU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комбінаційних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схем</a:t>
            </a:r>
            <a:endParaRPr lang="uk-UA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1536174"/>
            <a:ext cx="698477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Сутність задачі аналізу комбінаційної схеми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за її відомою структурою полягає у знаходженні системи перемикальних функцій, яка описує поведінку (логіку роботи) цієї схеми. 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Задача синтезу комбінаційної схеми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полягає у побудові із заданого набору логічних елементів оптимальної комбінаційної схеми, яка реалізує задану систему перемикальних функцій. Задача синтезу КС є оберненою до задачі аналізу КС.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52" y="1340768"/>
            <a:ext cx="72938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8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:\Приклад синтезу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0100"/>
            <a:ext cx="7273697" cy="8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91680" y="908720"/>
            <a:ext cx="7524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Синтезувати схему, фіксуючу появу «заборонених» </a:t>
            </a:r>
            <a:r>
              <a:rPr lang="uk-UA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тетрад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двійково-десятковому поданні чисел</a:t>
            </a:r>
            <a:r>
              <a:rPr lang="uk-UA" sz="1600" b="1" dirty="0"/>
              <a:t>. </a:t>
            </a:r>
            <a:endParaRPr lang="uk-UA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10328" y="1628800"/>
            <a:ext cx="34208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Формалізація </a:t>
            </a:r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словесного опису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Складемо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 істинності функції , яка приймає значення, рівні одиниці,  при появі «заборонених»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тетрад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Розряди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тетради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позначимо змінними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х, у, z,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45457"/>
              </p:ext>
            </p:extLst>
          </p:nvPr>
        </p:nvGraphicFramePr>
        <p:xfrm>
          <a:off x="5724128" y="1628800"/>
          <a:ext cx="2896195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30897"/>
                <a:gridCol w="230897"/>
                <a:gridCol w="230897"/>
                <a:gridCol w="915105"/>
                <a:gridCol w="1080119"/>
              </a:tblGrid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x,y,z,d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примітка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1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1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1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1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uk-UA" sz="14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Дозволені комбінації</a:t>
                      </a:r>
                      <a:endParaRPr lang="ru-RU" sz="1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40000"/>
                      </a:srgbClr>
                    </a:solidFill>
                  </a:tcPr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uk-UA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Заборонені комбінації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7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1680" y="188640"/>
            <a:ext cx="72728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 функцій в досконало диз'юнктивній нормальної формі за таблицями істинності</a:t>
            </a:r>
            <a:r>
              <a:rPr lang="uk-UA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uk-UA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ДДНФ </a:t>
            </a:r>
            <a:r>
              <a:rPr lang="uk-UA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функція </a:t>
            </a:r>
            <a:endParaRPr lang="uk-UA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rcRect/>
          <a:stretch>
            <a:fillRect/>
          </a:stretch>
        </p:blipFill>
        <p:spPr bwMode="auto">
          <a:xfrm>
            <a:off x="2052084" y="1116636"/>
            <a:ext cx="6552000" cy="360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91680" y="1988840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Мінімізація логічних </a:t>
            </a:r>
            <a:r>
              <a:rPr lang="uk-UA" sz="1600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функцій:</a:t>
            </a:r>
            <a:endParaRPr lang="uk-UA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0888"/>
            <a:ext cx="3752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9672" y="4997205"/>
            <a:ext cx="56435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Мінімізована ДДНФ функція </a:t>
            </a:r>
            <a:r>
              <a:rPr kumimoji="0" 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5082836"/>
            <a:ext cx="2041937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8864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b="1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Представлення отриманих виразів в обраному </a:t>
            </a:r>
            <a:r>
              <a:rPr lang="uk-UA" b="1" i="1" dirty="0" err="1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логічно</a:t>
            </a:r>
            <a:r>
              <a:rPr lang="uk-UA" b="1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повному базисі елементарних функцій та побудова схеми пристрою</a:t>
            </a:r>
            <a:r>
              <a:rPr lang="ru-RU" b="1" i="1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958279"/>
            <a:ext cx="2764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88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Елементний </a:t>
            </a:r>
            <a:r>
              <a:rPr lang="uk-UA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базис І-АБО-НІ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84743"/>
              </p:ext>
            </p:extLst>
          </p:nvPr>
        </p:nvGraphicFramePr>
        <p:xfrm>
          <a:off x="2817455" y="1556792"/>
          <a:ext cx="354822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5" imgW="3932459" imgH="1528424" progId="Visio.Drawing.11">
                  <p:embed/>
                </p:oleObj>
              </mc:Choice>
              <mc:Fallback>
                <p:oleObj name="Visio" r:id="rId5" imgW="3932459" imgH="1528424" progId="Visio.Drawing.11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455" y="1556792"/>
                        <a:ext cx="3548228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547664" y="3162454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Базис І-НІ</a:t>
            </a:r>
            <a:endParaRPr lang="uk-UA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3491881" y="3169728"/>
            <a:ext cx="1975402" cy="331279"/>
          </a:xfrm>
          <a:prstGeom prst="rect">
            <a:avLst/>
          </a:prstGeom>
          <a:noFill/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17538"/>
              </p:ext>
            </p:extLst>
          </p:nvPr>
        </p:nvGraphicFramePr>
        <p:xfrm>
          <a:off x="3059831" y="3717032"/>
          <a:ext cx="430944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8" imgW="3932459" imgH="1528424" progId="Visio.Drawing.11">
                  <p:embed/>
                </p:oleObj>
              </mc:Choice>
              <mc:Fallback>
                <p:oleObj name="Visio" r:id="rId8" imgW="3932459" imgH="1528424" progId="Visio.Drawing.11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3717032"/>
                        <a:ext cx="4309447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9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Дякую за увагу!!!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14" y="314299"/>
            <a:ext cx="7522986" cy="56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083828" y="1492329"/>
            <a:ext cx="7128792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uk-UA" sz="2400" b="1" u="sng" dirty="0" smtClean="0"/>
              <a:t>Визначення поняття цифрової схеми. </a:t>
            </a:r>
          </a:p>
          <a:p>
            <a:pPr marL="263525" indent="-263525" algn="just"/>
            <a:r>
              <a:rPr lang="uk-UA" sz="2400" b="1" u="sng" dirty="0" smtClean="0"/>
              <a:t>Класифікація та </a:t>
            </a:r>
            <a:r>
              <a:rPr lang="uk-UA" sz="2400" b="1" u="sng" dirty="0" smtClean="0"/>
              <a:t>типи</a:t>
            </a:r>
          </a:p>
          <a:p>
            <a:pPr marL="263525" indent="-263525" algn="just"/>
            <a:r>
              <a:rPr lang="ru-RU" sz="2400" b="1" u="sng" dirty="0"/>
              <a:t>Характеристики </a:t>
            </a:r>
            <a:r>
              <a:rPr lang="uk-UA" sz="2400" b="1" u="sng" dirty="0" smtClean="0"/>
              <a:t>комбінаційних</a:t>
            </a:r>
            <a:r>
              <a:rPr lang="ru-RU" sz="2400" b="1" u="sng" dirty="0" smtClean="0"/>
              <a:t> </a:t>
            </a:r>
            <a:r>
              <a:rPr lang="ru-RU" sz="2400" b="1" u="sng" dirty="0"/>
              <a:t>схем</a:t>
            </a:r>
            <a:endParaRPr lang="uk-UA" sz="2400" b="1" u="sng" dirty="0" smtClean="0"/>
          </a:p>
          <a:p>
            <a:pPr marL="263525" indent="-263525" algn="just"/>
            <a:endParaRPr lang="uk-UA" sz="2400" b="1" u="sng" dirty="0"/>
          </a:p>
          <a:p>
            <a:pPr marL="263525" indent="-263525" algn="just"/>
            <a:endParaRPr lang="uk-UA" sz="2400" b="1" u="sng" dirty="0" smtClean="0"/>
          </a:p>
          <a:p>
            <a:pPr marL="263525" indent="-263525" algn="just"/>
            <a:endParaRPr lang="uk-UA" sz="2400" b="1" u="sng" dirty="0" smtClean="0"/>
          </a:p>
          <a:p>
            <a:pPr marL="263525" indent="-263525" algn="just"/>
            <a:endParaRPr lang="uk-UA" sz="2400" b="1" u="sng" dirty="0"/>
          </a:p>
          <a:p>
            <a:pPr marL="263525" indent="-263525" algn="just"/>
            <a:endParaRPr lang="uk-UA" sz="500" b="1" u="sng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29" y="2276872"/>
            <a:ext cx="1624414" cy="160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349329"/>
            <a:ext cx="7524328" cy="1143000"/>
          </a:xfrm>
        </p:spPr>
        <p:txBody>
          <a:bodyPr>
            <a:normAutofit/>
          </a:bodyPr>
          <a:lstStyle/>
          <a:p>
            <a:r>
              <a:rPr lang="uk-UA" sz="3600" b="1" dirty="0" smtClean="0"/>
              <a:t>Поняття комбінаційної схеми. 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27414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7200800" cy="576064"/>
          </a:xfrm>
        </p:spPr>
        <p:txBody>
          <a:bodyPr>
            <a:noAutofit/>
          </a:bodyPr>
          <a:lstStyle/>
          <a:p>
            <a:r>
              <a:rPr lang="uk-UA" sz="4000" b="1" i="1" dirty="0" smtClean="0"/>
              <a:t>Цифрові схеми</a:t>
            </a:r>
            <a:endParaRPr lang="uk-UA" sz="4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5625" y="908720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uk-UA" b="1" u="sng" dirty="0"/>
              <a:t>Цифрова схема</a:t>
            </a:r>
            <a:r>
              <a:rPr lang="uk-UA" dirty="0"/>
              <a:t> є </a:t>
            </a:r>
            <a:r>
              <a:rPr lang="uk-UA" b="1" u="sng" dirty="0"/>
              <a:t>повністю цифровою</a:t>
            </a:r>
            <a:r>
              <a:rPr lang="uk-UA" dirty="0"/>
              <a:t> якщо вхідні та вихідні сигнали відображаються </a:t>
            </a:r>
            <a:r>
              <a:rPr lang="uk-UA" dirty="0" smtClean="0"/>
              <a:t>тільки </a:t>
            </a:r>
            <a:r>
              <a:rPr lang="uk-UA" b="1" u="sng" dirty="0" smtClean="0"/>
              <a:t>«</a:t>
            </a:r>
            <a:r>
              <a:rPr lang="uk-UA" b="1" u="sng" dirty="0" err="1" smtClean="0"/>
              <a:t>лог</a:t>
            </a:r>
            <a:r>
              <a:rPr lang="uk-UA" b="1" u="sng" dirty="0" smtClean="0"/>
              <a:t> </a:t>
            </a:r>
            <a:r>
              <a:rPr lang="uk-UA" b="1" u="sng" dirty="0"/>
              <a:t>1»</a:t>
            </a:r>
            <a:r>
              <a:rPr lang="uk-UA" dirty="0"/>
              <a:t> або </a:t>
            </a:r>
            <a:r>
              <a:rPr lang="uk-UA" b="1" u="sng" dirty="0"/>
              <a:t>«</a:t>
            </a:r>
            <a:r>
              <a:rPr lang="uk-UA" b="1" u="sng" dirty="0" err="1"/>
              <a:t>лог</a:t>
            </a:r>
            <a:r>
              <a:rPr lang="uk-UA" b="1" u="sng" dirty="0"/>
              <a:t> 0»</a:t>
            </a:r>
            <a:r>
              <a:rPr lang="uk-UA" dirty="0"/>
              <a:t>, тобто одним з двох можливих рівнів напруги. </a:t>
            </a:r>
            <a:endParaRPr lang="uk-UA" dirty="0" smtClean="0"/>
          </a:p>
          <a:p>
            <a:pPr marL="263525" indent="-263525" algn="just"/>
            <a:endParaRPr lang="uk-UA" dirty="0" smtClean="0"/>
          </a:p>
          <a:p>
            <a:pPr marL="263525" indent="-263525" algn="just"/>
            <a:r>
              <a:rPr lang="uk-UA" dirty="0"/>
              <a:t>В залежності від розв’язування задачі </a:t>
            </a:r>
            <a:r>
              <a:rPr lang="uk-UA" b="1" u="sng" dirty="0"/>
              <a:t>будь-якому заданому набору вхідних сигналів</a:t>
            </a:r>
            <a:r>
              <a:rPr lang="uk-UA" dirty="0"/>
              <a:t> повинен </a:t>
            </a:r>
            <a:r>
              <a:rPr lang="uk-UA" b="1" u="sng" dirty="0"/>
              <a:t>відповідати цілком визначений набір вихідних сигналів</a:t>
            </a:r>
            <a:r>
              <a:rPr lang="uk-UA" dirty="0"/>
              <a:t>. Залежність між вхідними і вихідними сигналами може бути визначатися також і </a:t>
            </a:r>
            <a:r>
              <a:rPr lang="uk-UA" b="1" u="sng" dirty="0"/>
              <a:t>станом цифрового пристрою</a:t>
            </a:r>
            <a:r>
              <a:rPr lang="uk-UA" dirty="0"/>
              <a:t>, в якому він знаходився </a:t>
            </a:r>
            <a:r>
              <a:rPr lang="uk-UA" b="1" u="sng" dirty="0"/>
              <a:t>в попередній момент </a:t>
            </a:r>
            <a:r>
              <a:rPr lang="uk-UA" b="1" u="sng" dirty="0" smtClean="0"/>
              <a:t>часу</a:t>
            </a:r>
          </a:p>
          <a:p>
            <a:pPr marL="263525" indent="-263525" algn="just"/>
            <a:endParaRPr lang="uk-UA" b="1" u="sng" dirty="0" smtClean="0"/>
          </a:p>
          <a:p>
            <a:pPr marL="263525" indent="-263525" algn="just"/>
            <a:r>
              <a:rPr lang="uk-UA" b="1" u="sng" dirty="0"/>
              <a:t>Логічна схема</a:t>
            </a:r>
            <a:r>
              <a:rPr lang="uk-UA" b="1" dirty="0"/>
              <a:t> </a:t>
            </a:r>
            <a:r>
              <a:rPr lang="uk-UA" dirty="0"/>
              <a:t>- сукупність логічних елементів, призначених для перетворення двійкових </a:t>
            </a:r>
            <a:r>
              <a:rPr lang="uk-UA" dirty="0" smtClean="0"/>
              <a:t>змінних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01247" y="5160674"/>
            <a:ext cx="2874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Комбінаційні схеми</a:t>
            </a:r>
            <a:endParaRPr kumimoji="0" lang="ru-RU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01247" y="5734997"/>
            <a:ext cx="2874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Послідовнісні</a:t>
            </a:r>
            <a:r>
              <a:rPr kumimoji="0" lang="uk-UA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схеми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(цифрові автомати)</a:t>
            </a:r>
            <a:endParaRPr kumimoji="0" lang="ru-RU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145463" y="4455273"/>
            <a:ext cx="395492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u="sng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Логічні схеми поділяються:</a:t>
            </a:r>
            <a:endParaRPr kumimoji="0" lang="ru-RU" sz="2400" b="1" i="1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cxnSp>
        <p:nvCxnSpPr>
          <p:cNvPr id="12" name="Соединительная линия уступом 11"/>
          <p:cNvCxnSpPr>
            <a:stCxn id="11" idx="2"/>
            <a:endCxn id="9" idx="3"/>
          </p:cNvCxnSpPr>
          <p:nvPr/>
        </p:nvCxnSpPr>
        <p:spPr>
          <a:xfrm rot="5400000">
            <a:off x="5028880" y="4964114"/>
            <a:ext cx="1141225" cy="104687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11" idx="2"/>
            <a:endCxn id="8" idx="3"/>
          </p:cNvCxnSpPr>
          <p:nvPr/>
        </p:nvCxnSpPr>
        <p:spPr>
          <a:xfrm rot="5400000">
            <a:off x="5385291" y="4607703"/>
            <a:ext cx="428402" cy="104687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017671" y="5085184"/>
            <a:ext cx="1944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Без пам'яті</a:t>
            </a:r>
            <a:r>
              <a:rPr kumimoji="0" lang="uk-UA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017671" y="5733256"/>
            <a:ext cx="1944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З пам'яттю 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15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4420" y="908720"/>
            <a:ext cx="733006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444500" algn="just">
              <a:lnSpc>
                <a:spcPct val="90000"/>
              </a:lnSpc>
              <a:buNone/>
            </a:pPr>
            <a:r>
              <a:rPr lang="uk-UA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Комбінаційною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 </a:t>
            </a:r>
            <a:r>
              <a:rPr lang="uk-UA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входами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виходами, у якої </a:t>
            </a:r>
            <a:r>
              <a:rPr lang="uk-UA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сукупність вихідних сигналів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даний момент часу </a:t>
            </a:r>
            <a:r>
              <a:rPr lang="uk-UA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 визначається сукупністю вхідних сигналів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діють в даний момент часу, і не залежить від вхідних сигналів, що діють в попередні моменти часу.</a:t>
            </a:r>
            <a:r>
              <a:rPr kumimoji="0" lang="uk-UA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sz="16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5408455" y="4678382"/>
            <a:ext cx="3451242" cy="1746210"/>
            <a:chOff x="1768830" y="4203070"/>
            <a:chExt cx="4963410" cy="174621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218596" y="4203070"/>
              <a:ext cx="1944216" cy="15121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b="1" dirty="0" smtClean="0">
                  <a:solidFill>
                    <a:schemeClr val="tx1"/>
                  </a:solidFill>
                </a:rPr>
                <a:t>Комбінаційна схема</a:t>
              </a:r>
              <a:endParaRPr lang="uk-U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>
              <a:off x="2138476" y="4491102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2138476" y="4779134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138476" y="5427206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2354500" y="4903658"/>
              <a:ext cx="50405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uk-UA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uk-UA" dirty="0" smtClean="0"/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768830" y="4215706"/>
              <a:ext cx="504056" cy="1675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en-US" sz="1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1200" b="1" i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uk-UA" sz="12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lang="en-US" sz="12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1200" b="1" i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12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uk-UA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r>
                <a:rPr lang="en-US" sz="12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1200" b="1" i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endParaRPr lang="en-US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uk-UA" sz="1200" baseline="-25000" dirty="0" smtClean="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5162812" y="4491102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5162812" y="4779134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162812" y="5427206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450844" y="4903658"/>
              <a:ext cx="50405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uk-UA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uk-UA" dirty="0" smtClean="0"/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6228184" y="4273604"/>
              <a:ext cx="504056" cy="1675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en-US" sz="1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1200" b="1" i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  <a:p>
              <a:pPr>
                <a:lnSpc>
                  <a:spcPct val="90000"/>
                </a:lnSpc>
                <a:buNone/>
              </a:pPr>
              <a:endParaRPr lang="uk-UA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lang="en-US" sz="1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1200" b="1" i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  <a:p>
              <a:pPr lvl="0">
                <a:lnSpc>
                  <a:spcPct val="90000"/>
                </a:lnSpc>
                <a:buNone/>
              </a:pPr>
              <a:endPara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r>
                <a:rPr lang="en-US" sz="12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1200" b="1" i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en-US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endParaRPr lang="en-US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uk-UA" baseline="-25000" dirty="0" smtClean="0"/>
            </a:p>
          </p:txBody>
        </p:sp>
      </p:grp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667860" y="116632"/>
            <a:ext cx="7427168" cy="706090"/>
          </a:xfrm>
        </p:spPr>
        <p:txBody>
          <a:bodyPr>
            <a:normAutofit/>
          </a:bodyPr>
          <a:lstStyle/>
          <a:p>
            <a:pPr lvl="0"/>
            <a:r>
              <a:rPr lang="uk-UA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Комбінаційні </a:t>
            </a: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логічні схеми</a:t>
            </a:r>
            <a:endParaRPr lang="uk-UA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195736" y="2459504"/>
            <a:ext cx="604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/>
              <a:t>Структурна схема таких </a:t>
            </a:r>
            <a:r>
              <a:rPr lang="uk-UA" sz="2000" b="1" dirty="0" smtClean="0"/>
              <a:t>пристроїв (КЦП) </a:t>
            </a:r>
            <a:r>
              <a:rPr lang="uk-UA" sz="2000" b="1" dirty="0"/>
              <a:t>має вигляд</a:t>
            </a:r>
            <a:endParaRPr lang="uk-UA" sz="2000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2059662" y="3094112"/>
            <a:ext cx="2800370" cy="850474"/>
            <a:chOff x="1979712" y="1844824"/>
            <a:chExt cx="4896544" cy="850474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3362612" y="1844824"/>
              <a:ext cx="1944216" cy="85047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b="1" dirty="0" smtClean="0">
                  <a:solidFill>
                    <a:prstClr val="black"/>
                  </a:solidFill>
                </a:rPr>
                <a:t>Комбінаційна схема</a:t>
              </a:r>
              <a:endParaRPr lang="uk-UA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>
              <a:off x="2282492" y="2132856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1979712" y="1844824"/>
              <a:ext cx="504056" cy="340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sz="16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en-US" sz="1600" b="1" i="1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</a:pPr>
              <a:endParaRPr lang="en-US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</a:pPr>
              <a:endParaRPr lang="uk-UA" baseline="-250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5306828" y="2132856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6372200" y="1844824"/>
              <a:ext cx="504056" cy="361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sz="16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uk-UA" sz="16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sz="1600" b="1" i="1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2843808" y="3913892"/>
            <a:ext cx="123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Послідовний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uk-UA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tx2">
                    <a:lumMod val="75000"/>
                  </a:schemeClr>
                </a:solidFill>
              </a:rPr>
              <a:t>КЦП</a:t>
            </a:r>
            <a:endParaRPr lang="uk-UA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5107229" y="2907326"/>
            <a:ext cx="3682014" cy="1224136"/>
            <a:chOff x="2051720" y="1772816"/>
            <a:chExt cx="4963410" cy="122413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3501486" y="1830694"/>
              <a:ext cx="1944216" cy="1166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b="1" dirty="0" smtClean="0">
                  <a:solidFill>
                    <a:prstClr val="black"/>
                  </a:solidFill>
                </a:rPr>
                <a:t>Комбінаційна схема</a:t>
              </a:r>
              <a:endParaRPr lang="uk-UA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>
              <a:off x="2421366" y="2118726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2051720" y="1843330"/>
              <a:ext cx="504056" cy="365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sz="16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en-US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</a:pPr>
              <a:endParaRPr lang="uk-UA" baseline="-250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>
              <a:off x="5445702" y="2066210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5445702" y="2354242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>
              <a:off x="5445702" y="2800420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5733734" y="2224356"/>
              <a:ext cx="50405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uk-UA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uk-UA" dirty="0" smtClean="0">
                <a:solidFill>
                  <a:prstClr val="black"/>
                </a:solidFill>
              </a:endParaRP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 bwMode="auto">
            <a:xfrm>
              <a:off x="6511074" y="1772816"/>
              <a:ext cx="504056" cy="1171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sz="12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1200" b="1" i="1" baseline="-250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uk-UA" sz="1200" b="1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lang="en-US" sz="12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1200" b="1" i="1" baseline="-250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sz="1200" b="1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lang="en-US" sz="1200" b="1" i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1200" b="1" i="1" baseline="-250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</a:pPr>
              <a:endParaRPr lang="uk-UA" baseline="-250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5703862" y="4134299"/>
            <a:ext cx="2547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b="1" dirty="0" smtClean="0">
                <a:solidFill>
                  <a:schemeClr val="accent2">
                    <a:lumMod val="75000"/>
                  </a:schemeClr>
                </a:solidFill>
              </a:rPr>
              <a:t>Послідовно-паралельний КЦП</a:t>
            </a:r>
            <a:endParaRPr lang="uk-UA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778556" y="4678382"/>
            <a:ext cx="3328673" cy="1749707"/>
            <a:chOff x="760718" y="4581128"/>
            <a:chExt cx="4963410" cy="174970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2210484" y="4581128"/>
              <a:ext cx="1944216" cy="15121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b="1" dirty="0" smtClean="0">
                  <a:solidFill>
                    <a:schemeClr val="tx1"/>
                  </a:solidFill>
                </a:rPr>
                <a:t>Комбінаційна схема</a:t>
              </a:r>
              <a:endParaRPr lang="uk-U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 стрелкой 42"/>
            <p:cNvCxnSpPr/>
            <p:nvPr/>
          </p:nvCxnSpPr>
          <p:spPr>
            <a:xfrm>
              <a:off x="1130364" y="4869160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1130364" y="5157192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1130364" y="5805264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1346388" y="5281716"/>
              <a:ext cx="50405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uk-UA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uk-UA" dirty="0" smtClean="0"/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760718" y="4593764"/>
              <a:ext cx="837697" cy="1675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en-US" sz="1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1200" b="1" i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uk-UA" sz="12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lang="en-US" sz="12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1200" b="1" i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12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uk-UA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r>
                <a:rPr lang="en-US" sz="12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1200" b="1" i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endParaRPr lang="en-US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uk-UA" sz="1200" baseline="-25000" dirty="0" smtClean="0"/>
            </a:p>
          </p:txBody>
        </p:sp>
        <p:cxnSp>
          <p:nvCxnSpPr>
            <p:cNvPr id="48" name="Прямая со стрелкой 47"/>
            <p:cNvCxnSpPr/>
            <p:nvPr/>
          </p:nvCxnSpPr>
          <p:spPr>
            <a:xfrm>
              <a:off x="4154700" y="4869160"/>
              <a:ext cx="108012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5220072" y="4655159"/>
              <a:ext cx="504056" cy="1675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0">
                <a:lnSpc>
                  <a:spcPct val="90000"/>
                </a:lnSpc>
                <a:buNone/>
              </a:pPr>
              <a:r>
                <a:rPr lang="en-US" sz="16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n-US" sz="16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endParaRPr lang="en-US" sz="16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90000"/>
                </a:lnSpc>
                <a:buNone/>
              </a:pPr>
              <a:endParaRPr lang="en-US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>
                <a:lnSpc>
                  <a:spcPct val="90000"/>
                </a:lnSpc>
                <a:buNone/>
              </a:pPr>
              <a:endParaRPr lang="uk-UA" baseline="-25000" dirty="0" smtClean="0"/>
            </a:p>
          </p:txBody>
        </p:sp>
      </p:grpSp>
      <p:sp>
        <p:nvSpPr>
          <p:cNvPr id="53" name="Прямоугольник 52"/>
          <p:cNvSpPr/>
          <p:nvPr/>
        </p:nvSpPr>
        <p:spPr>
          <a:xfrm>
            <a:off x="2221503" y="6235847"/>
            <a:ext cx="2547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b="1" dirty="0" smtClean="0">
                <a:solidFill>
                  <a:schemeClr val="accent3">
                    <a:lumMod val="50000"/>
                  </a:schemeClr>
                </a:solidFill>
              </a:rPr>
              <a:t>Паралельно-послідовний КЦП</a:t>
            </a:r>
            <a:endParaRPr lang="uk-U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279120" y="6237312"/>
            <a:ext cx="1605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b="1" dirty="0" smtClean="0">
                <a:solidFill>
                  <a:schemeClr val="accent6">
                    <a:lumMod val="50000"/>
                  </a:schemeClr>
                </a:solidFill>
              </a:rPr>
              <a:t>Паралельний КЦП</a:t>
            </a:r>
            <a:endParaRPr lang="uk-UA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19672" y="692696"/>
            <a:ext cx="74168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комбінаційної схеми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оцінюється кількістю обладнання, що складає схему. </a:t>
            </a:r>
          </a:p>
          <a:p>
            <a:pPr indent="444500" algn="just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розробці схем на основі конкретної елементної бази кількість обладнання зазвичай вимірюється числом корпусів (модулів) інтегральних мікросхем, використовуваних в схемі. У теоретичних розробках орієнтуються на довільну елементну базу і тому для оцінки витрат устаткування використовується оцінка складності схем за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Квайном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4500" algn="just"/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uk-UA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(ціна)</a:t>
            </a:r>
            <a:r>
              <a:rPr lang="uk-U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Квайном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визначається сумарним числом входів логічних елементів у складі схеми. При такій оцінці одиниця складності - один вхід логічного елемента. Ціна інверсного входу зазвичай приймається рівним двом (якщо на вхід схеми сигнали надходять тільки в прямій формі). </a:t>
            </a:r>
          </a:p>
          <a:p>
            <a:pPr indent="444500" algn="just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схеми легко обчислюється за логічними функціями, на основі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будується схема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ДНФ </a:t>
            </a:r>
            <a:r>
              <a:rPr lang="uk-U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схеми дорівнює сумі кількості букв (букві зі знаком заперечення відповідає ціна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кількості знаків диз'юнкції, збільшеного на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для кожного </a:t>
            </a:r>
            <a:r>
              <a:rPr lang="uk-U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диз'юнктивного виразу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класичні методи мінімізації логічних функцій забезпечують мінімальність схеми саме в сенсі ціни за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Квайном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показує, що схема з мінімальною ціною за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Квайном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зазвичай реалізується найменшою кількістю конструктивних елементів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корпусів інтегральних мікросхем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16712" y="3984"/>
            <a:ext cx="3862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Характеристики комбінаційних схем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212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1052736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Швидкодія комбінаційної схеми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оцінюється максимальною затримкою сигналу при проходженні його від входу схеми до виходу, тобто визначається проміжком часу від моменту надходження вхідних сигналів до моменту встановлення відповідних значень вихідних сигналів. </a:t>
            </a: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Затримка сигналу кратна числу елементів, через які проходить сигнал від входу до виходу схеми. Тому швидкодія схеми характеризується значенням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445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затримка сигналу на одному елементі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4500"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 кількістю рівнів комбінаційної схеми, яка розраховується наступним чином: </a:t>
            </a:r>
          </a:p>
          <a:p>
            <a:pPr marL="19050" indent="425450" algn="just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входам КС приписується рівень </a:t>
            </a:r>
            <a:r>
              <a:rPr lang="uk-UA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нульовий</a:t>
            </a:r>
            <a:r>
              <a:rPr lang="uk-UA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9050" indent="425450" algn="just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елементи, які пов'язані тільки зі входами схеми відносяться до рівня </a:t>
            </a:r>
            <a:r>
              <a:rPr lang="uk-UA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першого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indent="425450" algn="just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належить до рівня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він пов'язаний з виходом елементів рівня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т.д.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 рівень 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кількість рівнів КС, зване </a:t>
            </a:r>
            <a:r>
              <a:rPr lang="uk-UA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рангом схеми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12862"/>
            <a:ext cx="3862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Характеристики комбінаційних схем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35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7718" y="6206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визначення рангу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схеми</a:t>
            </a:r>
            <a:endParaRPr lang="ru-RU" b="1" dirty="0"/>
          </a:p>
        </p:txBody>
      </p:sp>
      <p:pic>
        <p:nvPicPr>
          <p:cNvPr id="6146" name="Picture 2" descr="https://elib.lntu.edu.ua/sites/default/files/elib_upload/%D0%95%D0%9D%D0%9F_%D1%81%D1%85%D0%B5%D0%BC%D0%BE%D1%82%D0%B5%D1%85%D0%BD%D1%96%D0%BA%D0%B0/page14.files/image0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473053" cy="19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22632" y="0"/>
            <a:ext cx="3862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Характеристики комбінаційних схем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148" name="Picture 4" descr="8.1 Канонічний метод синтезу комбінаційних схе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249555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1640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 Системи (серії) логічних елементів та їх основні характеристики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671" y="1124744"/>
            <a:ext cx="74059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побудови КС пристроїв обчислювальної техніки використовуються різні логічні елементи, які повинні узгоджуватися за вхідними і вихідними сигналами, напругою харчування і </a:t>
            </a:r>
            <a:r>
              <a:rPr kumimoji="0" lang="uk-UA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Для цієї мети логічні елементи об'єднують у серії.</a:t>
            </a:r>
            <a:endParaRPr kumimoji="0" lang="uk-UA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Серією (системою, комплексом) логічних елементів ЕОМ 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 призначений для побудови цифрових пристроїв функціонально повний </a:t>
            </a:r>
            <a:r>
              <a:rPr kumimoji="0" lang="uk-UA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набір логічних елементів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який поєднується спільними електричними, конструктивними і технологічними параметрами, що використовують однаковий спосіб подання інформації, та тип </a:t>
            </a:r>
            <a:r>
              <a:rPr kumimoji="0" lang="uk-UA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міжелементних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зв'язків. 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елементів найчастіше надлишкова за своїм функціональним складом, що дозволяє будувати схеми більш економічні за кількістю використаних елементів.</a:t>
            </a:r>
            <a:endParaRPr kumimoji="0" lang="uk-UA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складу серії входять елементи для виконання логічних операцій, що запам'ятовують елементи,  що реалізують функції вузлів ЕОМ, а також спеціальні елементи для посилення, відновлення і формування сигналів стандартної форми.</a:t>
            </a:r>
            <a:endParaRPr kumimoji="0" lang="uk-UA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13176"/>
            <a:ext cx="1624414" cy="160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4658" y="1124744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Конструктивно</a:t>
            </a:r>
            <a:r>
              <a:rPr lang="uk-UA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логічні елементи </a:t>
            </a:r>
            <a:r>
              <a:rPr lang="uk-UA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являють собою мікро-мініатюризовані інтегральні електронні схеми (мікросхеми), сформовані в кристалі кремнію за допомогою спеціальних технологічних процесів.</a:t>
            </a:r>
          </a:p>
          <a:p>
            <a:pPr lvl="0" algn="just" eaLnBrk="0" hangingPunct="0"/>
            <a:r>
              <a:rPr lang="uk-UA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більшості сучасних серій елементів є мікросхеми малого ступеня інтеграції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(ІС до 100 </a:t>
            </a:r>
            <a:r>
              <a:rPr lang="uk-UA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 на кристал), середнього ступеня (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СІС – до 1000 </a:t>
            </a:r>
            <a:r>
              <a:rPr lang="uk-UA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 на кристал), великого ступеня інтеграції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(ВІС – до 10000 </a:t>
            </a:r>
            <a:r>
              <a:rPr lang="uk-UA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 на кристал) та надвеликого ступеня інтеграції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(НВІС – </a:t>
            </a:r>
            <a:r>
              <a:rPr lang="uk-UA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 10000 елементів на кристал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endParaRPr lang="uk-UA" altLang="ru-RU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uk-UA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більшості сучасних серій елементів є мікросхеми малого ступеня інтеграції (ІС до 100 елементів на кристал), середнього ступеня (СІС – до 1000 елементів на кристал), великого ступеня інтеграції (ВІС – до 10000 елементів на кристал) та надвеликого ступеня інтеграції (НВІС – більш 10000 елементів на кристал). Логічні елементи у вигляді ІС реалізують сукупність простих логічних операцій: І, АБО, І–АБО, І–НЕ, АБО–НЕ і </a:t>
            </a:r>
            <a:r>
              <a:rPr lang="uk-UA" altLang="ru-RU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uk-UA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Логічні елементи на СІС і БІС реалізують вузли ЕОМ, на НВІС – </a:t>
            </a:r>
            <a:r>
              <a:rPr lang="uk-UA" altLang="ru-RU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мікроЕОМ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10396"/>
            <a:ext cx="1624414" cy="160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19672" y="1640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 Системи (серії) логічних елементів та їх основні характеристики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40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779</Words>
  <Application>Microsoft Office PowerPoint</Application>
  <PresentationFormat>Экран (4:3)</PresentationFormat>
  <Paragraphs>219</Paragraphs>
  <Slides>15</Slides>
  <Notes>13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Visio</vt:lpstr>
      <vt:lpstr>Розділ 1. Основи цифрової  техніки</vt:lpstr>
      <vt:lpstr>Поняття комбінаційної схеми. </vt:lpstr>
      <vt:lpstr>Цифрові схеми</vt:lpstr>
      <vt:lpstr>Комбінаційні логічні схеми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Розділ 1. Основні поняття та визначення концепцій ОС</dc:title>
  <dc:creator>Виктория</dc:creator>
  <cp:lastModifiedBy>Света</cp:lastModifiedBy>
  <cp:revision>86</cp:revision>
  <cp:lastPrinted>2015-09-02T12:04:16Z</cp:lastPrinted>
  <dcterms:created xsi:type="dcterms:W3CDTF">2015-08-18T09:58:35Z</dcterms:created>
  <dcterms:modified xsi:type="dcterms:W3CDTF">2022-10-09T09:55:11Z</dcterms:modified>
</cp:coreProperties>
</file>