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0"/>
  </p:notesMasterIdLst>
  <p:sldIdLst>
    <p:sldId id="256" r:id="rId2"/>
    <p:sldId id="258" r:id="rId3"/>
    <p:sldId id="265" r:id="rId4"/>
    <p:sldId id="266" r:id="rId5"/>
    <p:sldId id="267" r:id="rId6"/>
    <p:sldId id="268" r:id="rId7"/>
    <p:sldId id="269" r:id="rId8"/>
    <p:sldId id="264" r:id="rId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Средний стиль 4 - акцент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326" y="-23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FF0037-AB79-45EE-BEE1-F5B7461A2E08}" type="datetimeFigureOut">
              <a:rPr lang="ru-RU" smtClean="0"/>
              <a:t>28.03.2022</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4DD1CE-2896-416F-8B4E-9B3A639B7280}" type="slidenum">
              <a:rPr lang="ru-RU" smtClean="0"/>
              <a:t>‹#›</a:t>
            </a:fld>
            <a:endParaRPr lang="ru-RU"/>
          </a:p>
        </p:txBody>
      </p:sp>
    </p:spTree>
    <p:extLst>
      <p:ext uri="{BB962C8B-B14F-4D97-AF65-F5344CB8AC3E}">
        <p14:creationId xmlns:p14="http://schemas.microsoft.com/office/powerpoint/2010/main" val="1126209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F4DD1CE-2896-416F-8B4E-9B3A639B7280}" type="slidenum">
              <a:rPr lang="ru-RU" smtClean="0"/>
              <a:t>1</a:t>
            </a:fld>
            <a:endParaRPr lang="ru-RU"/>
          </a:p>
        </p:txBody>
      </p:sp>
    </p:spTree>
    <p:extLst>
      <p:ext uri="{BB962C8B-B14F-4D97-AF65-F5344CB8AC3E}">
        <p14:creationId xmlns:p14="http://schemas.microsoft.com/office/powerpoint/2010/main" val="274802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ru-RU" smtClean="0"/>
              <a:t>Образец заголовка</a:t>
            </a:r>
            <a:endParaRPr kumimoji="0" lang="en-US"/>
          </a:p>
        </p:txBody>
      </p:sp>
      <p:sp>
        <p:nvSpPr>
          <p:cNvPr id="28" name="Дата 27"/>
          <p:cNvSpPr>
            <a:spLocks noGrp="1"/>
          </p:cNvSpPr>
          <p:nvPr>
            <p:ph type="dt" sz="half" idx="10"/>
          </p:nvPr>
        </p:nvSpPr>
        <p:spPr/>
        <p:txBody>
          <a:bodyPr/>
          <a:lstStyle/>
          <a:p>
            <a:fld id="{260BB2A4-D6A3-4431-B047-258C9189334E}" type="datetimeFigureOut">
              <a:rPr lang="ru-RU" smtClean="0"/>
              <a:t>28.03.2022</a:t>
            </a:fld>
            <a:endParaRPr lang="ru-RU"/>
          </a:p>
        </p:txBody>
      </p:sp>
      <p:sp>
        <p:nvSpPr>
          <p:cNvPr id="17" name="Нижний колонтитул 16"/>
          <p:cNvSpPr>
            <a:spLocks noGrp="1"/>
          </p:cNvSpPr>
          <p:nvPr>
            <p:ph type="ftr" sz="quarter" idx="11"/>
          </p:nvPr>
        </p:nvSpPr>
        <p:spPr/>
        <p:txBody>
          <a:bodyPr/>
          <a:lstStyle/>
          <a:p>
            <a:endParaRPr lang="ru-RU"/>
          </a:p>
        </p:txBody>
      </p:sp>
      <p:sp>
        <p:nvSpPr>
          <p:cNvPr id="29" name="Номер слайда 28"/>
          <p:cNvSpPr>
            <a:spLocks noGrp="1"/>
          </p:cNvSpPr>
          <p:nvPr>
            <p:ph type="sldNum" sz="quarter" idx="12"/>
          </p:nvPr>
        </p:nvSpPr>
        <p:spPr/>
        <p:txBody>
          <a:bodyPr/>
          <a:lstStyle/>
          <a:p>
            <a:fld id="{9AECC537-B7C3-41B2-9AE5-311FF5DFD404}" type="slidenum">
              <a:rPr lang="ru-RU" smtClean="0"/>
              <a:t>‹#›</a:t>
            </a:fld>
            <a:endParaRPr lang="ru-RU"/>
          </a:p>
        </p:txBody>
      </p:sp>
      <p:sp>
        <p:nvSpPr>
          <p:cNvPr id="9" name="Подзаголовок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260BB2A4-D6A3-4431-B047-258C9189334E}" type="datetimeFigureOut">
              <a:rPr lang="ru-RU" smtClean="0"/>
              <a:t>28.03.2022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AECC537-B7C3-41B2-9AE5-311FF5DFD404}"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260BB2A4-D6A3-4431-B047-258C9189334E}" type="datetimeFigureOut">
              <a:rPr lang="ru-RU" smtClean="0"/>
              <a:t>28.03.2022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AECC537-B7C3-41B2-9AE5-311FF5DFD404}"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260BB2A4-D6A3-4431-B047-258C9189334E}" type="datetimeFigureOut">
              <a:rPr lang="ru-RU" smtClean="0"/>
              <a:t>28.03.2022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AECC537-B7C3-41B2-9AE5-311FF5DFD404}"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3">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260BB2A4-D6A3-4431-B047-258C9189334E}" type="datetimeFigureOut">
              <a:rPr lang="ru-RU" smtClean="0"/>
              <a:t>28.03.2022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a:xfrm>
            <a:off x="7924800" y="6416675"/>
            <a:ext cx="762000" cy="365125"/>
          </a:xfrm>
        </p:spPr>
        <p:txBody>
          <a:bodyPr/>
          <a:lstStyle/>
          <a:p>
            <a:fld id="{9AECC537-B7C3-41B2-9AE5-311FF5DFD404}"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Объект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Объект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260BB2A4-D6A3-4431-B047-258C9189334E}" type="datetimeFigureOut">
              <a:rPr lang="ru-RU" smtClean="0"/>
              <a:t>28.03.2022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AECC537-B7C3-41B2-9AE5-311FF5DFD404}"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229600" cy="1143000"/>
          </a:xfrm>
        </p:spPr>
        <p:txBody>
          <a:bodyPr anchor="ctr"/>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Объект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Объект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260BB2A4-D6A3-4431-B047-258C9189334E}" type="datetimeFigureOut">
              <a:rPr lang="ru-RU" smtClean="0"/>
              <a:t>28.03.2022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AECC537-B7C3-41B2-9AE5-311FF5DFD404}"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260BB2A4-D6A3-4431-B047-258C9189334E}" type="datetimeFigureOut">
              <a:rPr lang="ru-RU" smtClean="0"/>
              <a:t>28.03.2022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AECC537-B7C3-41B2-9AE5-311FF5DFD404}"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60BB2A4-D6A3-4431-B047-258C9189334E}" type="datetimeFigureOut">
              <a:rPr lang="ru-RU" smtClean="0"/>
              <a:t>28.03.2022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AECC537-B7C3-41B2-9AE5-311FF5DFD404}"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Объект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260BB2A4-D6A3-4431-B047-258C9189334E}" type="datetimeFigureOut">
              <a:rPr lang="ru-RU" smtClean="0"/>
              <a:t>28.03.2022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AECC537-B7C3-41B2-9AE5-311FF5DFD404}"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ru-RU" smtClean="0">
                <a:solidFill>
                  <a:schemeClr val="lt1"/>
                </a:solidFill>
                <a:latin typeface="+mn-lt"/>
                <a:ea typeface="+mn-ea"/>
                <a:cs typeface="+mn-cs"/>
              </a:rPr>
              <a:t>Вставка рисунка</a:t>
            </a:r>
            <a:endParaRPr kumimoji="0" lang="en-US" dirty="0">
              <a:solidFill>
                <a:schemeClr val="lt1"/>
              </a:solidFill>
              <a:latin typeface="+mn-lt"/>
              <a:ea typeface="+mn-ea"/>
              <a:cs typeface="+mn-cs"/>
            </a:endParaRPr>
          </a:p>
        </p:txBody>
      </p:sp>
      <p:sp>
        <p:nvSpPr>
          <p:cNvPr id="4" name="Текст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260BB2A4-D6A3-4431-B047-258C9189334E}" type="datetimeFigureOut">
              <a:rPr lang="ru-RU" smtClean="0"/>
              <a:t>28.03.2022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AECC537-B7C3-41B2-9AE5-311FF5DFD404}"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Заголовок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260BB2A4-D6A3-4431-B047-258C9189334E}" type="datetimeFigureOut">
              <a:rPr lang="ru-RU" smtClean="0"/>
              <a:t>28.03.2022</a:t>
            </a:fld>
            <a:endParaRPr lang="ru-RU"/>
          </a:p>
        </p:txBody>
      </p:sp>
      <p:sp>
        <p:nvSpPr>
          <p:cNvPr id="3" name="Нижний колонтитул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ru-RU"/>
          </a:p>
        </p:txBody>
      </p:sp>
      <p:sp>
        <p:nvSpPr>
          <p:cNvPr id="23" name="Номер слайда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9AECC537-B7C3-41B2-9AE5-311FF5DFD404}" type="slidenum">
              <a:rPr lang="ru-RU" smtClean="0"/>
              <a:t>‹#›</a:t>
            </a:fld>
            <a:endParaRPr lang="ru-RU"/>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microsoft.com/office/2007/relationships/hdphoto" Target="../media/hdphoto1.wdp"/><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1.xml"/><Relationship Id="rId6" Type="http://schemas.microsoft.com/office/2007/relationships/hdphoto" Target="../media/hdphoto3.wdp"/><Relationship Id="rId5" Type="http://schemas.openxmlformats.org/officeDocument/2006/relationships/image" Target="../media/image8.png"/><Relationship Id="rId10" Type="http://schemas.openxmlformats.org/officeDocument/2006/relationships/image" Target="../media/image11.png"/><Relationship Id="rId4" Type="http://schemas.openxmlformats.org/officeDocument/2006/relationships/image" Target="../media/image7.png"/><Relationship Id="rId9" Type="http://schemas.microsoft.com/office/2007/relationships/hdphoto" Target="../media/hdphoto4.wdp"/></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1.xml"/><Relationship Id="rId5" Type="http://schemas.microsoft.com/office/2007/relationships/hdphoto" Target="../media/hdphoto5.wdp"/><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1.xml"/><Relationship Id="rId6" Type="http://schemas.microsoft.com/office/2007/relationships/hdphoto" Target="../media/hdphoto6.wdp"/><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5.jpeg"/><Relationship Id="rId1" Type="http://schemas.openxmlformats.org/officeDocument/2006/relationships/slideLayout" Target="../slideLayouts/slideLayout1.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043608" y="0"/>
            <a:ext cx="7117180" cy="1340768"/>
          </a:xfrm>
        </p:spPr>
        <p:txBody>
          <a:bodyPr>
            <a:normAutofit fontScale="90000"/>
          </a:bodyPr>
          <a:lstStyle/>
          <a:p>
            <a:r>
              <a:rPr lang="ru-RU" dirty="0" err="1">
                <a:solidFill>
                  <a:schemeClr val="tx1">
                    <a:lumMod val="95000"/>
                  </a:schemeClr>
                </a:solidFill>
                <a:effectLst/>
              </a:rPr>
              <a:t>Схеми</a:t>
            </a:r>
            <a:r>
              <a:rPr lang="ru-RU" dirty="0">
                <a:solidFill>
                  <a:schemeClr val="tx1">
                    <a:lumMod val="95000"/>
                  </a:schemeClr>
                </a:solidFill>
                <a:effectLst/>
              </a:rPr>
              <a:t> </a:t>
            </a:r>
            <a:r>
              <a:rPr lang="ru-RU" dirty="0" err="1">
                <a:solidFill>
                  <a:schemeClr val="tx1">
                    <a:lumMod val="95000"/>
                  </a:schemeClr>
                </a:solidFill>
                <a:effectLst/>
              </a:rPr>
              <a:t>порівняння</a:t>
            </a:r>
            <a:r>
              <a:rPr lang="ru-RU" dirty="0">
                <a:solidFill>
                  <a:schemeClr val="tx1">
                    <a:lumMod val="95000"/>
                  </a:schemeClr>
                </a:solidFill>
                <a:effectLst/>
              </a:rPr>
              <a:t> і </a:t>
            </a:r>
            <a:r>
              <a:rPr lang="ru-RU" dirty="0" smtClean="0">
                <a:solidFill>
                  <a:schemeClr val="tx1">
                    <a:lumMod val="95000"/>
                  </a:schemeClr>
                </a:solidFill>
                <a:effectLst/>
              </a:rPr>
              <a:t>контролю</a:t>
            </a:r>
            <a:endParaRPr lang="ru-RU" sz="2200" dirty="0">
              <a:solidFill>
                <a:schemeClr val="tx1">
                  <a:lumMod val="95000"/>
                </a:schemeClr>
              </a:solidFill>
            </a:endParaRPr>
          </a:p>
        </p:txBody>
      </p:sp>
      <p:pic>
        <p:nvPicPr>
          <p:cNvPr id="5122" name="Picture 2" descr="Що таке інтернет речей, які використовуються технології і девайси, сильні  сторони і недоліки самої концепції | Поширені запитання"/>
          <p:cNvPicPr>
            <a:picLocks noChangeAspect="1" noChangeArrowheads="1"/>
          </p:cNvPicPr>
          <p:nvPr/>
        </p:nvPicPr>
        <p:blipFill>
          <a:blip r:embed="rId3">
            <a:duotone>
              <a:prstClr val="black"/>
              <a:schemeClr val="bg2">
                <a:lumMod val="60000"/>
                <a:lumOff val="40000"/>
                <a:tint val="45000"/>
                <a:satMod val="400000"/>
              </a:schemeClr>
            </a:duotone>
            <a:extLst>
              <a:ext uri="{28A0092B-C50C-407E-A947-70E740481C1C}">
                <a14:useLocalDpi xmlns:a14="http://schemas.microsoft.com/office/drawing/2010/main" val="0"/>
              </a:ext>
            </a:extLst>
          </a:blip>
          <a:srcRect/>
          <a:stretch>
            <a:fillRect/>
          </a:stretch>
        </p:blipFill>
        <p:spPr bwMode="auto">
          <a:xfrm>
            <a:off x="0" y="1340768"/>
            <a:ext cx="9144000" cy="5517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886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323528" y="8315"/>
            <a:ext cx="2801973" cy="338554"/>
          </a:xfrm>
          <a:prstGeom prst="rect">
            <a:avLst/>
          </a:prstGeom>
          <a:solidFill>
            <a:schemeClr val="bg2">
              <a:lumMod val="20000"/>
              <a:lumOff val="80000"/>
            </a:schemeClr>
          </a:solidFill>
        </p:spPr>
        <p:txBody>
          <a:bodyPr wrap="square">
            <a:spAutoFit/>
          </a:bodyPr>
          <a:lstStyle/>
          <a:p>
            <a:pPr algn="ctr"/>
            <a:r>
              <a:rPr lang="uk-UA" sz="1600" dirty="0" smtClean="0">
                <a:solidFill>
                  <a:schemeClr val="tx2">
                    <a:lumMod val="25000"/>
                  </a:schemeClr>
                </a:solidFill>
              </a:rPr>
              <a:t>Схеми порівняння і контролю</a:t>
            </a:r>
            <a:endParaRPr lang="uk-UA" sz="1600" dirty="0">
              <a:solidFill>
                <a:schemeClr val="tx2">
                  <a:lumMod val="25000"/>
                </a:schemeClr>
              </a:solidFill>
            </a:endParaRPr>
          </a:p>
        </p:txBody>
      </p:sp>
      <mc:AlternateContent xmlns:mc="http://schemas.openxmlformats.org/markup-compatibility/2006">
        <mc:Choice xmlns:a14="http://schemas.microsoft.com/office/drawing/2010/main" Requires="a14">
          <p:sp>
            <p:nvSpPr>
              <p:cNvPr id="2" name="Прямоугольник 1"/>
              <p:cNvSpPr/>
              <p:nvPr/>
            </p:nvSpPr>
            <p:spPr>
              <a:xfrm>
                <a:off x="0" y="854710"/>
                <a:ext cx="9144000" cy="3993978"/>
              </a:xfrm>
              <a:prstGeom prst="rect">
                <a:avLst/>
              </a:prstGeom>
              <a:solidFill>
                <a:schemeClr val="bg2">
                  <a:lumMod val="20000"/>
                  <a:lumOff val="80000"/>
                </a:schemeClr>
              </a:solidFill>
            </p:spPr>
            <p:txBody>
              <a:bodyPr wrap="square">
                <a:spAutoFit/>
              </a:bodyPr>
              <a:lstStyle/>
              <a:p>
                <a:pPr indent="447675" algn="just"/>
                <a:r>
                  <a:rPr lang="uk-UA" b="1" dirty="0" smtClean="0">
                    <a:solidFill>
                      <a:schemeClr val="tx2">
                        <a:lumMod val="25000"/>
                      </a:schemeClr>
                    </a:solidFill>
                  </a:rPr>
                  <a:t>ЦИФРОВИЙ КОМПАРАТОР </a:t>
                </a:r>
                <a:r>
                  <a:rPr lang="uk-UA" i="1" dirty="0" smtClean="0">
                    <a:solidFill>
                      <a:schemeClr val="tx2">
                        <a:lumMod val="25000"/>
                      </a:schemeClr>
                    </a:solidFill>
                  </a:rPr>
                  <a:t>(</a:t>
                </a:r>
                <a:r>
                  <a:rPr lang="uk-UA" b="1" i="1" dirty="0" smtClean="0">
                    <a:solidFill>
                      <a:schemeClr val="tx2">
                        <a:lumMod val="25000"/>
                      </a:schemeClr>
                    </a:solidFill>
                  </a:rPr>
                  <a:t>схема порівняння</a:t>
                </a:r>
                <a:r>
                  <a:rPr lang="uk-UA" i="1" dirty="0" smtClean="0">
                    <a:solidFill>
                      <a:schemeClr val="tx2">
                        <a:lumMod val="25000"/>
                      </a:schemeClr>
                    </a:solidFill>
                  </a:rPr>
                  <a:t>)</a:t>
                </a:r>
                <a:r>
                  <a:rPr lang="uk-UA" dirty="0" smtClean="0">
                    <a:solidFill>
                      <a:schemeClr val="tx2">
                        <a:lumMod val="25000"/>
                      </a:schemeClr>
                    </a:solidFill>
                  </a:rPr>
                  <a:t> – це комбінаційний функціональний вузол, який здійснює порівняння двох чисел однакової розрядності, заданих у двійковому коді, та виробляє вихідний логічний сигнал про результат порівняння. </a:t>
                </a:r>
              </a:p>
              <a:p>
                <a:pPr indent="447675" algn="just"/>
                <a:r>
                  <a:rPr lang="uk-UA" dirty="0" smtClean="0">
                    <a:solidFill>
                      <a:schemeClr val="tx2">
                        <a:lumMod val="25000"/>
                      </a:schemeClr>
                    </a:solidFill>
                  </a:rPr>
                  <a:t>Назва </a:t>
                </a:r>
                <a:r>
                  <a:rPr lang="uk-UA" i="1" dirty="0" smtClean="0">
                    <a:solidFill>
                      <a:schemeClr val="tx2">
                        <a:lumMod val="25000"/>
                      </a:schemeClr>
                    </a:solidFill>
                  </a:rPr>
                  <a:t>компаратор</a:t>
                </a:r>
                <a:r>
                  <a:rPr lang="uk-UA" dirty="0" smtClean="0">
                    <a:solidFill>
                      <a:schemeClr val="tx2">
                        <a:lumMod val="25000"/>
                      </a:schemeClr>
                    </a:solidFill>
                  </a:rPr>
                  <a:t> походить від </a:t>
                </a:r>
                <a:r>
                  <a:rPr lang="uk-UA" dirty="0" err="1" smtClean="0">
                    <a:solidFill>
                      <a:schemeClr val="tx2">
                        <a:lumMod val="25000"/>
                      </a:schemeClr>
                    </a:solidFill>
                  </a:rPr>
                  <a:t>англ</a:t>
                </a:r>
                <a:r>
                  <a:rPr lang="uk-UA" dirty="0" smtClean="0">
                    <a:solidFill>
                      <a:schemeClr val="tx2">
                        <a:lumMod val="25000"/>
                      </a:schemeClr>
                    </a:solidFill>
                  </a:rPr>
                  <a:t>. </a:t>
                </a:r>
                <a:r>
                  <a:rPr lang="en-US" i="1" dirty="0" smtClean="0">
                    <a:solidFill>
                      <a:schemeClr val="tx2">
                        <a:lumMod val="25000"/>
                      </a:schemeClr>
                    </a:solidFill>
                  </a:rPr>
                  <a:t>compare</a:t>
                </a:r>
                <a:r>
                  <a:rPr lang="en-US" dirty="0" smtClean="0">
                    <a:solidFill>
                      <a:schemeClr val="tx2">
                        <a:lumMod val="25000"/>
                      </a:schemeClr>
                    </a:solidFill>
                  </a:rPr>
                  <a:t> </a:t>
                </a:r>
                <a:r>
                  <a:rPr lang="en-US" dirty="0">
                    <a:solidFill>
                      <a:schemeClr val="tx2">
                        <a:lumMod val="25000"/>
                      </a:schemeClr>
                    </a:solidFill>
                  </a:rPr>
                  <a:t>– </a:t>
                </a:r>
                <a:r>
                  <a:rPr lang="uk-UA" i="1" dirty="0" smtClean="0">
                    <a:solidFill>
                      <a:schemeClr val="tx2">
                        <a:lumMod val="25000"/>
                      </a:schemeClr>
                    </a:solidFill>
                  </a:rPr>
                  <a:t>порівнювати</a:t>
                </a:r>
                <a:r>
                  <a:rPr lang="uk-UA" dirty="0" smtClean="0">
                    <a:solidFill>
                      <a:schemeClr val="tx2">
                        <a:lumMod val="25000"/>
                      </a:schemeClr>
                    </a:solidFill>
                  </a:rPr>
                  <a:t>. </a:t>
                </a:r>
              </a:p>
              <a:p>
                <a:pPr indent="447675" algn="just"/>
                <a:r>
                  <a:rPr lang="uk-UA" dirty="0" smtClean="0">
                    <a:solidFill>
                      <a:schemeClr val="tx2">
                        <a:lumMod val="25000"/>
                      </a:schemeClr>
                    </a:solidFill>
                  </a:rPr>
                  <a:t>Кількість входів компаратора визначається розрядністю порівнюваних кодів. Залежно від схемного виконання компаратори можуть визначати рівність чисел </a:t>
                </a:r>
                <a:r>
                  <a:rPr lang="ru-RU" dirty="0" smtClean="0">
                    <a:solidFill>
                      <a:schemeClr val="tx2">
                        <a:lumMod val="25000"/>
                      </a:schemeClr>
                    </a:solidFill>
                  </a:rPr>
                  <a:t>А </a:t>
                </a:r>
                <a:r>
                  <a:rPr lang="ru-RU" dirty="0">
                    <a:solidFill>
                      <a:schemeClr val="tx2">
                        <a:lumMod val="25000"/>
                      </a:schemeClr>
                    </a:solidFill>
                  </a:rPr>
                  <a:t>і В </a:t>
                </a:r>
                <a:r>
                  <a:rPr lang="ru-RU" dirty="0" smtClean="0">
                    <a:solidFill>
                      <a:schemeClr val="tx2">
                        <a:lumMod val="25000"/>
                      </a:schemeClr>
                    </a:solidFill>
                  </a:rPr>
                  <a:t>(</a:t>
                </a:r>
                <a:r>
                  <a:rPr lang="en-US" dirty="0" smtClean="0">
                    <a:solidFill>
                      <a:schemeClr val="tx2">
                        <a:lumMod val="25000"/>
                      </a:schemeClr>
                    </a:solidFill>
                  </a:rPr>
                  <a:t>A=B</a:t>
                </a:r>
                <a:r>
                  <a:rPr lang="ru-RU" dirty="0" smtClean="0">
                    <a:solidFill>
                      <a:schemeClr val="tx2">
                        <a:lumMod val="25000"/>
                      </a:schemeClr>
                    </a:solidFill>
                  </a:rPr>
                  <a:t> </a:t>
                </a:r>
                <a:r>
                  <a:rPr lang="ru-RU" dirty="0">
                    <a:solidFill>
                      <a:schemeClr val="tx2">
                        <a:lumMod val="25000"/>
                      </a:schemeClr>
                    </a:solidFill>
                  </a:rPr>
                  <a:t>) </a:t>
                </a:r>
                <a:r>
                  <a:rPr lang="uk-UA" dirty="0" smtClean="0">
                    <a:solidFill>
                      <a:schemeClr val="tx2">
                        <a:lumMod val="25000"/>
                      </a:schemeClr>
                    </a:solidFill>
                  </a:rPr>
                  <a:t>та (або) нерівності чисел (</a:t>
                </a:r>
                <a:r>
                  <a:rPr lang="en-US" dirty="0" smtClean="0">
                    <a:solidFill>
                      <a:schemeClr val="tx2">
                        <a:lumMod val="25000"/>
                      </a:schemeClr>
                    </a:solidFill>
                  </a:rPr>
                  <a:t>A&gt;B; A&lt;B</a:t>
                </a:r>
                <a:r>
                  <a:rPr lang="uk-UA" dirty="0" smtClean="0">
                    <a:solidFill>
                      <a:schemeClr val="tx2">
                        <a:lumMod val="25000"/>
                      </a:schemeClr>
                    </a:solidFill>
                  </a:rPr>
                  <a:t> ). </a:t>
                </a:r>
                <a:endParaRPr lang="en-US" dirty="0" smtClean="0">
                  <a:solidFill>
                    <a:schemeClr val="tx2">
                      <a:lumMod val="25000"/>
                    </a:schemeClr>
                  </a:solidFill>
                </a:endParaRPr>
              </a:p>
              <a:p>
                <a:pPr indent="447675" algn="just"/>
                <a:r>
                  <a:rPr lang="uk-UA" dirty="0" smtClean="0">
                    <a:solidFill>
                      <a:schemeClr val="tx2">
                        <a:lumMod val="25000"/>
                      </a:schemeClr>
                    </a:solidFill>
                  </a:rPr>
                  <a:t>Результат порівняння відображається у вигляді логічного сигналу на виході компаратора. Зазвичай формуються три сигнали: </a:t>
                </a:r>
                <a:endParaRPr lang="en-US" i="1" dirty="0" smtClean="0">
                  <a:solidFill>
                    <a:schemeClr val="tx2">
                      <a:lumMod val="25000"/>
                    </a:schemeClr>
                  </a:solidFill>
                  <a:latin typeface="Cambria Math"/>
                </a:endParaRPr>
              </a:p>
              <a:p>
                <a:pPr indent="447675" algn="ctr"/>
                <a14:m>
                  <m:oMath xmlns:m="http://schemas.openxmlformats.org/officeDocument/2006/math">
                    <m:sSub>
                      <m:sSubPr>
                        <m:ctrlPr>
                          <a:rPr lang="uk-UA" sz="2000" i="1" smtClean="0">
                            <a:solidFill>
                              <a:schemeClr val="tx2">
                                <a:lumMod val="25000"/>
                              </a:schemeClr>
                            </a:solidFill>
                            <a:latin typeface="Cambria Math"/>
                          </a:rPr>
                        </m:ctrlPr>
                      </m:sSubPr>
                      <m:e>
                        <m:r>
                          <a:rPr lang="en-US" sz="2000" b="0" i="1" smtClean="0">
                            <a:solidFill>
                              <a:schemeClr val="tx2">
                                <a:lumMod val="25000"/>
                              </a:schemeClr>
                            </a:solidFill>
                            <a:latin typeface="Cambria Math"/>
                          </a:rPr>
                          <m:t>𝐹</m:t>
                        </m:r>
                      </m:e>
                      <m:sub>
                        <m:r>
                          <a:rPr lang="en-US" sz="2000" b="0" i="1" smtClean="0">
                            <a:solidFill>
                              <a:schemeClr val="tx2">
                                <a:lumMod val="25000"/>
                              </a:schemeClr>
                            </a:solidFill>
                            <a:latin typeface="Cambria Math"/>
                          </a:rPr>
                          <m:t>𝐴</m:t>
                        </m:r>
                        <m:r>
                          <a:rPr lang="en-US" sz="2000" b="0" i="1" smtClean="0">
                            <a:solidFill>
                              <a:schemeClr val="tx2">
                                <a:lumMod val="25000"/>
                              </a:schemeClr>
                            </a:solidFill>
                            <a:latin typeface="Cambria Math"/>
                          </a:rPr>
                          <m:t>=</m:t>
                        </m:r>
                        <m:r>
                          <a:rPr lang="en-US" sz="2000" b="0" i="1" smtClean="0">
                            <a:solidFill>
                              <a:schemeClr val="tx2">
                                <a:lumMod val="25000"/>
                              </a:schemeClr>
                            </a:solidFill>
                            <a:latin typeface="Cambria Math"/>
                          </a:rPr>
                          <m:t>𝐵</m:t>
                        </m:r>
                      </m:sub>
                    </m:sSub>
                    <m:r>
                      <a:rPr lang="en-US" sz="2000" b="0" i="1" smtClean="0">
                        <a:solidFill>
                          <a:schemeClr val="tx2">
                            <a:lumMod val="25000"/>
                          </a:schemeClr>
                        </a:solidFill>
                        <a:latin typeface="Cambria Math"/>
                      </a:rPr>
                      <m:t>;</m:t>
                    </m:r>
                    <m:sSub>
                      <m:sSubPr>
                        <m:ctrlPr>
                          <a:rPr lang="uk-UA" sz="2000" i="1">
                            <a:solidFill>
                              <a:schemeClr val="tx2">
                                <a:lumMod val="25000"/>
                              </a:schemeClr>
                            </a:solidFill>
                            <a:latin typeface="Cambria Math"/>
                          </a:rPr>
                        </m:ctrlPr>
                      </m:sSubPr>
                      <m:e>
                        <m:r>
                          <a:rPr lang="en-US" sz="2000" i="1">
                            <a:solidFill>
                              <a:schemeClr val="tx2">
                                <a:lumMod val="25000"/>
                              </a:schemeClr>
                            </a:solidFill>
                            <a:latin typeface="Cambria Math"/>
                          </a:rPr>
                          <m:t>𝐹</m:t>
                        </m:r>
                      </m:e>
                      <m:sub>
                        <m:r>
                          <a:rPr lang="en-US" sz="2000" i="1">
                            <a:solidFill>
                              <a:schemeClr val="tx2">
                                <a:lumMod val="25000"/>
                              </a:schemeClr>
                            </a:solidFill>
                            <a:latin typeface="Cambria Math"/>
                          </a:rPr>
                          <m:t>𝐴</m:t>
                        </m:r>
                        <m:r>
                          <a:rPr lang="en-US" sz="2000" b="0" i="1" smtClean="0">
                            <a:solidFill>
                              <a:schemeClr val="tx2">
                                <a:lumMod val="25000"/>
                              </a:schemeClr>
                            </a:solidFill>
                            <a:latin typeface="Cambria Math"/>
                          </a:rPr>
                          <m:t>&gt;</m:t>
                        </m:r>
                        <m:r>
                          <a:rPr lang="en-US" sz="2000" i="1">
                            <a:solidFill>
                              <a:schemeClr val="tx2">
                                <a:lumMod val="25000"/>
                              </a:schemeClr>
                            </a:solidFill>
                            <a:latin typeface="Cambria Math"/>
                          </a:rPr>
                          <m:t>𝐵</m:t>
                        </m:r>
                      </m:sub>
                    </m:sSub>
                    <m:r>
                      <a:rPr lang="en-US" sz="2000" b="0" i="1" smtClean="0">
                        <a:solidFill>
                          <a:schemeClr val="tx2">
                            <a:lumMod val="25000"/>
                          </a:schemeClr>
                        </a:solidFill>
                        <a:latin typeface="Cambria Math"/>
                      </a:rPr>
                      <m:t>;</m:t>
                    </m:r>
                    <m:sSub>
                      <m:sSubPr>
                        <m:ctrlPr>
                          <a:rPr lang="uk-UA" sz="2000" i="1">
                            <a:solidFill>
                              <a:schemeClr val="tx2">
                                <a:lumMod val="25000"/>
                              </a:schemeClr>
                            </a:solidFill>
                            <a:latin typeface="Cambria Math"/>
                          </a:rPr>
                        </m:ctrlPr>
                      </m:sSubPr>
                      <m:e>
                        <m:r>
                          <a:rPr lang="en-US" sz="2000" i="1">
                            <a:solidFill>
                              <a:schemeClr val="tx2">
                                <a:lumMod val="25000"/>
                              </a:schemeClr>
                            </a:solidFill>
                            <a:latin typeface="Cambria Math"/>
                          </a:rPr>
                          <m:t>𝐹</m:t>
                        </m:r>
                      </m:e>
                      <m:sub>
                        <m:r>
                          <a:rPr lang="en-US" sz="2000" i="1">
                            <a:solidFill>
                              <a:schemeClr val="tx2">
                                <a:lumMod val="25000"/>
                              </a:schemeClr>
                            </a:solidFill>
                            <a:latin typeface="Cambria Math"/>
                          </a:rPr>
                          <m:t>𝐴</m:t>
                        </m:r>
                        <m:r>
                          <a:rPr lang="en-US" sz="2000" b="0" i="1" smtClean="0">
                            <a:solidFill>
                              <a:schemeClr val="tx2">
                                <a:lumMod val="25000"/>
                              </a:schemeClr>
                            </a:solidFill>
                            <a:latin typeface="Cambria Math"/>
                          </a:rPr>
                          <m:t>&lt;</m:t>
                        </m:r>
                        <m:r>
                          <a:rPr lang="en-US" sz="2000" i="1">
                            <a:solidFill>
                              <a:schemeClr val="tx2">
                                <a:lumMod val="25000"/>
                              </a:schemeClr>
                            </a:solidFill>
                            <a:latin typeface="Cambria Math"/>
                          </a:rPr>
                          <m:t>𝐵</m:t>
                        </m:r>
                      </m:sub>
                    </m:sSub>
                  </m:oMath>
                </a14:m>
                <a:r>
                  <a:rPr lang="uk-UA" dirty="0" smtClean="0">
                    <a:solidFill>
                      <a:schemeClr val="tx2">
                        <a:lumMod val="25000"/>
                      </a:schemeClr>
                    </a:solidFill>
                  </a:rPr>
                  <a:t>. </a:t>
                </a:r>
                <a:endParaRPr lang="en-US" dirty="0" smtClean="0">
                  <a:solidFill>
                    <a:schemeClr val="tx2">
                      <a:lumMod val="25000"/>
                    </a:schemeClr>
                  </a:solidFill>
                </a:endParaRPr>
              </a:p>
              <a:p>
                <a:pPr indent="447675" algn="just"/>
                <a:r>
                  <a:rPr lang="uk-UA" dirty="0" smtClean="0">
                    <a:solidFill>
                      <a:schemeClr val="tx2">
                        <a:lumMod val="25000"/>
                      </a:schemeClr>
                    </a:solidFill>
                  </a:rPr>
                  <a:t>У найпростіших компараторах на виході наявний тільки сигнал, який інформує про рівність або нерівність кодів, тому такі компаратори мають назву </a:t>
                </a:r>
                <a:r>
                  <a:rPr lang="uk-UA" i="1" dirty="0" smtClean="0">
                    <a:solidFill>
                      <a:schemeClr val="tx2">
                        <a:lumMod val="25000"/>
                      </a:schemeClr>
                    </a:solidFill>
                  </a:rPr>
                  <a:t>компаратори рівності </a:t>
                </a:r>
                <a:r>
                  <a:rPr lang="uk-UA" dirty="0" smtClean="0">
                    <a:solidFill>
                      <a:schemeClr val="tx2">
                        <a:lumMod val="25000"/>
                      </a:schemeClr>
                    </a:solidFill>
                  </a:rPr>
                  <a:t>або </a:t>
                </a:r>
                <a:r>
                  <a:rPr lang="uk-UA" i="1" dirty="0" smtClean="0">
                    <a:solidFill>
                      <a:schemeClr val="tx2">
                        <a:lumMod val="25000"/>
                      </a:schemeClr>
                    </a:solidFill>
                  </a:rPr>
                  <a:t>нуль-органи</a:t>
                </a:r>
                <a:r>
                  <a:rPr lang="uk-UA" dirty="0" smtClean="0">
                    <a:solidFill>
                      <a:schemeClr val="tx2">
                        <a:lumMod val="25000"/>
                      </a:schemeClr>
                    </a:solidFill>
                  </a:rPr>
                  <a:t>.</a:t>
                </a:r>
                <a:endParaRPr lang="uk-UA" dirty="0">
                  <a:solidFill>
                    <a:schemeClr val="tx2">
                      <a:lumMod val="25000"/>
                    </a:schemeClr>
                  </a:solidFill>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0" y="854710"/>
                <a:ext cx="9144000" cy="3993978"/>
              </a:xfrm>
              <a:prstGeom prst="rect">
                <a:avLst/>
              </a:prstGeom>
              <a:blipFill rotWithShape="1">
                <a:blip r:embed="rId2"/>
                <a:stretch>
                  <a:fillRect l="-533" t="-763" r="-533" b="-1527"/>
                </a:stretch>
              </a:blipFill>
            </p:spPr>
            <p:txBody>
              <a:bodyPr/>
              <a:lstStyle/>
              <a:p>
                <a:r>
                  <a:rPr lang="ru-RU">
                    <a:noFill/>
                  </a:rPr>
                  <a:t> </a:t>
                </a:r>
              </a:p>
            </p:txBody>
          </p:sp>
        </mc:Fallback>
      </mc:AlternateContent>
      <p:pic>
        <p:nvPicPr>
          <p:cNvPr id="8" name="Picture 2" descr="ROZETKA | Статуэтка Sealmark OL-9532-XB Сова Программист. Цена, купить  Статуэтка Sealmark OL-9532-XB Сова Программист в Киеве, Харькове,  Днепропетровске, Одессе, Запорожье, Львове. Статуэтка Sealmark OL-9532-XB Сова  Программист: обзор, описание, продажа"/>
          <p:cNvPicPr>
            <a:picLocks noChangeAspect="1" noChangeArrowheads="1"/>
          </p:cNvPicPr>
          <p:nvPr/>
        </p:nvPicPr>
        <p:blipFill>
          <a:blip r:embed="rId3" cstate="print">
            <a:duotone>
              <a:prstClr val="black"/>
              <a:schemeClr val="tx1">
                <a:lumMod val="50000"/>
                <a:tint val="45000"/>
                <a:satMod val="400000"/>
              </a:schemeClr>
            </a:duotone>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0" y="8314"/>
            <a:ext cx="323528" cy="355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9933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ROZETKA | Статуэтка Sealmark OL-9532-XB Сова Программист. Цена, купить  Статуэтка Sealmark OL-9532-XB Сова Программист в Киеве, Харькове,  Днепропетровске, Одессе, Запорожье, Львове. Статуэтка Sealmark OL-9532-XB Сова  Программист: обзор, описание, продажа"/>
          <p:cNvPicPr>
            <a:picLocks noChangeAspect="1" noChangeArrowheads="1"/>
          </p:cNvPicPr>
          <p:nvPr/>
        </p:nvPicPr>
        <p:blipFill>
          <a:blip r:embed="rId2" cstate="print">
            <a:duotone>
              <a:prstClr val="black"/>
              <a:schemeClr val="tx1">
                <a:lumMod val="50000"/>
                <a:tint val="45000"/>
                <a:satMod val="400000"/>
              </a:schemeClr>
            </a:duotone>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668344" y="5234776"/>
            <a:ext cx="1475656" cy="1623222"/>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323528" y="8315"/>
            <a:ext cx="2801973" cy="338554"/>
          </a:xfrm>
          <a:prstGeom prst="rect">
            <a:avLst/>
          </a:prstGeom>
          <a:solidFill>
            <a:schemeClr val="bg2">
              <a:lumMod val="20000"/>
              <a:lumOff val="80000"/>
            </a:schemeClr>
          </a:solidFill>
        </p:spPr>
        <p:txBody>
          <a:bodyPr wrap="square">
            <a:spAutoFit/>
          </a:bodyPr>
          <a:lstStyle/>
          <a:p>
            <a:pPr algn="ctr"/>
            <a:r>
              <a:rPr lang="uk-UA" sz="1600" dirty="0" smtClean="0">
                <a:solidFill>
                  <a:schemeClr val="tx2">
                    <a:lumMod val="25000"/>
                  </a:schemeClr>
                </a:solidFill>
              </a:rPr>
              <a:t>Схеми порівняння і контролю</a:t>
            </a:r>
            <a:endParaRPr lang="uk-UA" sz="1600" dirty="0">
              <a:solidFill>
                <a:schemeClr val="tx2">
                  <a:lumMod val="25000"/>
                </a:schemeClr>
              </a:solidFill>
            </a:endParaRPr>
          </a:p>
        </p:txBody>
      </p:sp>
      <p:pic>
        <p:nvPicPr>
          <p:cNvPr id="5" name="Picture 2" descr="ROZETKA | Статуэтка Sealmark OL-9532-XB Сова Программист. Цена, купить  Статуэтка Sealmark OL-9532-XB Сова Программист в Киеве, Харькове,  Днепропетровске, Одессе, Запорожье, Львове. Статуэтка Sealmark OL-9532-XB Сова  Программист: обзор, описание, продажа"/>
          <p:cNvPicPr>
            <a:picLocks noChangeAspect="1" noChangeArrowheads="1"/>
          </p:cNvPicPr>
          <p:nvPr/>
        </p:nvPicPr>
        <p:blipFill>
          <a:blip r:embed="rId4" cstate="print">
            <a:duotone>
              <a:prstClr val="black"/>
              <a:schemeClr val="tx1">
                <a:lumMod val="50000"/>
                <a:tint val="45000"/>
                <a:satMod val="400000"/>
              </a:schemeClr>
            </a:duotone>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0" y="8314"/>
            <a:ext cx="323528" cy="35588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8462" y="1268760"/>
            <a:ext cx="1611610" cy="1950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Прямоугольник 1"/>
          <p:cNvSpPr/>
          <p:nvPr/>
        </p:nvSpPr>
        <p:spPr>
          <a:xfrm>
            <a:off x="54496" y="467569"/>
            <a:ext cx="9144000" cy="646331"/>
          </a:xfrm>
          <a:prstGeom prst="rect">
            <a:avLst/>
          </a:prstGeom>
          <a:solidFill>
            <a:schemeClr val="bg2">
              <a:lumMod val="20000"/>
              <a:lumOff val="80000"/>
            </a:schemeClr>
          </a:solidFill>
        </p:spPr>
        <p:txBody>
          <a:bodyPr wrap="square">
            <a:spAutoFit/>
          </a:bodyPr>
          <a:lstStyle/>
          <a:p>
            <a:pPr indent="447675"/>
            <a:r>
              <a:rPr lang="uk-UA" dirty="0" smtClean="0">
                <a:solidFill>
                  <a:schemeClr val="tx2">
                    <a:lumMod val="25000"/>
                  </a:schemeClr>
                </a:solidFill>
              </a:rPr>
              <a:t>Умовне зображення компаратора, логічна функція якого позначається буквами </a:t>
            </a:r>
            <a:r>
              <a:rPr lang="ru-RU" dirty="0" smtClean="0">
                <a:solidFill>
                  <a:schemeClr val="tx2">
                    <a:lumMod val="25000"/>
                  </a:schemeClr>
                </a:solidFill>
              </a:rPr>
              <a:t>COMP (</a:t>
            </a:r>
            <a:r>
              <a:rPr lang="uk-UA" dirty="0" smtClean="0">
                <a:solidFill>
                  <a:schemeClr val="tx2">
                    <a:lumMod val="25000"/>
                  </a:schemeClr>
                </a:solidFill>
              </a:rPr>
              <a:t>від</a:t>
            </a:r>
            <a:r>
              <a:rPr lang="ru-RU" dirty="0" smtClean="0">
                <a:solidFill>
                  <a:schemeClr val="tx2">
                    <a:lumMod val="25000"/>
                  </a:schemeClr>
                </a:solidFill>
              </a:rPr>
              <a:t> </a:t>
            </a:r>
            <a:r>
              <a:rPr lang="ru-RU" dirty="0">
                <a:solidFill>
                  <a:schemeClr val="tx2">
                    <a:lumMod val="25000"/>
                  </a:schemeClr>
                </a:solidFill>
              </a:rPr>
              <a:t>англ. </a:t>
            </a:r>
            <a:r>
              <a:rPr lang="ru-RU" dirty="0" err="1">
                <a:solidFill>
                  <a:schemeClr val="tx2">
                    <a:lumMod val="25000"/>
                  </a:schemeClr>
                </a:solidFill>
              </a:rPr>
              <a:t>comparator</a:t>
            </a:r>
            <a:r>
              <a:rPr lang="ru-RU" dirty="0">
                <a:solidFill>
                  <a:schemeClr val="tx2">
                    <a:lumMod val="25000"/>
                  </a:schemeClr>
                </a:solidFill>
              </a:rPr>
              <a:t>) </a:t>
            </a:r>
            <a:r>
              <a:rPr lang="uk-UA" dirty="0" smtClean="0">
                <a:solidFill>
                  <a:schemeClr val="tx2">
                    <a:lumMod val="25000"/>
                  </a:schemeClr>
                </a:solidFill>
              </a:rPr>
              <a:t>або знаками </a:t>
            </a:r>
            <a:r>
              <a:rPr lang="ru-RU" dirty="0" smtClean="0">
                <a:solidFill>
                  <a:schemeClr val="tx2">
                    <a:lumMod val="25000"/>
                  </a:schemeClr>
                </a:solidFill>
              </a:rPr>
              <a:t>= </a:t>
            </a:r>
            <a:r>
              <a:rPr lang="ru-RU" dirty="0">
                <a:solidFill>
                  <a:schemeClr val="tx2">
                    <a:lumMod val="25000"/>
                  </a:schemeClr>
                </a:solidFill>
              </a:rPr>
              <a:t>=</a:t>
            </a:r>
          </a:p>
        </p:txBody>
      </p:sp>
      <p:sp>
        <p:nvSpPr>
          <p:cNvPr id="3" name="Прямоугольник 2"/>
          <p:cNvSpPr/>
          <p:nvPr/>
        </p:nvSpPr>
        <p:spPr>
          <a:xfrm>
            <a:off x="6498" y="3284984"/>
            <a:ext cx="9137501" cy="2031325"/>
          </a:xfrm>
          <a:prstGeom prst="rect">
            <a:avLst/>
          </a:prstGeom>
          <a:solidFill>
            <a:schemeClr val="bg2">
              <a:lumMod val="20000"/>
              <a:lumOff val="80000"/>
            </a:schemeClr>
          </a:solidFill>
        </p:spPr>
        <p:txBody>
          <a:bodyPr wrap="square">
            <a:spAutoFit/>
          </a:bodyPr>
          <a:lstStyle/>
          <a:p>
            <a:pPr indent="447675"/>
            <a:r>
              <a:rPr lang="uk-UA" dirty="0" smtClean="0">
                <a:solidFill>
                  <a:schemeClr val="tx2">
                    <a:lumMod val="25000"/>
                  </a:schemeClr>
                </a:solidFill>
              </a:rPr>
              <a:t>Мітки лівого додаткового поля позначають номери розрядів кодів сигналів, які порівнюються, та керуючі сигнали </a:t>
            </a:r>
            <a:r>
              <a:rPr lang="ru-RU" dirty="0" smtClean="0">
                <a:solidFill>
                  <a:schemeClr val="tx2">
                    <a:lumMod val="25000"/>
                  </a:schemeClr>
                </a:solidFill>
              </a:rPr>
              <a:t>«=», «</a:t>
            </a:r>
            <a:r>
              <a:rPr lang="en-US" dirty="0" smtClean="0">
                <a:solidFill>
                  <a:schemeClr val="tx2">
                    <a:lumMod val="25000"/>
                  </a:schemeClr>
                </a:solidFill>
              </a:rPr>
              <a:t>&gt;</a:t>
            </a:r>
            <a:r>
              <a:rPr lang="ru-RU" dirty="0" smtClean="0">
                <a:solidFill>
                  <a:schemeClr val="tx2">
                    <a:lumMod val="25000"/>
                  </a:schemeClr>
                </a:solidFill>
              </a:rPr>
              <a:t>» </a:t>
            </a:r>
            <a:r>
              <a:rPr lang="ru-RU" dirty="0">
                <a:solidFill>
                  <a:schemeClr val="tx2">
                    <a:lumMod val="25000"/>
                  </a:schemeClr>
                </a:solidFill>
              </a:rPr>
              <a:t>і </a:t>
            </a:r>
            <a:r>
              <a:rPr lang="ru-RU" dirty="0" smtClean="0">
                <a:solidFill>
                  <a:schemeClr val="tx2">
                    <a:lumMod val="25000"/>
                  </a:schemeClr>
                </a:solidFill>
              </a:rPr>
              <a:t>«</a:t>
            </a:r>
            <a:r>
              <a:rPr lang="en-US" dirty="0" smtClean="0">
                <a:solidFill>
                  <a:schemeClr val="tx2">
                    <a:lumMod val="25000"/>
                  </a:schemeClr>
                </a:solidFill>
              </a:rPr>
              <a:t>&lt;</a:t>
            </a:r>
            <a:r>
              <a:rPr lang="ru-RU" dirty="0" smtClean="0">
                <a:solidFill>
                  <a:schemeClr val="tx2">
                    <a:lumMod val="25000"/>
                  </a:schemeClr>
                </a:solidFill>
              </a:rPr>
              <a:t>» </a:t>
            </a:r>
            <a:endParaRPr lang="en-US" dirty="0" smtClean="0">
              <a:solidFill>
                <a:schemeClr val="tx2">
                  <a:lumMod val="25000"/>
                </a:schemeClr>
              </a:solidFill>
            </a:endParaRPr>
          </a:p>
          <a:p>
            <a:pPr indent="447675" algn="just"/>
            <a:r>
              <a:rPr lang="uk-UA" dirty="0" smtClean="0">
                <a:solidFill>
                  <a:schemeClr val="tx2">
                    <a:lumMod val="25000"/>
                  </a:schemeClr>
                </a:solidFill>
              </a:rPr>
              <a:t>Якщо використовується тільки одна мікросхема, то на вхід «=» треба подати </a:t>
            </a:r>
            <a:r>
              <a:rPr lang="uk-UA" dirty="0" err="1" smtClean="0">
                <a:solidFill>
                  <a:schemeClr val="tx2">
                    <a:lumMod val="25000"/>
                  </a:schemeClr>
                </a:solidFill>
              </a:rPr>
              <a:t>лог</a:t>
            </a:r>
            <a:r>
              <a:rPr lang="uk-UA" dirty="0" smtClean="0">
                <a:solidFill>
                  <a:schemeClr val="tx2">
                    <a:lumMod val="25000"/>
                  </a:schemeClr>
                </a:solidFill>
              </a:rPr>
              <a:t>. 1, а на входи «</a:t>
            </a:r>
            <a:r>
              <a:rPr lang="en-US" dirty="0" smtClean="0">
                <a:solidFill>
                  <a:schemeClr val="tx2">
                    <a:lumMod val="25000"/>
                  </a:schemeClr>
                </a:solidFill>
              </a:rPr>
              <a:t>&gt;</a:t>
            </a:r>
            <a:r>
              <a:rPr lang="uk-UA" dirty="0" smtClean="0">
                <a:solidFill>
                  <a:schemeClr val="tx2">
                    <a:lumMod val="25000"/>
                  </a:schemeClr>
                </a:solidFill>
              </a:rPr>
              <a:t>» та «</a:t>
            </a:r>
            <a:r>
              <a:rPr lang="en-US" dirty="0" smtClean="0">
                <a:solidFill>
                  <a:schemeClr val="tx2">
                    <a:lumMod val="25000"/>
                  </a:schemeClr>
                </a:solidFill>
              </a:rPr>
              <a:t>&lt;</a:t>
            </a:r>
            <a:r>
              <a:rPr lang="uk-UA" dirty="0" smtClean="0">
                <a:solidFill>
                  <a:schemeClr val="tx2">
                    <a:lumMod val="25000"/>
                  </a:schemeClr>
                </a:solidFill>
              </a:rPr>
              <a:t>»</a:t>
            </a:r>
            <a:r>
              <a:rPr lang="ru-RU" dirty="0"/>
              <a:t> </a:t>
            </a:r>
            <a:r>
              <a:rPr lang="ru-RU" dirty="0">
                <a:solidFill>
                  <a:schemeClr val="tx2">
                    <a:lumMod val="25000"/>
                  </a:schemeClr>
                </a:solidFill>
              </a:rPr>
              <a:t>– </a:t>
            </a:r>
            <a:r>
              <a:rPr lang="uk-UA" dirty="0" smtClean="0">
                <a:solidFill>
                  <a:schemeClr val="tx2">
                    <a:lumMod val="25000"/>
                  </a:schemeClr>
                </a:solidFill>
              </a:rPr>
              <a:t>сигнали</a:t>
            </a:r>
            <a:r>
              <a:rPr lang="ru-RU" dirty="0" smtClean="0">
                <a:solidFill>
                  <a:schemeClr val="tx2">
                    <a:lumMod val="25000"/>
                  </a:schemeClr>
                </a:solidFill>
              </a:rPr>
              <a:t> </a:t>
            </a:r>
            <a:r>
              <a:rPr lang="ru-RU" dirty="0">
                <a:solidFill>
                  <a:schemeClr val="tx2">
                    <a:lumMod val="25000"/>
                  </a:schemeClr>
                </a:solidFill>
              </a:rPr>
              <a:t>лог. </a:t>
            </a:r>
            <a:r>
              <a:rPr lang="ru-RU" dirty="0">
                <a:solidFill>
                  <a:schemeClr val="tx2">
                    <a:lumMod val="25000"/>
                  </a:schemeClr>
                </a:solidFill>
              </a:rPr>
              <a:t>0. </a:t>
            </a:r>
            <a:r>
              <a:rPr lang="ru-RU" dirty="0">
                <a:solidFill>
                  <a:schemeClr val="tx2">
                    <a:lumMod val="25000"/>
                  </a:schemeClr>
                </a:solidFill>
              </a:rPr>
              <a:t>Входи </a:t>
            </a:r>
            <a:r>
              <a:rPr lang="ru-RU" dirty="0" smtClean="0">
                <a:solidFill>
                  <a:schemeClr val="tx2">
                    <a:lumMod val="25000"/>
                  </a:schemeClr>
                </a:solidFill>
              </a:rPr>
              <a:t>«</a:t>
            </a:r>
            <a:r>
              <a:rPr lang="en-US" dirty="0" smtClean="0">
                <a:solidFill>
                  <a:schemeClr val="tx2">
                    <a:lumMod val="25000"/>
                  </a:schemeClr>
                </a:solidFill>
              </a:rPr>
              <a:t>&gt;</a:t>
            </a:r>
            <a:r>
              <a:rPr lang="ru-RU" dirty="0" smtClean="0">
                <a:solidFill>
                  <a:schemeClr val="tx2">
                    <a:lumMod val="25000"/>
                  </a:schemeClr>
                </a:solidFill>
              </a:rPr>
              <a:t>» </a:t>
            </a:r>
            <a:r>
              <a:rPr lang="ru-RU" dirty="0">
                <a:solidFill>
                  <a:schemeClr val="tx2">
                    <a:lumMod val="25000"/>
                  </a:schemeClr>
                </a:solidFill>
              </a:rPr>
              <a:t>та </a:t>
            </a:r>
            <a:r>
              <a:rPr lang="ru-RU" dirty="0" smtClean="0">
                <a:solidFill>
                  <a:schemeClr val="tx2">
                    <a:lumMod val="25000"/>
                  </a:schemeClr>
                </a:solidFill>
              </a:rPr>
              <a:t>«</a:t>
            </a:r>
            <a:r>
              <a:rPr lang="en-US" dirty="0" smtClean="0">
                <a:solidFill>
                  <a:schemeClr val="tx2">
                    <a:lumMod val="25000"/>
                  </a:schemeClr>
                </a:solidFill>
              </a:rPr>
              <a:t>&lt;</a:t>
            </a:r>
            <a:r>
              <a:rPr lang="ru-RU" dirty="0">
                <a:solidFill>
                  <a:schemeClr val="tx2">
                    <a:lumMod val="25000"/>
                  </a:schemeClr>
                </a:solidFill>
              </a:rPr>
              <a:t> </a:t>
            </a:r>
            <a:r>
              <a:rPr lang="ru-RU" dirty="0" smtClean="0">
                <a:solidFill>
                  <a:schemeClr val="tx2">
                    <a:lumMod val="25000"/>
                  </a:schemeClr>
                </a:solidFill>
              </a:rPr>
              <a:t>»</a:t>
            </a:r>
            <a:r>
              <a:rPr lang="en-US" dirty="0" smtClean="0">
                <a:solidFill>
                  <a:schemeClr val="tx2">
                    <a:lumMod val="25000"/>
                  </a:schemeClr>
                </a:solidFill>
              </a:rPr>
              <a:t> </a:t>
            </a:r>
            <a:r>
              <a:rPr lang="uk-UA" dirty="0" smtClean="0">
                <a:solidFill>
                  <a:schemeClr val="tx2">
                    <a:lumMod val="25000"/>
                  </a:schemeClr>
                </a:solidFill>
              </a:rPr>
              <a:t>використовують для нарощування розрядності кодів, які порівнюються: ці входи компаратора з’єднують з відповідними виходами мікросхеми, яка здійснює порівняння молодших розрядів кодів. Мітки правого додаткового поля відображають функціональне призначення виходу(</a:t>
            </a:r>
            <a:r>
              <a:rPr lang="uk-UA" dirty="0" err="1" smtClean="0">
                <a:solidFill>
                  <a:schemeClr val="tx2">
                    <a:lumMod val="25000"/>
                  </a:schemeClr>
                </a:solidFill>
              </a:rPr>
              <a:t>ів</a:t>
            </a:r>
            <a:r>
              <a:rPr lang="uk-UA" dirty="0" smtClean="0">
                <a:solidFill>
                  <a:schemeClr val="tx2">
                    <a:lumMod val="25000"/>
                  </a:schemeClr>
                </a:solidFill>
              </a:rPr>
              <a:t>) компараторів.</a:t>
            </a:r>
            <a:endParaRPr lang="uk-UA" dirty="0">
              <a:solidFill>
                <a:schemeClr val="tx2">
                  <a:lumMod val="25000"/>
                </a:schemeClr>
              </a:solidFill>
            </a:endParaRPr>
          </a:p>
        </p:txBody>
      </p:sp>
    </p:spTree>
    <p:extLst>
      <p:ext uri="{BB962C8B-B14F-4D97-AF65-F5344CB8AC3E}">
        <p14:creationId xmlns:p14="http://schemas.microsoft.com/office/powerpoint/2010/main" val="27086143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23528" y="8315"/>
            <a:ext cx="2801973" cy="338554"/>
          </a:xfrm>
          <a:prstGeom prst="rect">
            <a:avLst/>
          </a:prstGeom>
          <a:solidFill>
            <a:schemeClr val="bg2">
              <a:lumMod val="20000"/>
              <a:lumOff val="80000"/>
            </a:schemeClr>
          </a:solidFill>
        </p:spPr>
        <p:txBody>
          <a:bodyPr wrap="square">
            <a:spAutoFit/>
          </a:bodyPr>
          <a:lstStyle/>
          <a:p>
            <a:pPr algn="ctr"/>
            <a:r>
              <a:rPr lang="uk-UA" sz="1600" dirty="0" smtClean="0">
                <a:solidFill>
                  <a:schemeClr val="tx2">
                    <a:lumMod val="25000"/>
                  </a:schemeClr>
                </a:solidFill>
              </a:rPr>
              <a:t>Схеми порівняння і контролю</a:t>
            </a:r>
            <a:endParaRPr lang="uk-UA" sz="1600" dirty="0">
              <a:solidFill>
                <a:schemeClr val="tx2">
                  <a:lumMod val="25000"/>
                </a:schemeClr>
              </a:solidFill>
            </a:endParaRPr>
          </a:p>
        </p:txBody>
      </p:sp>
      <p:pic>
        <p:nvPicPr>
          <p:cNvPr id="5" name="Picture 2" descr="ROZETKA | Статуэтка Sealmark OL-9532-XB Сова Программист. Цена, купить  Статуэтка Sealmark OL-9532-XB Сова Программист в Киеве, Харькове,  Днепропетровске, Одессе, Запорожье, Львове. Статуэтка Sealmark OL-9532-XB Сова  Программист: обзор, описание, продажа"/>
          <p:cNvPicPr>
            <a:picLocks noChangeAspect="1" noChangeArrowheads="1"/>
          </p:cNvPicPr>
          <p:nvPr/>
        </p:nvPicPr>
        <p:blipFill>
          <a:blip r:embed="rId2" cstate="print">
            <a:duotone>
              <a:prstClr val="black"/>
              <a:schemeClr val="tx1">
                <a:lumMod val="50000"/>
                <a:tint val="45000"/>
                <a:satMod val="400000"/>
              </a:schemeClr>
            </a:duotone>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0" y="8314"/>
            <a:ext cx="323528" cy="355881"/>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0" y="374405"/>
            <a:ext cx="9144000" cy="646331"/>
          </a:xfrm>
          <a:prstGeom prst="rect">
            <a:avLst/>
          </a:prstGeom>
          <a:solidFill>
            <a:schemeClr val="bg2">
              <a:lumMod val="20000"/>
              <a:lumOff val="80000"/>
            </a:schemeClr>
          </a:solidFill>
        </p:spPr>
        <p:txBody>
          <a:bodyPr wrap="square">
            <a:spAutoFit/>
          </a:bodyPr>
          <a:lstStyle/>
          <a:p>
            <a:pPr algn="ctr"/>
            <a:r>
              <a:rPr lang="uk-UA" dirty="0" smtClean="0">
                <a:solidFill>
                  <a:schemeClr val="tx2">
                    <a:lumMod val="25000"/>
                  </a:schemeClr>
                </a:solidFill>
              </a:rPr>
              <a:t>Логіка роботи </a:t>
            </a:r>
            <a:r>
              <a:rPr lang="uk-UA" dirty="0" err="1" smtClean="0">
                <a:solidFill>
                  <a:schemeClr val="tx2">
                    <a:lumMod val="25000"/>
                  </a:schemeClr>
                </a:solidFill>
              </a:rPr>
              <a:t>однорозрядного</a:t>
            </a:r>
            <a:r>
              <a:rPr lang="uk-UA" dirty="0" smtClean="0">
                <a:solidFill>
                  <a:schemeClr val="tx2">
                    <a:lumMod val="25000"/>
                  </a:schemeClr>
                </a:solidFill>
              </a:rPr>
              <a:t> компаратора рівності описується таблицею істинності </a:t>
            </a:r>
          </a:p>
          <a:p>
            <a:pPr algn="ctr"/>
            <a:r>
              <a:rPr lang="uk-UA" dirty="0" smtClean="0">
                <a:solidFill>
                  <a:schemeClr val="tx2">
                    <a:lumMod val="25000"/>
                  </a:schemeClr>
                </a:solidFill>
              </a:rPr>
              <a:t>де А і В – </a:t>
            </a:r>
            <a:r>
              <a:rPr lang="uk-UA" dirty="0" err="1" smtClean="0">
                <a:solidFill>
                  <a:schemeClr val="tx2">
                    <a:lumMod val="25000"/>
                  </a:schemeClr>
                </a:solidFill>
              </a:rPr>
              <a:t>однорозрядні</a:t>
            </a:r>
            <a:r>
              <a:rPr lang="uk-UA" dirty="0" smtClean="0">
                <a:solidFill>
                  <a:schemeClr val="tx2">
                    <a:lumMod val="25000"/>
                  </a:schemeClr>
                </a:solidFill>
              </a:rPr>
              <a:t> двійкові числа.</a:t>
            </a:r>
            <a:endParaRPr lang="uk-UA" dirty="0">
              <a:solidFill>
                <a:schemeClr val="tx2">
                  <a:lumMod val="25000"/>
                </a:schemeClr>
              </a:solidFill>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24744"/>
            <a:ext cx="2151823"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Прямоугольник 5"/>
          <p:cNvSpPr/>
          <p:nvPr/>
        </p:nvSpPr>
        <p:spPr>
          <a:xfrm>
            <a:off x="0" y="3105835"/>
            <a:ext cx="9144000" cy="369332"/>
          </a:xfrm>
          <a:prstGeom prst="rect">
            <a:avLst/>
          </a:prstGeom>
          <a:solidFill>
            <a:schemeClr val="bg2">
              <a:lumMod val="20000"/>
              <a:lumOff val="80000"/>
            </a:schemeClr>
          </a:solidFill>
        </p:spPr>
        <p:txBody>
          <a:bodyPr wrap="square">
            <a:spAutoFit/>
          </a:bodyPr>
          <a:lstStyle/>
          <a:p>
            <a:pPr algn="ctr"/>
            <a:r>
              <a:rPr lang="uk-UA" dirty="0" smtClean="0">
                <a:solidFill>
                  <a:schemeClr val="tx2">
                    <a:lumMod val="25000"/>
                  </a:schemeClr>
                </a:solidFill>
              </a:rPr>
              <a:t>Умовне позначення </a:t>
            </a:r>
            <a:r>
              <a:rPr lang="uk-UA" dirty="0" err="1" smtClean="0">
                <a:solidFill>
                  <a:schemeClr val="tx2">
                    <a:lumMod val="25000"/>
                  </a:schemeClr>
                </a:solidFill>
              </a:rPr>
              <a:t>однорозрядного</a:t>
            </a:r>
            <a:r>
              <a:rPr lang="uk-UA" dirty="0" smtClean="0">
                <a:solidFill>
                  <a:schemeClr val="tx2">
                    <a:lumMod val="25000"/>
                  </a:schemeClr>
                </a:solidFill>
              </a:rPr>
              <a:t> </a:t>
            </a:r>
            <a:r>
              <a:rPr lang="ru-RU" dirty="0" smtClean="0">
                <a:solidFill>
                  <a:schemeClr val="tx2">
                    <a:lumMod val="25000"/>
                  </a:schemeClr>
                </a:solidFill>
              </a:rPr>
              <a:t>нуль-органа</a:t>
            </a:r>
            <a:endParaRPr lang="ru-RU" dirty="0">
              <a:solidFill>
                <a:schemeClr val="tx2">
                  <a:lumMod val="25000"/>
                </a:schemeClr>
              </a:solidFill>
            </a:endParaRPr>
          </a:p>
        </p:txBody>
      </p:sp>
      <p:pic>
        <p:nvPicPr>
          <p:cNvPr id="2051" name="Picture 3"/>
          <p:cNvPicPr>
            <a:picLocks noChangeAspect="1" noChangeArrowheads="1"/>
          </p:cNvPicPr>
          <p:nvPr/>
        </p:nvPicPr>
        <p:blipFill>
          <a:blip r:embed="rId5">
            <a:duotone>
              <a:prstClr val="black"/>
              <a:schemeClr val="tx1">
                <a:lumMod val="75000"/>
                <a:tint val="45000"/>
                <a:satMod val="400000"/>
              </a:schemeClr>
            </a:duotone>
            <a:extLst>
              <a:ext uri="{BEBA8EAE-BF5A-486C-A8C5-ECC9F3942E4B}">
                <a14:imgProps xmlns:a14="http://schemas.microsoft.com/office/drawing/2010/main">
                  <a14:imgLayer r:embed="rId6">
                    <a14:imgEffect>
                      <a14:sharpenSoften amount="50000"/>
                    </a14:imgEffect>
                    <a14:imgEffect>
                      <a14:colorTemperature colorTemp="5900"/>
                    </a14:imgEffect>
                  </a14:imgLayer>
                </a14:imgProps>
              </a:ext>
              <a:ext uri="{28A0092B-C50C-407E-A947-70E740481C1C}">
                <a14:useLocalDpi xmlns:a14="http://schemas.microsoft.com/office/drawing/2010/main" val="0"/>
              </a:ext>
            </a:extLst>
          </a:blip>
          <a:srcRect/>
          <a:stretch>
            <a:fillRect/>
          </a:stretch>
        </p:blipFill>
        <p:spPr bwMode="auto">
          <a:xfrm>
            <a:off x="3561192" y="3573016"/>
            <a:ext cx="1828156" cy="936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a14="http://schemas.microsoft.com/office/drawing/2010/main" Requires="a14">
          <p:sp>
            <p:nvSpPr>
              <p:cNvPr id="9" name="Прямоугольник 8"/>
              <p:cNvSpPr/>
              <p:nvPr/>
            </p:nvSpPr>
            <p:spPr>
              <a:xfrm>
                <a:off x="0" y="4567089"/>
                <a:ext cx="9108504" cy="1200329"/>
              </a:xfrm>
              <a:prstGeom prst="rect">
                <a:avLst/>
              </a:prstGeom>
              <a:solidFill>
                <a:schemeClr val="bg2">
                  <a:lumMod val="20000"/>
                  <a:lumOff val="80000"/>
                </a:schemeClr>
              </a:solidFill>
            </p:spPr>
            <p:txBody>
              <a:bodyPr wrap="square">
                <a:spAutoFit/>
              </a:bodyPr>
              <a:lstStyle/>
              <a:p>
                <a:pPr indent="447675"/>
                <a:r>
                  <a:rPr lang="uk-UA" dirty="0" smtClean="0">
                    <a:solidFill>
                      <a:schemeClr val="tx2">
                        <a:lumMod val="25000"/>
                      </a:schemeClr>
                    </a:solidFill>
                  </a:rPr>
                  <a:t>Функція </a:t>
                </a:r>
                <a14:m>
                  <m:oMath xmlns:m="http://schemas.openxmlformats.org/officeDocument/2006/math">
                    <m:sSub>
                      <m:sSubPr>
                        <m:ctrlPr>
                          <a:rPr lang="uk-UA" i="1">
                            <a:solidFill>
                              <a:schemeClr val="tx2">
                                <a:lumMod val="25000"/>
                              </a:schemeClr>
                            </a:solidFill>
                            <a:latin typeface="Cambria Math"/>
                          </a:rPr>
                        </m:ctrlPr>
                      </m:sSubPr>
                      <m:e>
                        <m:r>
                          <a:rPr lang="en-US" i="1">
                            <a:solidFill>
                              <a:schemeClr val="tx2">
                                <a:lumMod val="25000"/>
                              </a:schemeClr>
                            </a:solidFill>
                            <a:latin typeface="Cambria Math"/>
                          </a:rPr>
                          <m:t>𝐹</m:t>
                        </m:r>
                      </m:e>
                      <m:sub>
                        <m:r>
                          <a:rPr lang="en-US" i="1">
                            <a:solidFill>
                              <a:schemeClr val="tx2">
                                <a:lumMod val="25000"/>
                              </a:schemeClr>
                            </a:solidFill>
                            <a:latin typeface="Cambria Math"/>
                          </a:rPr>
                          <m:t>𝐴</m:t>
                        </m:r>
                        <m:r>
                          <a:rPr lang="en-US" i="1">
                            <a:solidFill>
                              <a:schemeClr val="tx2">
                                <a:lumMod val="25000"/>
                              </a:schemeClr>
                            </a:solidFill>
                            <a:latin typeface="Cambria Math"/>
                          </a:rPr>
                          <m:t>=</m:t>
                        </m:r>
                        <m:r>
                          <a:rPr lang="en-US" i="1">
                            <a:solidFill>
                              <a:schemeClr val="tx2">
                                <a:lumMod val="25000"/>
                              </a:schemeClr>
                            </a:solidFill>
                            <a:latin typeface="Cambria Math"/>
                          </a:rPr>
                          <m:t>𝐵</m:t>
                        </m:r>
                      </m:sub>
                    </m:sSub>
                  </m:oMath>
                </a14:m>
                <a:r>
                  <a:rPr lang="en-US" dirty="0" smtClean="0">
                    <a:solidFill>
                      <a:schemeClr val="tx2">
                        <a:lumMod val="25000"/>
                      </a:schemeClr>
                    </a:solidFill>
                  </a:rPr>
                  <a:t>=1</a:t>
                </a:r>
                <a:r>
                  <a:rPr lang="uk-UA" dirty="0" smtClean="0">
                    <a:solidFill>
                      <a:schemeClr val="tx2">
                        <a:lumMod val="25000"/>
                      </a:schemeClr>
                    </a:solidFill>
                  </a:rPr>
                  <a:t> приймає значення логічної одиниці у разі, якщо </a:t>
                </a:r>
                <a:r>
                  <a:rPr lang="en-US" dirty="0" smtClean="0">
                    <a:solidFill>
                      <a:schemeClr val="tx2">
                        <a:lumMod val="25000"/>
                      </a:schemeClr>
                    </a:solidFill>
                  </a:rPr>
                  <a:t>A=B</a:t>
                </a:r>
                <a:r>
                  <a:rPr lang="uk-UA" dirty="0" smtClean="0">
                    <a:solidFill>
                      <a:schemeClr val="tx2">
                        <a:lumMod val="25000"/>
                      </a:schemeClr>
                    </a:solidFill>
                  </a:rPr>
                  <a:t> , і логічного нуля, </a:t>
                </a:r>
                <a14:m>
                  <m:oMath xmlns:m="http://schemas.openxmlformats.org/officeDocument/2006/math">
                    <m:sSub>
                      <m:sSubPr>
                        <m:ctrlPr>
                          <a:rPr lang="uk-UA" i="1">
                            <a:solidFill>
                              <a:schemeClr val="tx2">
                                <a:lumMod val="25000"/>
                              </a:schemeClr>
                            </a:solidFill>
                            <a:latin typeface="Cambria Math"/>
                          </a:rPr>
                        </m:ctrlPr>
                      </m:sSubPr>
                      <m:e>
                        <m:r>
                          <a:rPr lang="en-US" i="1">
                            <a:solidFill>
                              <a:schemeClr val="tx2">
                                <a:lumMod val="25000"/>
                              </a:schemeClr>
                            </a:solidFill>
                            <a:latin typeface="Cambria Math"/>
                          </a:rPr>
                          <m:t> </m:t>
                        </m:r>
                        <m:r>
                          <a:rPr lang="en-US" i="1">
                            <a:solidFill>
                              <a:schemeClr val="tx2">
                                <a:lumMod val="25000"/>
                              </a:schemeClr>
                            </a:solidFill>
                            <a:latin typeface="Cambria Math"/>
                          </a:rPr>
                          <m:t>𝐹</m:t>
                        </m:r>
                      </m:e>
                      <m:sub>
                        <m:r>
                          <a:rPr lang="en-US" i="1">
                            <a:solidFill>
                              <a:schemeClr val="tx2">
                                <a:lumMod val="25000"/>
                              </a:schemeClr>
                            </a:solidFill>
                            <a:latin typeface="Cambria Math"/>
                          </a:rPr>
                          <m:t>𝐴</m:t>
                        </m:r>
                        <m:r>
                          <a:rPr lang="en-US" i="1">
                            <a:solidFill>
                              <a:schemeClr val="tx2">
                                <a:lumMod val="25000"/>
                              </a:schemeClr>
                            </a:solidFill>
                            <a:latin typeface="Cambria Math"/>
                          </a:rPr>
                          <m:t>=</m:t>
                        </m:r>
                        <m:r>
                          <a:rPr lang="en-US" i="1">
                            <a:solidFill>
                              <a:schemeClr val="tx2">
                                <a:lumMod val="25000"/>
                              </a:schemeClr>
                            </a:solidFill>
                            <a:latin typeface="Cambria Math"/>
                          </a:rPr>
                          <m:t>𝐵</m:t>
                        </m:r>
                      </m:sub>
                    </m:sSub>
                  </m:oMath>
                </a14:m>
                <a:r>
                  <a:rPr lang="en-US" dirty="0">
                    <a:solidFill>
                      <a:schemeClr val="tx2">
                        <a:lumMod val="25000"/>
                      </a:schemeClr>
                    </a:solidFill>
                  </a:rPr>
                  <a:t>=0</a:t>
                </a:r>
                <a:r>
                  <a:rPr lang="uk-UA" dirty="0">
                    <a:solidFill>
                      <a:schemeClr val="tx2">
                        <a:lumMod val="25000"/>
                      </a:schemeClr>
                    </a:solidFill>
                  </a:rPr>
                  <a:t> </a:t>
                </a:r>
                <a:r>
                  <a:rPr lang="uk-UA" dirty="0">
                    <a:solidFill>
                      <a:schemeClr val="tx2">
                        <a:lumMod val="25000"/>
                      </a:schemeClr>
                    </a:solidFill>
                  </a:rPr>
                  <a:t>я</a:t>
                </a:r>
                <a:r>
                  <a:rPr lang="uk-UA" dirty="0" smtClean="0">
                    <a:solidFill>
                      <a:schemeClr val="tx2">
                        <a:lumMod val="25000"/>
                      </a:schemeClr>
                    </a:solidFill>
                  </a:rPr>
                  <a:t>кщо</a:t>
                </a:r>
                <a14:m>
                  <m:oMath xmlns:m="http://schemas.openxmlformats.org/officeDocument/2006/math">
                    <m:r>
                      <a:rPr lang="en-US" i="1">
                        <a:solidFill>
                          <a:schemeClr val="tx2">
                            <a:lumMod val="25000"/>
                          </a:schemeClr>
                        </a:solidFill>
                        <a:latin typeface="Cambria Math"/>
                      </a:rPr>
                      <m:t>𝐴</m:t>
                    </m:r>
                    <m:r>
                      <a:rPr lang="en-US" i="1">
                        <a:solidFill>
                          <a:schemeClr val="tx2">
                            <a:lumMod val="25000"/>
                          </a:schemeClr>
                        </a:solidFill>
                        <a:latin typeface="Cambria Math"/>
                        <a:ea typeface="Cambria Math"/>
                      </a:rPr>
                      <m:t>≠</m:t>
                    </m:r>
                    <m:r>
                      <a:rPr lang="en-US" i="1">
                        <a:solidFill>
                          <a:schemeClr val="tx2">
                            <a:lumMod val="25000"/>
                          </a:schemeClr>
                        </a:solidFill>
                        <a:latin typeface="Cambria Math"/>
                        <a:ea typeface="Cambria Math"/>
                      </a:rPr>
                      <m:t>𝐵</m:t>
                    </m:r>
                  </m:oMath>
                </a14:m>
                <a:r>
                  <a:rPr lang="uk-UA" dirty="0" smtClean="0">
                    <a:solidFill>
                      <a:schemeClr val="tx2">
                        <a:lumMod val="25000"/>
                      </a:schemeClr>
                    </a:solidFill>
                  </a:rPr>
                  <a:t>. Така логічна функція двох змінних має назву еквівалентність і є інверсією функції додавання за модулем два (виключ</a:t>
                </a:r>
                <a:r>
                  <a:rPr lang="uk-UA" dirty="0">
                    <a:solidFill>
                      <a:schemeClr val="tx2">
                        <a:lumMod val="25000"/>
                      </a:schemeClr>
                    </a:solidFill>
                  </a:rPr>
                  <a:t>н</a:t>
                </a:r>
                <a:r>
                  <a:rPr lang="uk-UA" dirty="0" smtClean="0">
                    <a:solidFill>
                      <a:schemeClr val="tx2">
                        <a:lumMod val="25000"/>
                      </a:schemeClr>
                    </a:solidFill>
                  </a:rPr>
                  <a:t>е АБО). Тому у найпростіший спосіб компаратор реалізується на логічному елементі «</a:t>
                </a:r>
                <a:r>
                  <a:rPr lang="uk-UA" dirty="0" err="1" smtClean="0">
                    <a:solidFill>
                      <a:schemeClr val="tx2">
                        <a:lumMod val="25000"/>
                      </a:schemeClr>
                    </a:solidFill>
                  </a:rPr>
                  <a:t>виключальне</a:t>
                </a:r>
                <a:r>
                  <a:rPr lang="uk-UA" dirty="0" smtClean="0">
                    <a:solidFill>
                      <a:schemeClr val="tx2">
                        <a:lumMod val="25000"/>
                      </a:schemeClr>
                    </a:solidFill>
                  </a:rPr>
                  <a:t> АБО-НІ»</a:t>
                </a:r>
                <a:endParaRPr lang="uk-UA" dirty="0">
                  <a:solidFill>
                    <a:schemeClr val="tx2">
                      <a:lumMod val="25000"/>
                    </a:schemeClr>
                  </a:solidFill>
                </a:endParaRPr>
              </a:p>
            </p:txBody>
          </p:sp>
        </mc:Choice>
        <mc:Fallback>
          <p:sp>
            <p:nvSpPr>
              <p:cNvPr id="9" name="Прямоугольник 8"/>
              <p:cNvSpPr>
                <a:spLocks noRot="1" noChangeAspect="1" noMove="1" noResize="1" noEditPoints="1" noAdjustHandles="1" noChangeArrowheads="1" noChangeShapeType="1" noTextEdit="1"/>
              </p:cNvSpPr>
              <p:nvPr/>
            </p:nvSpPr>
            <p:spPr>
              <a:xfrm>
                <a:off x="0" y="4567089"/>
                <a:ext cx="9108504" cy="1200329"/>
              </a:xfrm>
              <a:prstGeom prst="rect">
                <a:avLst/>
              </a:prstGeom>
              <a:blipFill rotWithShape="1">
                <a:blip r:embed="rId7"/>
                <a:stretch>
                  <a:fillRect l="-535" t="-3046" r="-870" b="-7107"/>
                </a:stretch>
              </a:blipFill>
            </p:spPr>
            <p:txBody>
              <a:bodyPr/>
              <a:lstStyle/>
              <a:p>
                <a:r>
                  <a:rPr lang="ru-RU">
                    <a:noFill/>
                  </a:rPr>
                  <a:t> </a:t>
                </a:r>
              </a:p>
            </p:txBody>
          </p:sp>
        </mc:Fallback>
      </mc:AlternateContent>
      <p:pic>
        <p:nvPicPr>
          <p:cNvPr id="2052" name="Picture 4"/>
          <p:cNvPicPr>
            <a:picLocks noChangeAspect="1" noChangeArrowheads="1"/>
          </p:cNvPicPr>
          <p:nvPr/>
        </p:nvPicPr>
        <p:blipFill>
          <a:blip r:embed="rId8">
            <a:duotone>
              <a:prstClr val="black"/>
              <a:schemeClr val="tx1">
                <a:lumMod val="65000"/>
                <a:tint val="45000"/>
                <a:satMod val="400000"/>
              </a:schemeClr>
            </a:duotone>
            <a:extLst>
              <a:ext uri="{BEBA8EAE-BF5A-486C-A8C5-ECC9F3942E4B}">
                <a14:imgProps xmlns:a14="http://schemas.microsoft.com/office/drawing/2010/main">
                  <a14:imgLayer r:embed="rId9">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090988" y="6093296"/>
            <a:ext cx="962025"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a14="http://schemas.microsoft.com/office/drawing/2010/main" Requires="a14">
          <p:sp>
            <p:nvSpPr>
              <p:cNvPr id="14" name="Прямоугольник 13"/>
              <p:cNvSpPr/>
              <p:nvPr/>
            </p:nvSpPr>
            <p:spPr>
              <a:xfrm>
                <a:off x="2483768" y="1651697"/>
                <a:ext cx="5982407" cy="409151"/>
              </a:xfrm>
              <a:prstGeom prst="rect">
                <a:avLst/>
              </a:prstGeom>
              <a:solidFill>
                <a:schemeClr val="bg2">
                  <a:lumMod val="20000"/>
                  <a:lumOff val="80000"/>
                </a:schemeClr>
              </a:solidFill>
            </p:spPr>
            <p:txBody>
              <a:bodyPr wrap="none">
                <a:spAutoFit/>
              </a:bodyPr>
              <a:lstStyle/>
              <a:p>
                <a:r>
                  <a:rPr lang="ru-RU" dirty="0" smtClean="0">
                    <a:solidFill>
                      <a:schemeClr val="tx2">
                        <a:lumMod val="25000"/>
                      </a:schemeClr>
                    </a:solidFill>
                  </a:rPr>
                  <a:t>Функця «</a:t>
                </a:r>
                <a:r>
                  <a:rPr lang="ru-RU" dirty="0" err="1" smtClean="0">
                    <a:solidFill>
                      <a:schemeClr val="tx2">
                        <a:lumMod val="25000"/>
                      </a:schemeClr>
                    </a:solidFill>
                  </a:rPr>
                  <a:t>виключного</a:t>
                </a:r>
                <a:r>
                  <a:rPr lang="ru-RU" dirty="0" smtClean="0">
                    <a:solidFill>
                      <a:schemeClr val="tx2">
                        <a:lumMod val="25000"/>
                      </a:schemeClr>
                    </a:solidFill>
                  </a:rPr>
                  <a:t> </a:t>
                </a:r>
                <a:r>
                  <a:rPr lang="ru-RU" dirty="0">
                    <a:solidFill>
                      <a:schemeClr val="tx2">
                        <a:lumMod val="25000"/>
                      </a:schemeClr>
                    </a:solidFill>
                  </a:rPr>
                  <a:t>АБО-НІ</a:t>
                </a:r>
                <a:r>
                  <a:rPr lang="ru-RU" dirty="0" smtClean="0">
                    <a:solidFill>
                      <a:schemeClr val="tx2">
                        <a:lumMod val="25000"/>
                      </a:schemeClr>
                    </a:solidFill>
                  </a:rPr>
                  <a:t>» </a:t>
                </a:r>
                <a14:m>
                  <m:oMath xmlns:m="http://schemas.openxmlformats.org/officeDocument/2006/math">
                    <m:sSub>
                      <m:sSubPr>
                        <m:ctrlPr>
                          <a:rPr lang="uk-UA" i="1">
                            <a:solidFill>
                              <a:schemeClr val="tx2">
                                <a:lumMod val="25000"/>
                              </a:schemeClr>
                            </a:solidFill>
                            <a:latin typeface="Cambria Math"/>
                          </a:rPr>
                        </m:ctrlPr>
                      </m:sSubPr>
                      <m:e>
                        <m:r>
                          <a:rPr lang="en-US" i="1">
                            <a:solidFill>
                              <a:schemeClr val="tx2">
                                <a:lumMod val="25000"/>
                              </a:schemeClr>
                            </a:solidFill>
                            <a:latin typeface="Cambria Math"/>
                          </a:rPr>
                          <m:t>𝐹</m:t>
                        </m:r>
                      </m:e>
                      <m:sub>
                        <m:r>
                          <a:rPr lang="en-US" i="1">
                            <a:solidFill>
                              <a:schemeClr val="tx2">
                                <a:lumMod val="25000"/>
                              </a:schemeClr>
                            </a:solidFill>
                            <a:latin typeface="Cambria Math"/>
                          </a:rPr>
                          <m:t>𝐴</m:t>
                        </m:r>
                        <m:r>
                          <a:rPr lang="en-US" i="1">
                            <a:solidFill>
                              <a:schemeClr val="tx2">
                                <a:lumMod val="25000"/>
                              </a:schemeClr>
                            </a:solidFill>
                            <a:latin typeface="Cambria Math"/>
                          </a:rPr>
                          <m:t>=</m:t>
                        </m:r>
                        <m:r>
                          <a:rPr lang="en-US" i="1">
                            <a:solidFill>
                              <a:schemeClr val="tx2">
                                <a:lumMod val="25000"/>
                              </a:schemeClr>
                            </a:solidFill>
                            <a:latin typeface="Cambria Math"/>
                          </a:rPr>
                          <m:t>𝐵</m:t>
                        </m:r>
                      </m:sub>
                    </m:sSub>
                    <m:r>
                      <a:rPr lang="uk-UA" b="0" i="1" smtClean="0">
                        <a:solidFill>
                          <a:schemeClr val="tx2">
                            <a:lumMod val="25000"/>
                          </a:schemeClr>
                        </a:solidFill>
                        <a:latin typeface="Cambria Math"/>
                      </a:rPr>
                      <m:t>=</m:t>
                    </m:r>
                    <m:bar>
                      <m:barPr>
                        <m:pos m:val="top"/>
                        <m:ctrlPr>
                          <a:rPr lang="uk-UA" b="0" i="1" smtClean="0">
                            <a:solidFill>
                              <a:schemeClr val="tx2">
                                <a:lumMod val="25000"/>
                              </a:schemeClr>
                            </a:solidFill>
                            <a:latin typeface="Cambria Math"/>
                          </a:rPr>
                        </m:ctrlPr>
                      </m:barPr>
                      <m:e>
                        <m:r>
                          <a:rPr lang="en-US" b="0" i="1" smtClean="0">
                            <a:solidFill>
                              <a:schemeClr val="tx2">
                                <a:lumMod val="25000"/>
                              </a:schemeClr>
                            </a:solidFill>
                            <a:latin typeface="Cambria Math"/>
                          </a:rPr>
                          <m:t>𝐴</m:t>
                        </m:r>
                      </m:e>
                    </m:bar>
                    <m:r>
                      <a:rPr lang="uk-UA" b="0" i="1" smtClean="0">
                        <a:solidFill>
                          <a:schemeClr val="tx2">
                            <a:lumMod val="25000"/>
                          </a:schemeClr>
                        </a:solidFill>
                        <a:latin typeface="Cambria Math"/>
                      </a:rPr>
                      <m:t> </m:t>
                    </m:r>
                    <m:bar>
                      <m:barPr>
                        <m:pos m:val="top"/>
                        <m:ctrlPr>
                          <a:rPr lang="uk-UA" b="0" i="1" smtClean="0">
                            <a:solidFill>
                              <a:schemeClr val="tx2">
                                <a:lumMod val="25000"/>
                              </a:schemeClr>
                            </a:solidFill>
                            <a:latin typeface="Cambria Math"/>
                          </a:rPr>
                        </m:ctrlPr>
                      </m:barPr>
                      <m:e>
                        <m:r>
                          <a:rPr lang="en-US" b="0" i="1" smtClean="0">
                            <a:solidFill>
                              <a:schemeClr val="tx2">
                                <a:lumMod val="25000"/>
                              </a:schemeClr>
                            </a:solidFill>
                            <a:latin typeface="Cambria Math"/>
                          </a:rPr>
                          <m:t>𝐵</m:t>
                        </m:r>
                      </m:e>
                    </m:bar>
                    <m:r>
                      <a:rPr lang="uk-UA" b="0" i="1" smtClean="0">
                        <a:solidFill>
                          <a:schemeClr val="tx2">
                            <a:lumMod val="25000"/>
                          </a:schemeClr>
                        </a:solidFill>
                        <a:latin typeface="Cambria Math"/>
                      </a:rPr>
                      <m:t>+</m:t>
                    </m:r>
                    <m:r>
                      <a:rPr lang="en-US" b="0" i="1" smtClean="0">
                        <a:solidFill>
                          <a:schemeClr val="tx2">
                            <a:lumMod val="25000"/>
                          </a:schemeClr>
                        </a:solidFill>
                        <a:latin typeface="Cambria Math"/>
                      </a:rPr>
                      <m:t>𝐴𝐵</m:t>
                    </m:r>
                    <m:r>
                      <a:rPr lang="en-US" b="0" i="1" smtClean="0">
                        <a:solidFill>
                          <a:schemeClr val="tx2">
                            <a:lumMod val="25000"/>
                          </a:schemeClr>
                        </a:solidFill>
                        <a:latin typeface="Cambria Math"/>
                      </a:rPr>
                      <m:t>=</m:t>
                    </m:r>
                    <m:bar>
                      <m:barPr>
                        <m:pos m:val="top"/>
                        <m:ctrlPr>
                          <a:rPr lang="en-US" b="0" i="1" smtClean="0">
                            <a:solidFill>
                              <a:schemeClr val="tx2">
                                <a:lumMod val="25000"/>
                              </a:schemeClr>
                            </a:solidFill>
                            <a:latin typeface="Cambria Math"/>
                          </a:rPr>
                        </m:ctrlPr>
                      </m:barPr>
                      <m:e>
                        <m:r>
                          <a:rPr lang="en-US" b="0" i="1" smtClean="0">
                            <a:solidFill>
                              <a:schemeClr val="tx2">
                                <a:lumMod val="25000"/>
                              </a:schemeClr>
                            </a:solidFill>
                            <a:latin typeface="Cambria Math"/>
                          </a:rPr>
                          <m:t>𝐴</m:t>
                        </m:r>
                        <m:r>
                          <a:rPr lang="en-US" b="0" i="1" smtClean="0">
                            <a:solidFill>
                              <a:schemeClr val="tx2">
                                <a:lumMod val="25000"/>
                              </a:schemeClr>
                            </a:solidFill>
                            <a:latin typeface="Cambria Math"/>
                          </a:rPr>
                          <m:t>⊕</m:t>
                        </m:r>
                        <m:r>
                          <a:rPr lang="en-US" b="0" i="1" smtClean="0">
                            <a:solidFill>
                              <a:schemeClr val="tx2">
                                <a:lumMod val="25000"/>
                              </a:schemeClr>
                            </a:solidFill>
                            <a:latin typeface="Cambria Math"/>
                          </a:rPr>
                          <m:t>𝐵</m:t>
                        </m:r>
                      </m:e>
                    </m:bar>
                  </m:oMath>
                </a14:m>
                <a:r>
                  <a:rPr lang="ru-RU" dirty="0" smtClean="0">
                    <a:solidFill>
                      <a:schemeClr val="tx2">
                        <a:lumMod val="25000"/>
                      </a:schemeClr>
                    </a:solidFill>
                  </a:rPr>
                  <a:t> </a:t>
                </a:r>
                <a:endParaRPr lang="ru-RU" i="1" dirty="0">
                  <a:solidFill>
                    <a:schemeClr val="tx2">
                      <a:lumMod val="25000"/>
                    </a:schemeClr>
                  </a:solidFill>
                </a:endParaRPr>
              </a:p>
            </p:txBody>
          </p:sp>
        </mc:Choice>
        <mc:Fallback>
          <p:sp>
            <p:nvSpPr>
              <p:cNvPr id="14" name="Прямоугольник 13"/>
              <p:cNvSpPr>
                <a:spLocks noRot="1" noChangeAspect="1" noMove="1" noResize="1" noEditPoints="1" noAdjustHandles="1" noChangeArrowheads="1" noChangeShapeType="1" noTextEdit="1"/>
              </p:cNvSpPr>
              <p:nvPr/>
            </p:nvSpPr>
            <p:spPr>
              <a:xfrm>
                <a:off x="2483768" y="1651697"/>
                <a:ext cx="5982407" cy="409151"/>
              </a:xfrm>
              <a:prstGeom prst="rect">
                <a:avLst/>
              </a:prstGeom>
              <a:blipFill rotWithShape="1">
                <a:blip r:embed="rId10"/>
                <a:stretch>
                  <a:fillRect l="-815" b="-23881"/>
                </a:stretch>
              </a:blipFill>
            </p:spPr>
            <p:txBody>
              <a:bodyPr/>
              <a:lstStyle/>
              <a:p>
                <a:r>
                  <a:rPr lang="ru-RU">
                    <a:noFill/>
                  </a:rPr>
                  <a:t> </a:t>
                </a:r>
              </a:p>
            </p:txBody>
          </p:sp>
        </mc:Fallback>
      </mc:AlternateContent>
    </p:spTree>
    <p:extLst>
      <p:ext uri="{BB962C8B-B14F-4D97-AF65-F5344CB8AC3E}">
        <p14:creationId xmlns:p14="http://schemas.microsoft.com/office/powerpoint/2010/main" val="34675769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23528" y="8315"/>
            <a:ext cx="2801973" cy="338554"/>
          </a:xfrm>
          <a:prstGeom prst="rect">
            <a:avLst/>
          </a:prstGeom>
          <a:solidFill>
            <a:schemeClr val="bg2">
              <a:lumMod val="20000"/>
              <a:lumOff val="80000"/>
            </a:schemeClr>
          </a:solidFill>
        </p:spPr>
        <p:txBody>
          <a:bodyPr wrap="square">
            <a:spAutoFit/>
          </a:bodyPr>
          <a:lstStyle/>
          <a:p>
            <a:pPr algn="ctr"/>
            <a:r>
              <a:rPr lang="uk-UA" sz="1600" dirty="0" smtClean="0">
                <a:solidFill>
                  <a:schemeClr val="tx2">
                    <a:lumMod val="25000"/>
                  </a:schemeClr>
                </a:solidFill>
              </a:rPr>
              <a:t>Схеми порівняння і контролю</a:t>
            </a:r>
            <a:endParaRPr lang="uk-UA" sz="1600" dirty="0">
              <a:solidFill>
                <a:schemeClr val="tx2">
                  <a:lumMod val="25000"/>
                </a:schemeClr>
              </a:solidFill>
            </a:endParaRPr>
          </a:p>
        </p:txBody>
      </p:sp>
      <p:pic>
        <p:nvPicPr>
          <p:cNvPr id="5" name="Picture 2" descr="ROZETKA | Статуэтка Sealmark OL-9532-XB Сова Программист. Цена, купить  Статуэтка Sealmark OL-9532-XB Сова Программист в Киеве, Харькове,  Днепропетровске, Одессе, Запорожье, Львове. Статуэтка Sealmark OL-9532-XB Сова  Программист: обзор, описание, продажа"/>
          <p:cNvPicPr>
            <a:picLocks noChangeAspect="1" noChangeArrowheads="1"/>
          </p:cNvPicPr>
          <p:nvPr/>
        </p:nvPicPr>
        <p:blipFill>
          <a:blip r:embed="rId2" cstate="print">
            <a:duotone>
              <a:prstClr val="black"/>
              <a:schemeClr val="tx1">
                <a:lumMod val="50000"/>
                <a:tint val="45000"/>
                <a:satMod val="400000"/>
              </a:schemeClr>
            </a:duotone>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0" y="8314"/>
            <a:ext cx="323528" cy="355881"/>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161764" y="476672"/>
            <a:ext cx="8730716" cy="369332"/>
          </a:xfrm>
          <a:prstGeom prst="rect">
            <a:avLst/>
          </a:prstGeom>
          <a:solidFill>
            <a:schemeClr val="bg2">
              <a:lumMod val="20000"/>
              <a:lumOff val="80000"/>
            </a:schemeClr>
          </a:solidFill>
        </p:spPr>
        <p:txBody>
          <a:bodyPr wrap="square">
            <a:spAutoFit/>
          </a:bodyPr>
          <a:lstStyle/>
          <a:p>
            <a:r>
              <a:rPr lang="uk-UA" dirty="0" err="1" smtClean="0">
                <a:solidFill>
                  <a:schemeClr val="tx2">
                    <a:lumMod val="25000"/>
                  </a:schemeClr>
                </a:solidFill>
              </a:rPr>
              <a:t>Багаторозрядні</a:t>
            </a:r>
            <a:r>
              <a:rPr lang="uk-UA" dirty="0" smtClean="0">
                <a:solidFill>
                  <a:schemeClr val="tx2">
                    <a:lumMod val="25000"/>
                  </a:schemeClr>
                </a:solidFill>
              </a:rPr>
              <a:t> компаратори рівності порівнюють двійкові </a:t>
            </a:r>
            <a:r>
              <a:rPr lang="en-US" dirty="0" smtClean="0">
                <a:solidFill>
                  <a:schemeClr val="tx2">
                    <a:lumMod val="25000"/>
                  </a:schemeClr>
                </a:solidFill>
              </a:rPr>
              <a:t>n </a:t>
            </a:r>
            <a:r>
              <a:rPr lang="uk-UA" dirty="0" smtClean="0">
                <a:solidFill>
                  <a:schemeClr val="tx2">
                    <a:lumMod val="25000"/>
                  </a:schemeClr>
                </a:solidFill>
              </a:rPr>
              <a:t>розрядні коди чисел</a:t>
            </a:r>
            <a:r>
              <a:rPr lang="ru-RU" dirty="0" smtClean="0">
                <a:solidFill>
                  <a:schemeClr val="tx2">
                    <a:lumMod val="25000"/>
                  </a:schemeClr>
                </a:solidFill>
              </a:rPr>
              <a:t>.</a:t>
            </a:r>
            <a:endParaRPr lang="ru-RU" dirty="0">
              <a:solidFill>
                <a:schemeClr val="tx2">
                  <a:lumMod val="25000"/>
                </a:schemeClr>
              </a:solidFill>
            </a:endParaRPr>
          </a:p>
        </p:txBody>
      </p:sp>
      <p:pic>
        <p:nvPicPr>
          <p:cNvPr id="3074" name="Picture 2"/>
          <p:cNvPicPr>
            <a:picLocks noChangeAspect="1" noChangeArrowheads="1"/>
          </p:cNvPicPr>
          <p:nvPr/>
        </p:nvPicPr>
        <p:blipFill>
          <a:blip r:embed="rId4">
            <a:duotone>
              <a:prstClr val="black"/>
              <a:schemeClr val="tx1">
                <a:lumMod val="65000"/>
                <a:tint val="45000"/>
                <a:satMod val="400000"/>
              </a:schemeClr>
            </a:duotone>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361644" y="1657349"/>
            <a:ext cx="6450715" cy="44853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91194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23528" y="8315"/>
            <a:ext cx="2801973" cy="338554"/>
          </a:xfrm>
          <a:prstGeom prst="rect">
            <a:avLst/>
          </a:prstGeom>
          <a:solidFill>
            <a:schemeClr val="bg2">
              <a:lumMod val="20000"/>
              <a:lumOff val="80000"/>
            </a:schemeClr>
          </a:solidFill>
        </p:spPr>
        <p:txBody>
          <a:bodyPr wrap="square">
            <a:spAutoFit/>
          </a:bodyPr>
          <a:lstStyle/>
          <a:p>
            <a:pPr algn="ctr"/>
            <a:r>
              <a:rPr lang="uk-UA" sz="1600" dirty="0" smtClean="0">
                <a:solidFill>
                  <a:schemeClr val="tx2">
                    <a:lumMod val="25000"/>
                  </a:schemeClr>
                </a:solidFill>
              </a:rPr>
              <a:t>Схеми порівняння і контролю</a:t>
            </a:r>
            <a:endParaRPr lang="uk-UA" sz="1600" dirty="0">
              <a:solidFill>
                <a:schemeClr val="tx2">
                  <a:lumMod val="25000"/>
                </a:schemeClr>
              </a:solidFill>
            </a:endParaRPr>
          </a:p>
        </p:txBody>
      </p:sp>
      <p:pic>
        <p:nvPicPr>
          <p:cNvPr id="5" name="Picture 2" descr="ROZETKA | Статуэтка Sealmark OL-9532-XB Сова Программист. Цена, купить  Статуэтка Sealmark OL-9532-XB Сова Программист в Киеве, Харькове,  Днепропетровске, Одессе, Запорожье, Львове. Статуэтка Sealmark OL-9532-XB Сова  Программист: обзор, описание, продажа"/>
          <p:cNvPicPr>
            <a:picLocks noChangeAspect="1" noChangeArrowheads="1"/>
          </p:cNvPicPr>
          <p:nvPr/>
        </p:nvPicPr>
        <p:blipFill>
          <a:blip r:embed="rId2" cstate="print">
            <a:duotone>
              <a:prstClr val="black"/>
              <a:schemeClr val="tx1">
                <a:lumMod val="50000"/>
                <a:tint val="45000"/>
                <a:satMod val="400000"/>
              </a:schemeClr>
            </a:duotone>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0" y="8314"/>
            <a:ext cx="323528" cy="355881"/>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0" y="476672"/>
            <a:ext cx="9144000" cy="923330"/>
          </a:xfrm>
          <a:prstGeom prst="rect">
            <a:avLst/>
          </a:prstGeom>
          <a:solidFill>
            <a:schemeClr val="bg2">
              <a:lumMod val="20000"/>
              <a:lumOff val="80000"/>
            </a:schemeClr>
          </a:solidFill>
        </p:spPr>
        <p:txBody>
          <a:bodyPr wrap="square">
            <a:spAutoFit/>
          </a:bodyPr>
          <a:lstStyle/>
          <a:p>
            <a:pPr indent="447675"/>
            <a:r>
              <a:rPr lang="uk-UA" dirty="0" smtClean="0">
                <a:solidFill>
                  <a:schemeClr val="tx2">
                    <a:lumMod val="25000"/>
                  </a:schemeClr>
                </a:solidFill>
              </a:rPr>
              <a:t>Цифрові компаратори є універсальними елементами порівняння, які окрім констатації рівності двох чисел, можуть встановити яке з них більше.</a:t>
            </a:r>
            <a:endParaRPr lang="en-US" dirty="0" smtClean="0">
              <a:solidFill>
                <a:schemeClr val="tx2">
                  <a:lumMod val="25000"/>
                </a:schemeClr>
              </a:solidFill>
            </a:endParaRPr>
          </a:p>
          <a:p>
            <a:pPr indent="447675"/>
            <a:r>
              <a:rPr lang="uk-UA" dirty="0" smtClean="0">
                <a:solidFill>
                  <a:schemeClr val="tx2">
                    <a:lumMod val="25000"/>
                  </a:schemeClr>
                </a:solidFill>
              </a:rPr>
              <a:t>Такі компаратори називаються - </a:t>
            </a:r>
            <a:r>
              <a:rPr lang="uk-UA" b="1" i="1" dirty="0" smtClean="0">
                <a:solidFill>
                  <a:schemeClr val="tx2">
                    <a:lumMod val="25000"/>
                  </a:schemeClr>
                </a:solidFill>
              </a:rPr>
              <a:t>компаратори нерівності</a:t>
            </a:r>
            <a:r>
              <a:rPr lang="ru-RU" b="1" i="1" dirty="0" smtClean="0">
                <a:solidFill>
                  <a:schemeClr val="tx2">
                    <a:lumMod val="25000"/>
                  </a:schemeClr>
                </a:solidFill>
              </a:rPr>
              <a:t>.</a:t>
            </a:r>
            <a:endParaRPr lang="uk-UA" b="1" i="1" dirty="0">
              <a:solidFill>
                <a:schemeClr val="tx2">
                  <a:lumMod val="25000"/>
                </a:schemeClr>
              </a:solidFill>
            </a:endParaRPr>
          </a:p>
        </p:txBody>
      </p:sp>
      <p:sp>
        <p:nvSpPr>
          <p:cNvPr id="3" name="Прямоугольник 2"/>
          <p:cNvSpPr/>
          <p:nvPr/>
        </p:nvSpPr>
        <p:spPr>
          <a:xfrm>
            <a:off x="0" y="1556792"/>
            <a:ext cx="9144000" cy="646331"/>
          </a:xfrm>
          <a:prstGeom prst="rect">
            <a:avLst/>
          </a:prstGeom>
          <a:solidFill>
            <a:schemeClr val="bg2">
              <a:lumMod val="20000"/>
              <a:lumOff val="80000"/>
            </a:schemeClr>
          </a:solidFill>
        </p:spPr>
        <p:txBody>
          <a:bodyPr wrap="square">
            <a:spAutoFit/>
          </a:bodyPr>
          <a:lstStyle/>
          <a:p>
            <a:pPr indent="447675"/>
            <a:r>
              <a:rPr lang="uk-UA" dirty="0" smtClean="0">
                <a:solidFill>
                  <a:schemeClr val="tx2">
                    <a:lumMod val="25000"/>
                  </a:schemeClr>
                </a:solidFill>
              </a:rPr>
              <a:t>Найпростіша задача полягає в порівнянні двох </a:t>
            </a:r>
            <a:r>
              <a:rPr lang="uk-UA" dirty="0" err="1" smtClean="0">
                <a:solidFill>
                  <a:schemeClr val="tx2">
                    <a:lumMod val="25000"/>
                  </a:schemeClr>
                </a:solidFill>
              </a:rPr>
              <a:t>однорозрядних</a:t>
            </a:r>
            <a:r>
              <a:rPr lang="uk-UA" dirty="0" smtClean="0">
                <a:solidFill>
                  <a:schemeClr val="tx2">
                    <a:lumMod val="25000"/>
                  </a:schemeClr>
                </a:solidFill>
              </a:rPr>
              <a:t> чисел. Логіка роботи </a:t>
            </a:r>
            <a:r>
              <a:rPr lang="uk-UA" dirty="0" err="1" smtClean="0">
                <a:solidFill>
                  <a:schemeClr val="tx2">
                    <a:lumMod val="25000"/>
                  </a:schemeClr>
                </a:solidFill>
              </a:rPr>
              <a:t>однорозрядного</a:t>
            </a:r>
            <a:r>
              <a:rPr lang="uk-UA" dirty="0" smtClean="0">
                <a:solidFill>
                  <a:schemeClr val="tx2">
                    <a:lumMod val="25000"/>
                  </a:schemeClr>
                </a:solidFill>
              </a:rPr>
              <a:t> компаратора нерівності описується таблицею істинності</a:t>
            </a:r>
            <a:endParaRPr lang="uk-UA" dirty="0">
              <a:solidFill>
                <a:schemeClr val="tx2">
                  <a:lumMod val="25000"/>
                </a:schemeClr>
              </a:solidFill>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0164" y="2348880"/>
            <a:ext cx="3350600" cy="2118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5">
            <a:duotone>
              <a:prstClr val="black"/>
              <a:schemeClr val="tx1">
                <a:lumMod val="75000"/>
                <a:tint val="45000"/>
                <a:satMod val="400000"/>
              </a:schemeClr>
            </a:duotone>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6804248" y="2941612"/>
            <a:ext cx="1457325"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Прямоугольник 5"/>
          <p:cNvSpPr/>
          <p:nvPr/>
        </p:nvSpPr>
        <p:spPr>
          <a:xfrm>
            <a:off x="-3076" y="4577060"/>
            <a:ext cx="9144000" cy="2308324"/>
          </a:xfrm>
          <a:prstGeom prst="rect">
            <a:avLst/>
          </a:prstGeom>
          <a:solidFill>
            <a:schemeClr val="bg2">
              <a:lumMod val="20000"/>
              <a:lumOff val="80000"/>
            </a:schemeClr>
          </a:solidFill>
        </p:spPr>
        <p:txBody>
          <a:bodyPr wrap="square">
            <a:spAutoFit/>
          </a:bodyPr>
          <a:lstStyle/>
          <a:p>
            <a:pPr indent="447675" algn="just"/>
            <a:r>
              <a:rPr lang="uk-UA" dirty="0" smtClean="0">
                <a:solidFill>
                  <a:schemeClr val="tx2">
                    <a:lumMod val="25000"/>
                  </a:schemeClr>
                </a:solidFill>
              </a:rPr>
              <a:t>Для порівняння </a:t>
            </a:r>
            <a:r>
              <a:rPr lang="uk-UA" dirty="0" err="1" smtClean="0">
                <a:solidFill>
                  <a:schemeClr val="tx2">
                    <a:lumMod val="25000"/>
                  </a:schemeClr>
                </a:solidFill>
              </a:rPr>
              <a:t>багаторозрядних</a:t>
            </a:r>
            <a:r>
              <a:rPr lang="uk-UA" dirty="0" smtClean="0">
                <a:solidFill>
                  <a:schemeClr val="tx2">
                    <a:lumMod val="25000"/>
                  </a:schemeClr>
                </a:solidFill>
              </a:rPr>
              <a:t> чисел використовується наступний алгоритм. Спочатку порівнюються значення старших розрядів. Якщо вони різні, то ці розряди і визначають результат порівняння. Якщо вони рівні, то необхідно порівнювати наступні за ними молодші розряди. Аналіз порівняння двох чисел А і В виконується послідовно в напрямку від старших розрядів до молодших. Цифрові компаратори застосовуються для контролю і корекції результатів роботи арифметично-логічних вузлів та систем, контролю передачі інформації з одного регістра в інший, в структурах цифрових схем. Цифрові компаратори випускають у вигляді окремих мікросхем.</a:t>
            </a:r>
            <a:endParaRPr lang="uk-UA" dirty="0">
              <a:solidFill>
                <a:schemeClr val="tx2">
                  <a:lumMod val="25000"/>
                </a:schemeClr>
              </a:solidFill>
            </a:endParaRPr>
          </a:p>
        </p:txBody>
      </p:sp>
    </p:spTree>
    <p:extLst>
      <p:ext uri="{BB962C8B-B14F-4D97-AF65-F5344CB8AC3E}">
        <p14:creationId xmlns:p14="http://schemas.microsoft.com/office/powerpoint/2010/main" val="19280936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23528" y="8315"/>
            <a:ext cx="2801973" cy="338554"/>
          </a:xfrm>
          <a:prstGeom prst="rect">
            <a:avLst/>
          </a:prstGeom>
          <a:solidFill>
            <a:schemeClr val="bg2">
              <a:lumMod val="20000"/>
              <a:lumOff val="80000"/>
            </a:schemeClr>
          </a:solidFill>
        </p:spPr>
        <p:txBody>
          <a:bodyPr wrap="square">
            <a:spAutoFit/>
          </a:bodyPr>
          <a:lstStyle/>
          <a:p>
            <a:pPr algn="ctr"/>
            <a:r>
              <a:rPr lang="uk-UA" sz="1600" dirty="0" smtClean="0">
                <a:solidFill>
                  <a:schemeClr val="tx2">
                    <a:lumMod val="25000"/>
                  </a:schemeClr>
                </a:solidFill>
              </a:rPr>
              <a:t>Схеми порівняння і контролю</a:t>
            </a:r>
            <a:endParaRPr lang="uk-UA" sz="1600" dirty="0">
              <a:solidFill>
                <a:schemeClr val="tx2">
                  <a:lumMod val="25000"/>
                </a:schemeClr>
              </a:solidFill>
            </a:endParaRPr>
          </a:p>
        </p:txBody>
      </p:sp>
      <p:pic>
        <p:nvPicPr>
          <p:cNvPr id="5" name="Picture 2" descr="ROZETKA | Статуэтка Sealmark OL-9532-XB Сова Программист. Цена, купить  Статуэтка Sealmark OL-9532-XB Сова Программист в Киеве, Харькове,  Днепропетровске, Одессе, Запорожье, Львове. Статуэтка Sealmark OL-9532-XB Сова  Программист: обзор, описание, продажа"/>
          <p:cNvPicPr>
            <a:picLocks noChangeAspect="1" noChangeArrowheads="1"/>
          </p:cNvPicPr>
          <p:nvPr/>
        </p:nvPicPr>
        <p:blipFill>
          <a:blip r:embed="rId2" cstate="print">
            <a:duotone>
              <a:prstClr val="black"/>
              <a:schemeClr val="tx1">
                <a:lumMod val="50000"/>
                <a:tint val="45000"/>
                <a:satMod val="400000"/>
              </a:schemeClr>
            </a:duotone>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0" y="8314"/>
            <a:ext cx="323528" cy="355881"/>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0" y="889844"/>
            <a:ext cx="9144000" cy="2585323"/>
          </a:xfrm>
          <a:prstGeom prst="rect">
            <a:avLst/>
          </a:prstGeom>
          <a:solidFill>
            <a:schemeClr val="bg2">
              <a:lumMod val="20000"/>
              <a:lumOff val="80000"/>
            </a:schemeClr>
          </a:solidFill>
        </p:spPr>
        <p:txBody>
          <a:bodyPr wrap="square">
            <a:spAutoFit/>
          </a:bodyPr>
          <a:lstStyle/>
          <a:p>
            <a:r>
              <a:rPr lang="ru-RU" b="1" dirty="0">
                <a:solidFill>
                  <a:schemeClr val="tx2">
                    <a:lumMod val="25000"/>
                  </a:schemeClr>
                </a:solidFill>
              </a:rPr>
              <a:t>СХЕМИ КОНТРОЛЮ </a:t>
            </a:r>
            <a:endParaRPr lang="ru-RU" b="1" dirty="0" smtClean="0">
              <a:solidFill>
                <a:schemeClr val="tx2">
                  <a:lumMod val="25000"/>
                </a:schemeClr>
              </a:solidFill>
            </a:endParaRPr>
          </a:p>
          <a:p>
            <a:pPr indent="447675" algn="just"/>
            <a:r>
              <a:rPr lang="uk-UA" dirty="0" smtClean="0">
                <a:solidFill>
                  <a:schemeClr val="tx2">
                    <a:lumMod val="25000"/>
                  </a:schemeClr>
                </a:solidFill>
              </a:rPr>
              <a:t>Складність ЕОМ і інших ЦП визначає важливість операцій контролю і діагностики їх функціонування. В деяких випадках контроль </a:t>
            </a:r>
            <a:r>
              <a:rPr lang="uk-UA" dirty="0" err="1" smtClean="0">
                <a:solidFill>
                  <a:schemeClr val="tx2">
                    <a:lumMod val="25000"/>
                  </a:schemeClr>
                </a:solidFill>
              </a:rPr>
              <a:t>життєво</a:t>
            </a:r>
            <a:r>
              <a:rPr lang="uk-UA" dirty="0" smtClean="0">
                <a:solidFill>
                  <a:schemeClr val="tx2">
                    <a:lumMod val="25000"/>
                  </a:schemeClr>
                </a:solidFill>
              </a:rPr>
              <a:t> необхідний. </a:t>
            </a:r>
          </a:p>
          <a:p>
            <a:pPr indent="447675" algn="just"/>
            <a:r>
              <a:rPr lang="uk-UA" dirty="0" smtClean="0">
                <a:solidFill>
                  <a:schemeClr val="tx2">
                    <a:lumMod val="25000"/>
                  </a:schemeClr>
                </a:solidFill>
              </a:rPr>
              <a:t>Якщо ставити за мету попередження помилок в роботі ЦП, то попри всі намаганнях навряд чи вдасться їх позбавитись. Тоді постає необхідність виявляти помилки. Для виявлення помилок існують різні методи (дублювання, кодування). І, на кінець, можна ставити задачу маскування (виправлення) помилок. Для цього використовують потрійне резервування з виробленням результату шляхом «голосування» з допомогою мажоритарних схем (за більшістю). Функція контролю завжди пов’язана з додатковими затратами</a:t>
            </a:r>
            <a:r>
              <a:rPr lang="ru-RU" dirty="0" smtClean="0">
                <a:solidFill>
                  <a:schemeClr val="tx2">
                    <a:lumMod val="25000"/>
                  </a:schemeClr>
                </a:solidFill>
              </a:rPr>
              <a:t>. </a:t>
            </a:r>
            <a:endParaRPr lang="ru-RU" dirty="0">
              <a:solidFill>
                <a:schemeClr val="tx2">
                  <a:lumMod val="25000"/>
                </a:schemeClr>
              </a:solidFill>
            </a:endParaRPr>
          </a:p>
        </p:txBody>
      </p:sp>
    </p:spTree>
    <p:extLst>
      <p:ext uri="{BB962C8B-B14F-4D97-AF65-F5344CB8AC3E}">
        <p14:creationId xmlns:p14="http://schemas.microsoft.com/office/powerpoint/2010/main" val="29494879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Картинки по запросу дякую за увагу анімація | Okay gesture"/>
          <p:cNvPicPr>
            <a:picLocks noChangeAspect="1" noChangeArrowheads="1"/>
          </p:cNvPicPr>
          <p:nvPr/>
        </p:nvPicPr>
        <p:blipFill rotWithShape="1">
          <a:blip r:embed="rId2">
            <a:duotone>
              <a:prstClr val="black"/>
              <a:schemeClr val="bg2">
                <a:lumMod val="40000"/>
                <a:lumOff val="60000"/>
                <a:tint val="45000"/>
                <a:satMod val="400000"/>
              </a:schemeClr>
            </a:duotone>
            <a:extLst>
              <a:ext uri="{BEBA8EAE-BF5A-486C-A8C5-ECC9F3942E4B}">
                <a14:imgProps xmlns:a14="http://schemas.microsoft.com/office/drawing/2010/main">
                  <a14:imgLayer r:embed="rId3">
                    <a14:imgEffect>
                      <a14:sharpenSoften amount="-25000"/>
                    </a14:imgEffect>
                    <a14:imgEffect>
                      <a14:colorTemperature colorTemp="8800"/>
                    </a14:imgEffect>
                    <a14:imgEffect>
                      <a14:brightnessContrast bright="-20000" contrast="40000"/>
                    </a14:imgEffect>
                  </a14:imgLayer>
                </a14:imgProps>
              </a:ext>
              <a:ext uri="{28A0092B-C50C-407E-A947-70E740481C1C}">
                <a14:useLocalDpi xmlns:a14="http://schemas.microsoft.com/office/drawing/2010/main" val="0"/>
              </a:ext>
            </a:extLst>
          </a:blip>
          <a:srcRect l="53239" t="36604" r="7063" b="8423"/>
          <a:stretch/>
        </p:blipFill>
        <p:spPr bwMode="auto">
          <a:xfrm>
            <a:off x="5947767" y="1113728"/>
            <a:ext cx="2521064" cy="2548585"/>
          </a:xfrm>
          <a:prstGeom prst="rect">
            <a:avLst/>
          </a:prstGeom>
          <a:noFill/>
          <a:extLst>
            <a:ext uri="{909E8E84-426E-40DD-AFC4-6F175D3DCCD1}">
              <a14:hiddenFill xmlns:a14="http://schemas.microsoft.com/office/drawing/2010/main">
                <a:solidFill>
                  <a:srgbClr val="FFFFFF"/>
                </a:solidFill>
              </a14:hiddenFill>
            </a:ext>
          </a:extLst>
        </p:spPr>
      </p:pic>
      <p:sp>
        <p:nvSpPr>
          <p:cNvPr id="6" name="Заголовок 1"/>
          <p:cNvSpPr txBox="1">
            <a:spLocks/>
          </p:cNvSpPr>
          <p:nvPr/>
        </p:nvSpPr>
        <p:spPr>
          <a:xfrm>
            <a:off x="583152" y="404664"/>
            <a:ext cx="8388424" cy="764703"/>
          </a:xfrm>
          <a:prstGeom prst="rect">
            <a:avLst/>
          </a:prstGeom>
        </p:spPr>
        <p:txBody>
          <a:bodyPr vert="horz" lIns="91440" tIns="45720" rIns="91440" bIns="45720" rtlCol="0" anchor="b">
            <a:noAutofit/>
          </a:bodyPr>
          <a:lstStyle>
            <a:lvl1pPr algn="l" defTabSz="914400" rtl="0" eaLnBrk="1" latinLnBrk="0" hangingPunct="1">
              <a:spcBef>
                <a:spcPct val="0"/>
              </a:spcBef>
              <a:buNone/>
              <a:defRPr sz="7200" b="1" kern="1200" baseline="0">
                <a:ln w="12700">
                  <a:solidFill>
                    <a:schemeClr val="tx2"/>
                  </a:solidFill>
                </a:ln>
                <a:solidFill>
                  <a:schemeClr val="bg1"/>
                </a:solidFill>
                <a:effectLst>
                  <a:outerShdw blurRad="50800" dist="38100" dir="8100000" algn="tr" rotWithShape="0">
                    <a:prstClr val="black">
                      <a:alpha val="40000"/>
                    </a:prstClr>
                  </a:outerShdw>
                </a:effectLst>
                <a:latin typeface="+mj-lt"/>
                <a:ea typeface="+mj-ea"/>
                <a:cs typeface="+mj-cs"/>
              </a:defRPr>
            </a:lvl1pPr>
          </a:lstStyle>
          <a:p>
            <a:pPr algn="ctr"/>
            <a:r>
              <a:rPr lang="uk-UA" sz="6000" i="1" dirty="0" smtClean="0">
                <a:ln w="10541" cmpd="sng">
                  <a:solidFill>
                    <a:schemeClr val="accent5">
                      <a:lumMod val="75000"/>
                    </a:schemeClr>
                  </a:solidFill>
                  <a:prstDash val="solid"/>
                </a:ln>
                <a:solidFill>
                  <a:schemeClr val="accent4">
                    <a:lumMod val="50000"/>
                  </a:schemeClr>
                </a:solidFill>
                <a:effectLst/>
              </a:rPr>
              <a:t>Дякую за увагу</a:t>
            </a:r>
            <a:endParaRPr lang="uk-UA" sz="6000" dirty="0">
              <a:ln w="10541" cmpd="sng">
                <a:solidFill>
                  <a:schemeClr val="accent5">
                    <a:lumMod val="75000"/>
                  </a:schemeClr>
                </a:solidFill>
                <a:prstDash val="solid"/>
              </a:ln>
              <a:solidFill>
                <a:schemeClr val="accent4">
                  <a:lumMod val="50000"/>
                </a:schemeClr>
              </a:solidFill>
              <a:effectLst/>
            </a:endParaRPr>
          </a:p>
        </p:txBody>
      </p:sp>
      <p:pic>
        <p:nvPicPr>
          <p:cNvPr id="5" name="Picture 2" descr="Що таке інтернет речей, які використовуються технології і девайси, сильні  сторони і недоліки самої концепції | Поширені запитання"/>
          <p:cNvPicPr>
            <a:picLocks noChangeAspect="1" noChangeArrowheads="1"/>
          </p:cNvPicPr>
          <p:nvPr/>
        </p:nvPicPr>
        <p:blipFill>
          <a:blip r:embed="rId4">
            <a:duotone>
              <a:prstClr val="black"/>
              <a:schemeClr val="bg2">
                <a:lumMod val="60000"/>
                <a:lumOff val="40000"/>
                <a:tint val="45000"/>
                <a:satMod val="400000"/>
              </a:schemeClr>
            </a:duotone>
            <a:extLst>
              <a:ext uri="{28A0092B-C50C-407E-A947-70E740481C1C}">
                <a14:useLocalDpi xmlns:a14="http://schemas.microsoft.com/office/drawing/2010/main" val="0"/>
              </a:ext>
            </a:extLst>
          </a:blip>
          <a:srcRect/>
          <a:stretch>
            <a:fillRect/>
          </a:stretch>
        </p:blipFill>
        <p:spPr bwMode="auto">
          <a:xfrm>
            <a:off x="295647" y="3605958"/>
            <a:ext cx="5652120" cy="3222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9578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Апекс">
  <a:themeElements>
    <a:clrScheme name="Метро">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Апекс">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Апекс">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737</TotalTime>
  <Words>659</Words>
  <Application>Microsoft Office PowerPoint</Application>
  <PresentationFormat>Экран (4:3)</PresentationFormat>
  <Paragraphs>31</Paragraphs>
  <Slides>8</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8</vt:i4>
      </vt:variant>
    </vt:vector>
  </HeadingPairs>
  <TitlesOfParts>
    <vt:vector size="9" baseType="lpstr">
      <vt:lpstr>Апекс</vt:lpstr>
      <vt:lpstr>Схеми порівняння і контролю</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Масиви в С++</dc:title>
  <dc:creator>Света</dc:creator>
  <cp:lastModifiedBy>Света</cp:lastModifiedBy>
  <cp:revision>53</cp:revision>
  <dcterms:created xsi:type="dcterms:W3CDTF">2021-03-05T13:07:41Z</dcterms:created>
  <dcterms:modified xsi:type="dcterms:W3CDTF">2022-03-28T18:00:30Z</dcterms:modified>
</cp:coreProperties>
</file>