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62" r:id="rId3"/>
    <p:sldId id="260" r:id="rId4"/>
    <p:sldId id="264" r:id="rId5"/>
    <p:sldId id="265" r:id="rId6"/>
    <p:sldId id="267" r:id="rId7"/>
    <p:sldId id="269" r:id="rId8"/>
    <p:sldId id="268" r:id="rId9"/>
    <p:sldId id="263" r:id="rId10"/>
    <p:sldId id="270" r:id="rId11"/>
    <p:sldId id="266" r:id="rId12"/>
  </p:sldIdLst>
  <p:sldSz cx="9144000" cy="6858000" type="screen4x3"/>
  <p:notesSz cx="6858000" cy="9144000"/>
  <p:custDataLst>
    <p:tags r:id="rId15"/>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74A"/>
    <a:srgbClr val="3399FF"/>
    <a:srgbClr val="666699"/>
    <a:srgbClr val="E590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autoAdjust="0"/>
    <p:restoredTop sz="84583" autoAdjust="0"/>
  </p:normalViewPr>
  <p:slideViewPr>
    <p:cSldViewPr>
      <p:cViewPr>
        <p:scale>
          <a:sx n="120" d="100"/>
          <a:sy n="120" d="100"/>
        </p:scale>
        <p:origin x="-1296"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8" d="100"/>
          <a:sy n="68" d="100"/>
        </p:scale>
        <p:origin x="-34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6663A1-BE93-4F19-BCAE-33E954C20B2B}" type="datetimeFigureOut">
              <a:rPr lang="ru-RU" smtClean="0"/>
              <a:t>10.03.2021</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40DF26E-F902-4582-B614-0C9EE35F2135}" type="slidenum">
              <a:rPr lang="ru-RU" smtClean="0"/>
              <a:t>‹#›</a:t>
            </a:fld>
            <a:endParaRPr lang="ru-RU"/>
          </a:p>
        </p:txBody>
      </p:sp>
    </p:spTree>
    <p:extLst>
      <p:ext uri="{BB962C8B-B14F-4D97-AF65-F5344CB8AC3E}">
        <p14:creationId xmlns:p14="http://schemas.microsoft.com/office/powerpoint/2010/main" val="4043283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0C0431-2448-4DC3-AF70-2785FBE2C445}" type="datetimeFigureOut">
              <a:rPr lang="ru-RU" smtClean="0"/>
              <a:t>10.03.2021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4341FE-AE5C-47F1-8FD8-47C4A673A802}" type="slidenum">
              <a:rPr lang="ru-RU" smtClean="0"/>
              <a:t>‹#›</a:t>
            </a:fld>
            <a:endParaRPr lang="ru-RU"/>
          </a:p>
        </p:txBody>
      </p:sp>
    </p:spTree>
    <p:extLst>
      <p:ext uri="{BB962C8B-B14F-4D97-AF65-F5344CB8AC3E}">
        <p14:creationId xmlns:p14="http://schemas.microsoft.com/office/powerpoint/2010/main" val="202611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resentation-creation.ru/powerpoint-template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dirty="0" smtClean="0"/>
              <a:t>Оригинальные шаблоны для презентаций: </a:t>
            </a:r>
            <a:r>
              <a:rPr lang="ru-RU" sz="1200" dirty="0" smtClean="0">
                <a:hlinkClick r:id="rId3"/>
              </a:rPr>
              <a:t>https://presentation-creation.ru/powerpoint-templates.html</a:t>
            </a:r>
            <a:r>
              <a:rPr lang="en-US" sz="1200" dirty="0" smtClean="0"/>
              <a:t> </a:t>
            </a:r>
            <a:endParaRPr lang="ru-RU" sz="1200" dirty="0" smtClean="0"/>
          </a:p>
          <a:p>
            <a:r>
              <a:rPr lang="ru-RU" sz="1200" smtClean="0"/>
              <a:t>Бесплатно и без регистрации.</a:t>
            </a:r>
          </a:p>
          <a:p>
            <a:endParaRPr lang="ru-RU"/>
          </a:p>
        </p:txBody>
      </p:sp>
      <p:sp>
        <p:nvSpPr>
          <p:cNvPr id="4" name="Номер слайда 3"/>
          <p:cNvSpPr>
            <a:spLocks noGrp="1"/>
          </p:cNvSpPr>
          <p:nvPr>
            <p:ph type="sldNum" sz="quarter" idx="10"/>
          </p:nvPr>
        </p:nvSpPr>
        <p:spPr/>
        <p:txBody>
          <a:bodyPr/>
          <a:lstStyle/>
          <a:p>
            <a:fld id="{D74341FE-AE5C-47F1-8FD8-47C4A673A802}" type="slidenum">
              <a:rPr lang="ru-RU" smtClean="0"/>
              <a:t>1</a:t>
            </a:fld>
            <a:endParaRPr lang="ru-RU"/>
          </a:p>
        </p:txBody>
      </p:sp>
    </p:spTree>
    <p:extLst>
      <p:ext uri="{BB962C8B-B14F-4D97-AF65-F5344CB8AC3E}">
        <p14:creationId xmlns:p14="http://schemas.microsoft.com/office/powerpoint/2010/main" val="42216144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95536" y="4869160"/>
            <a:ext cx="6517232" cy="1368152"/>
          </a:xfrm>
        </p:spPr>
        <p:txBody>
          <a:bodyPr/>
          <a:lstStyle>
            <a:lvl1pPr>
              <a:defRPr b="1">
                <a:solidFill>
                  <a:schemeClr val="accent1">
                    <a:lumMod val="75000"/>
                  </a:schemeClr>
                </a:solidFill>
                <a:effectLst>
                  <a:outerShdw blurRad="38100" dist="38100" dir="2700000" algn="tl">
                    <a:srgbClr val="000000">
                      <a:alpha val="43137"/>
                    </a:srgbClr>
                  </a:outerShdw>
                </a:effectLst>
              </a:defRPr>
            </a:lvl1pPr>
          </a:lstStyle>
          <a:p>
            <a:r>
              <a:rPr lang="ru-RU" dirty="0" smtClean="0"/>
              <a:t>Образец</a:t>
            </a:r>
            <a:r>
              <a:rPr lang="en-US" dirty="0" smtClean="0"/>
              <a:t> </a:t>
            </a:r>
            <a:r>
              <a:rPr lang="ru-RU" dirty="0" smtClean="0"/>
              <a:t>заголовка</a:t>
            </a:r>
            <a:endParaRPr lang="ru-RU" dirty="0"/>
          </a:p>
        </p:txBody>
      </p:sp>
      <p:sp>
        <p:nvSpPr>
          <p:cNvPr id="4" name="Дата 3"/>
          <p:cNvSpPr>
            <a:spLocks noGrp="1"/>
          </p:cNvSpPr>
          <p:nvPr>
            <p:ph type="dt" sz="half" idx="10"/>
          </p:nvPr>
        </p:nvSpPr>
        <p:spPr/>
        <p:txBody>
          <a:bodyPr/>
          <a:lstStyle>
            <a:lvl1pPr>
              <a:defRPr>
                <a:solidFill>
                  <a:schemeClr val="accent1">
                    <a:lumMod val="75000"/>
                  </a:schemeClr>
                </a:solidFill>
              </a:defRPr>
            </a:lvl1pPr>
          </a:lstStyle>
          <a:p>
            <a:fld id="{A5E48A96-E1BB-4C8F-80B2-32A47A48A9D5}" type="datetimeFigureOut">
              <a:rPr lang="ru-RU" smtClean="0"/>
              <a:pPr/>
              <a:t>10.03.2021</a:t>
            </a:fld>
            <a:endParaRPr lang="ru-RU"/>
          </a:p>
        </p:txBody>
      </p:sp>
      <p:sp>
        <p:nvSpPr>
          <p:cNvPr id="5" name="Нижний колонтитул 4"/>
          <p:cNvSpPr>
            <a:spLocks noGrp="1"/>
          </p:cNvSpPr>
          <p:nvPr>
            <p:ph type="ftr" sz="quarter" idx="11"/>
          </p:nvPr>
        </p:nvSpPr>
        <p:spPr/>
        <p:txBody>
          <a:bodyPr/>
          <a:lstStyle>
            <a:lvl1pPr>
              <a:defRPr>
                <a:solidFill>
                  <a:schemeClr val="accent1">
                    <a:lumMod val="75000"/>
                  </a:schemeClr>
                </a:solidFill>
              </a:defRPr>
            </a:lvl1pPr>
          </a:lstStyle>
          <a:p>
            <a:endParaRPr lang="ru-RU" dirty="0"/>
          </a:p>
        </p:txBody>
      </p:sp>
      <p:sp>
        <p:nvSpPr>
          <p:cNvPr id="6" name="Номер слайда 5"/>
          <p:cNvSpPr>
            <a:spLocks noGrp="1"/>
          </p:cNvSpPr>
          <p:nvPr>
            <p:ph type="sldNum" sz="quarter" idx="12"/>
          </p:nvPr>
        </p:nvSpPr>
        <p:spPr/>
        <p:txBody>
          <a:bodyPr/>
          <a:lstStyle>
            <a:lvl1pPr>
              <a:defRPr>
                <a:solidFill>
                  <a:schemeClr val="accent1">
                    <a:lumMod val="75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51564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Вертикальный текст 2"/>
          <p:cNvSpPr>
            <a:spLocks noGrp="1"/>
          </p:cNvSpPr>
          <p:nvPr>
            <p:ph type="body" orient="vert" idx="1"/>
          </p:nvPr>
        </p:nvSpPr>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10.03.2021</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078804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lvl1pPr>
              <a:defRPr>
                <a:solidFill>
                  <a:schemeClr val="accent6">
                    <a:lumMod val="60000"/>
                    <a:lumOff val="40000"/>
                  </a:schemeClr>
                </a:solidFill>
              </a:defRPr>
            </a:lvl1pPr>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lvl1pPr>
              <a:defRPr>
                <a:solidFill>
                  <a:schemeClr val="accent6">
                    <a:lumMod val="60000"/>
                    <a:lumOff val="40000"/>
                  </a:schemeClr>
                </a:solidFill>
              </a:defRPr>
            </a:lvl1pPr>
            <a:lvl2pPr>
              <a:defRPr>
                <a:solidFill>
                  <a:schemeClr val="accent6">
                    <a:lumMod val="60000"/>
                    <a:lumOff val="40000"/>
                  </a:schemeClr>
                </a:solidFill>
              </a:defRPr>
            </a:lvl2pPr>
            <a:lvl3pPr>
              <a:defRPr>
                <a:solidFill>
                  <a:schemeClr val="accent6">
                    <a:lumMod val="60000"/>
                    <a:lumOff val="40000"/>
                  </a:schemeClr>
                </a:solidFill>
              </a:defRPr>
            </a:lvl3pPr>
            <a:lvl4pPr>
              <a:defRPr>
                <a:solidFill>
                  <a:schemeClr val="accent6">
                    <a:lumMod val="60000"/>
                    <a:lumOff val="40000"/>
                  </a:schemeClr>
                </a:solidFill>
              </a:defRPr>
            </a:lvl4pPr>
            <a:lvl5pPr>
              <a:defRPr>
                <a:solidFill>
                  <a:schemeClr val="accent6">
                    <a:lumMod val="60000"/>
                    <a:lumOff val="40000"/>
                  </a:schemeClr>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10.03.2021</a:t>
            </a:fld>
            <a:endParaRPr lang="ru-RU"/>
          </a:p>
        </p:txBody>
      </p:sp>
      <p:sp>
        <p:nvSpPr>
          <p:cNvPr id="5" name="Нижний колонтитул 4"/>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98369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Дата 3"/>
          <p:cNvSpPr>
            <a:spLocks noGrp="1"/>
          </p:cNvSpPr>
          <p:nvPr>
            <p:ph type="dt" sz="half" idx="10"/>
          </p:nvPr>
        </p:nvSpPr>
        <p:spPr/>
        <p:txBody>
          <a:bodyPr/>
          <a:lstStyle>
            <a:lvl1pPr>
              <a:defRPr>
                <a:solidFill>
                  <a:schemeClr val="accent1">
                    <a:lumMod val="75000"/>
                  </a:schemeClr>
                </a:solidFill>
              </a:defRPr>
            </a:lvl1pPr>
          </a:lstStyle>
          <a:p>
            <a:fld id="{A5E48A96-E1BB-4C8F-80B2-32A47A48A9D5}" type="datetimeFigureOut">
              <a:rPr lang="ru-RU" smtClean="0"/>
              <a:pPr/>
              <a:t>10.03.2021</a:t>
            </a:fld>
            <a:endParaRPr lang="ru-RU"/>
          </a:p>
        </p:txBody>
      </p:sp>
      <p:sp>
        <p:nvSpPr>
          <p:cNvPr id="5" name="Нижний колонтитул 4"/>
          <p:cNvSpPr>
            <a:spLocks noGrp="1"/>
          </p:cNvSpPr>
          <p:nvPr>
            <p:ph type="ftr" sz="quarter" idx="11"/>
          </p:nvPr>
        </p:nvSpPr>
        <p:spPr/>
        <p:txBody>
          <a:bodyPr/>
          <a:lstStyle>
            <a:lvl1pPr>
              <a:defRPr>
                <a:solidFill>
                  <a:schemeClr val="accent1">
                    <a:lumMod val="75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accent1">
                    <a:lumMod val="75000"/>
                  </a:schemeClr>
                </a:solidFill>
              </a:defRPr>
            </a:lvl1pPr>
          </a:lstStyle>
          <a:p>
            <a:fld id="{544A1F6A-164B-43BA-A19E-4AE6BB502A21}" type="slidenum">
              <a:rPr lang="ru-RU" smtClean="0"/>
              <a:pPr/>
              <a:t>‹#›</a:t>
            </a:fld>
            <a:endParaRPr lang="ru-RU"/>
          </a:p>
        </p:txBody>
      </p:sp>
      <p:sp>
        <p:nvSpPr>
          <p:cNvPr id="12" name="Номер слайда 5"/>
          <p:cNvSpPr txBox="1">
            <a:spLocks/>
          </p:cNvSpPr>
          <p:nvPr userDrawn="1"/>
        </p:nvSpPr>
        <p:spPr>
          <a:xfrm>
            <a:off x="6705600" y="6508750"/>
            <a:ext cx="21336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rgbClr val="3399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solidFill>
                <a:schemeClr val="accent1">
                  <a:lumMod val="75000"/>
                </a:schemeClr>
              </a:solidFill>
            </a:endParaRPr>
          </a:p>
        </p:txBody>
      </p:sp>
      <p:sp>
        <p:nvSpPr>
          <p:cNvPr id="10" name="Текст 2"/>
          <p:cNvSpPr>
            <a:spLocks noGrp="1"/>
          </p:cNvSpPr>
          <p:nvPr>
            <p:ph idx="1"/>
          </p:nvPr>
        </p:nvSpPr>
        <p:spPr>
          <a:xfrm>
            <a:off x="251520" y="1772816"/>
            <a:ext cx="8640960" cy="4320480"/>
          </a:xfrm>
          <a:prstGeom prst="rect">
            <a:avLst/>
          </a:prstGeom>
        </p:spPr>
        <p:txBody>
          <a:bodyPr vert="horz" lIns="91440" tIns="45720" rIns="91440" bIns="45720" rtlCol="0">
            <a:normAutofit/>
          </a:bodyPr>
          <a:lstStyle>
            <a:lvl1pPr>
              <a:defRPr>
                <a:solidFill>
                  <a:schemeClr val="accent1">
                    <a:lumMod val="75000"/>
                  </a:schemeClr>
                </a:solidFill>
              </a:defRPr>
            </a:lvl1pPr>
            <a:lvl2pPr>
              <a:defRPr>
                <a:solidFill>
                  <a:schemeClr val="accent1">
                    <a:lumMod val="75000"/>
                  </a:schemeClr>
                </a:solidFill>
              </a:defRPr>
            </a:lvl2pPr>
            <a:lvl3pPr>
              <a:defRPr>
                <a:solidFill>
                  <a:schemeClr val="accent1">
                    <a:lumMod val="75000"/>
                  </a:schemeClr>
                </a:solidFill>
              </a:defRPr>
            </a:lvl3pPr>
            <a:lvl4pPr>
              <a:defRPr>
                <a:solidFill>
                  <a:schemeClr val="accent1">
                    <a:lumMod val="75000"/>
                  </a:schemeClr>
                </a:solidFill>
              </a:defRPr>
            </a:lvl4pPr>
            <a:lvl5pPr>
              <a:defRPr>
                <a:solidFill>
                  <a:schemeClr val="accent1">
                    <a:lumMod val="75000"/>
                  </a:schemeClr>
                </a:solidFill>
              </a:defRPr>
            </a:lvl5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11" name="Заголовок 1"/>
          <p:cNvSpPr>
            <a:spLocks noGrp="1"/>
          </p:cNvSpPr>
          <p:nvPr>
            <p:ph type="title"/>
          </p:nvPr>
        </p:nvSpPr>
        <p:spPr>
          <a:xfrm>
            <a:off x="1835696" y="45855"/>
            <a:ext cx="7128792" cy="1336698"/>
          </a:xfrm>
          <a:prstGeom prst="rect">
            <a:avLst/>
          </a:prstGeom>
        </p:spPr>
        <p:txBody>
          <a:bodyPr vert="horz" lIns="91440" tIns="45720" rIns="91440" bIns="45720" rtlCol="0" anchor="ctr">
            <a:normAutofit/>
          </a:bodyPr>
          <a:lstStyle>
            <a:lvl1pPr>
              <a:defRPr>
                <a:solidFill>
                  <a:schemeClr val="bg1"/>
                </a:solidFill>
              </a:defRPr>
            </a:lvl1pPr>
          </a:lstStyle>
          <a:p>
            <a:r>
              <a:rPr lang="ru-RU" dirty="0" smtClean="0"/>
              <a:t>Образец заголовка</a:t>
            </a:r>
            <a:endParaRPr lang="ru-RU" dirty="0"/>
          </a:p>
        </p:txBody>
      </p:sp>
    </p:spTree>
    <p:extLst>
      <p:ext uri="{BB962C8B-B14F-4D97-AF65-F5344CB8AC3E}">
        <p14:creationId xmlns:p14="http://schemas.microsoft.com/office/powerpoint/2010/main" val="15430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71799" y="4406900"/>
            <a:ext cx="5722913" cy="1362075"/>
          </a:xfrm>
        </p:spPr>
        <p:txBody>
          <a:bodyPr anchor="t"/>
          <a:lstStyle>
            <a:lvl1pPr algn="l">
              <a:defRPr sz="4000" b="1" cap="all">
                <a:solidFill>
                  <a:schemeClr val="bg2">
                    <a:lumMod val="50000"/>
                  </a:schemeClr>
                </a:solidFill>
              </a:defRPr>
            </a:lvl1pPr>
          </a:lstStyle>
          <a:p>
            <a:r>
              <a:rPr lang="ru-RU" dirty="0" smtClean="0"/>
              <a:t>Образец заголовка</a:t>
            </a:r>
            <a:endParaRPr lang="ru-RU" dirty="0"/>
          </a:p>
        </p:txBody>
      </p:sp>
      <p:sp>
        <p:nvSpPr>
          <p:cNvPr id="3" name="Текст 2"/>
          <p:cNvSpPr>
            <a:spLocks noGrp="1"/>
          </p:cNvSpPr>
          <p:nvPr>
            <p:ph type="body" idx="1"/>
          </p:nvPr>
        </p:nvSpPr>
        <p:spPr>
          <a:xfrm>
            <a:off x="2771799" y="2906713"/>
            <a:ext cx="5722913" cy="1500187"/>
          </a:xfrm>
        </p:spPr>
        <p:txBody>
          <a:bodyPr anchor="b"/>
          <a:lstStyle>
            <a:lvl1pPr marL="0" indent="0">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smtClean="0"/>
              <a:t>Образец текста</a:t>
            </a:r>
          </a:p>
        </p:txBody>
      </p:sp>
      <p:sp>
        <p:nvSpPr>
          <p:cNvPr id="4" name="Дата 3"/>
          <p:cNvSpPr>
            <a:spLocks noGrp="1"/>
          </p:cNvSpPr>
          <p:nvPr>
            <p:ph type="dt" sz="half" idx="10"/>
          </p:nvPr>
        </p:nvSpPr>
        <p:spPr/>
        <p:txBody>
          <a:bodyPr/>
          <a:lstStyle>
            <a:lvl1pPr>
              <a:defRPr>
                <a:solidFill>
                  <a:schemeClr val="bg2">
                    <a:lumMod val="50000"/>
                  </a:schemeClr>
                </a:solidFill>
              </a:defRPr>
            </a:lvl1pPr>
          </a:lstStyle>
          <a:p>
            <a:fld id="{A5E48A96-E1BB-4C8F-80B2-32A47A48A9D5}" type="datetimeFigureOut">
              <a:rPr lang="ru-RU" smtClean="0"/>
              <a:pPr/>
              <a:t>10.03.2021</a:t>
            </a:fld>
            <a:endParaRPr lang="ru-RU"/>
          </a:p>
        </p:txBody>
      </p:sp>
      <p:sp>
        <p:nvSpPr>
          <p:cNvPr id="5" name="Нижний колонтитул 4"/>
          <p:cNvSpPr>
            <a:spLocks noGrp="1"/>
          </p:cNvSpPr>
          <p:nvPr>
            <p:ph type="ftr" sz="quarter" idx="11"/>
          </p:nvPr>
        </p:nvSpPr>
        <p:spPr/>
        <p:txBody>
          <a:bodyPr/>
          <a:lstStyle>
            <a:lvl1pPr>
              <a:defRPr>
                <a:solidFill>
                  <a:schemeClr val="bg2">
                    <a:lumMod val="50000"/>
                  </a:schemeClr>
                </a:solidFill>
              </a:defRPr>
            </a:lvl1pPr>
          </a:lstStyle>
          <a:p>
            <a:endParaRPr lang="ru-RU"/>
          </a:p>
        </p:txBody>
      </p:sp>
      <p:sp>
        <p:nvSpPr>
          <p:cNvPr id="6" name="Номер слайда 5"/>
          <p:cNvSpPr>
            <a:spLocks noGrp="1"/>
          </p:cNvSpPr>
          <p:nvPr>
            <p:ph type="sldNum" sz="quarter" idx="12"/>
          </p:nvPr>
        </p:nvSpPr>
        <p:spPr/>
        <p:txBody>
          <a:bodyPr/>
          <a:lstStyle>
            <a:lvl1pPr>
              <a:defRPr>
                <a:solidFill>
                  <a:schemeClr val="bg2">
                    <a:lumMod val="5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02665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bg1">
                    <a:lumMod val="95000"/>
                  </a:schemeClr>
                </a:solidFill>
              </a:defRPr>
            </a:lvl1pPr>
          </a:lstStyle>
          <a:p>
            <a:r>
              <a:rPr lang="ru-RU" dirty="0" smtClean="0"/>
              <a:t>Образец заголовка</a:t>
            </a:r>
            <a:endParaRPr lang="ru-RU" dirty="0"/>
          </a:p>
        </p:txBody>
      </p:sp>
      <p:sp>
        <p:nvSpPr>
          <p:cNvPr id="3" name="Объект 2"/>
          <p:cNvSpPr>
            <a:spLocks noGrp="1"/>
          </p:cNvSpPr>
          <p:nvPr>
            <p:ph sz="half" idx="1"/>
          </p:nvPr>
        </p:nvSpPr>
        <p:spPr>
          <a:xfrm>
            <a:off x="179512" y="2060848"/>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Объект 3"/>
          <p:cNvSpPr>
            <a:spLocks noGrp="1"/>
          </p:cNvSpPr>
          <p:nvPr>
            <p:ph sz="half" idx="2"/>
          </p:nvPr>
        </p:nvSpPr>
        <p:spPr>
          <a:xfrm>
            <a:off x="4644008" y="2071389"/>
            <a:ext cx="4320480" cy="4093915"/>
          </a:xfrm>
        </p:spPr>
        <p:txBody>
          <a:bodyPr/>
          <a:lstStyle>
            <a:lvl1pPr>
              <a:defRPr sz="2800">
                <a:solidFill>
                  <a:schemeClr val="bg1">
                    <a:lumMod val="95000"/>
                  </a:schemeClr>
                </a:solidFill>
              </a:defRPr>
            </a:lvl1pPr>
            <a:lvl2pPr>
              <a:defRPr sz="2400">
                <a:solidFill>
                  <a:schemeClr val="bg1">
                    <a:lumMod val="95000"/>
                  </a:schemeClr>
                </a:solidFill>
              </a:defRPr>
            </a:lvl2pPr>
            <a:lvl3pPr>
              <a:defRPr sz="20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vl6pPr>
              <a:defRPr sz="1800"/>
            </a:lvl6pPr>
            <a:lvl7pPr>
              <a:defRPr sz="1800"/>
            </a:lvl7pPr>
            <a:lvl8pPr>
              <a:defRPr sz="1800"/>
            </a:lvl8pPr>
            <a:lvl9pPr>
              <a:defRPr sz="18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Дата 4"/>
          <p:cNvSpPr>
            <a:spLocks noGrp="1"/>
          </p:cNvSpPr>
          <p:nvPr>
            <p:ph type="dt" sz="half" idx="10"/>
          </p:nvPr>
        </p:nvSpPr>
        <p:spPr/>
        <p:txBody>
          <a:bodyPr/>
          <a:lstStyle>
            <a:lvl1pPr>
              <a:defRPr>
                <a:solidFill>
                  <a:schemeClr val="bg1">
                    <a:lumMod val="95000"/>
                  </a:schemeClr>
                </a:solidFill>
              </a:defRPr>
            </a:lvl1pPr>
          </a:lstStyle>
          <a:p>
            <a:fld id="{A5E48A96-E1BB-4C8F-80B2-32A47A48A9D5}" type="datetimeFigureOut">
              <a:rPr lang="ru-RU" smtClean="0"/>
              <a:pPr/>
              <a:t>10.03.2021</a:t>
            </a:fld>
            <a:endParaRPr lang="ru-RU"/>
          </a:p>
        </p:txBody>
      </p:sp>
      <p:sp>
        <p:nvSpPr>
          <p:cNvPr id="6" name="Нижний колонтитул 5"/>
          <p:cNvSpPr>
            <a:spLocks noGrp="1"/>
          </p:cNvSpPr>
          <p:nvPr>
            <p:ph type="ftr" sz="quarter" idx="11"/>
          </p:nvPr>
        </p:nvSpPr>
        <p:spPr/>
        <p:txBody>
          <a:bodyPr/>
          <a:lstStyle>
            <a:lvl1pPr>
              <a:defRPr>
                <a:solidFill>
                  <a:schemeClr val="bg1">
                    <a:lumMod val="95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bg1">
                    <a:lumMod val="95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89133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Текст 2"/>
          <p:cNvSpPr>
            <a:spLocks noGrp="1"/>
          </p:cNvSpPr>
          <p:nvPr>
            <p:ph type="body" idx="1"/>
          </p:nvPr>
        </p:nvSpPr>
        <p:spPr>
          <a:xfrm>
            <a:off x="251520" y="1916832"/>
            <a:ext cx="4176464"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251520" y="2556594"/>
            <a:ext cx="4176464"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4716016" y="1934294"/>
            <a:ext cx="4248472" cy="639762"/>
          </a:xfrm>
        </p:spPr>
        <p:txBody>
          <a:bodyPr anchor="b"/>
          <a:lstStyle>
            <a:lvl1pPr marL="0" indent="0">
              <a:buNone/>
              <a:defRPr sz="2400" b="1">
                <a:solidFill>
                  <a:schemeClr val="accent6">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6" name="Объект 5"/>
          <p:cNvSpPr>
            <a:spLocks noGrp="1"/>
          </p:cNvSpPr>
          <p:nvPr>
            <p:ph sz="quarter" idx="4"/>
          </p:nvPr>
        </p:nvSpPr>
        <p:spPr>
          <a:xfrm>
            <a:off x="4716016" y="2574056"/>
            <a:ext cx="4248472" cy="3951288"/>
          </a:xfrm>
        </p:spPr>
        <p:txBody>
          <a:bodyPr/>
          <a:lstStyle>
            <a:lvl1pPr>
              <a:defRPr sz="2400">
                <a:solidFill>
                  <a:schemeClr val="accent6">
                    <a:lumMod val="60000"/>
                    <a:lumOff val="40000"/>
                  </a:schemeClr>
                </a:solidFill>
              </a:defRPr>
            </a:lvl1pPr>
            <a:lvl2pPr>
              <a:defRPr sz="2000">
                <a:solidFill>
                  <a:schemeClr val="accent6">
                    <a:lumMod val="60000"/>
                    <a:lumOff val="40000"/>
                  </a:schemeClr>
                </a:solidFill>
              </a:defRPr>
            </a:lvl2pPr>
            <a:lvl3pPr>
              <a:defRPr sz="1800">
                <a:solidFill>
                  <a:schemeClr val="accent6">
                    <a:lumMod val="60000"/>
                    <a:lumOff val="40000"/>
                  </a:schemeClr>
                </a:solidFill>
              </a:defRPr>
            </a:lvl3pPr>
            <a:lvl4pPr>
              <a:defRPr sz="1600">
                <a:solidFill>
                  <a:schemeClr val="accent6">
                    <a:lumMod val="60000"/>
                    <a:lumOff val="40000"/>
                  </a:schemeClr>
                </a:solidFill>
              </a:defRPr>
            </a:lvl4pPr>
            <a:lvl5pPr>
              <a:defRPr sz="1600">
                <a:solidFill>
                  <a:schemeClr val="accent6">
                    <a:lumMod val="60000"/>
                    <a:lumOff val="40000"/>
                  </a:schemeClr>
                </a:solidFill>
              </a:defRPr>
            </a:lvl5pPr>
            <a:lvl6pPr>
              <a:defRPr sz="1600"/>
            </a:lvl6pPr>
            <a:lvl7pPr>
              <a:defRPr sz="1600"/>
            </a:lvl7pPr>
            <a:lvl8pPr>
              <a:defRPr sz="1600"/>
            </a:lvl8pPr>
            <a:lvl9pPr>
              <a:defRPr sz="1600"/>
            </a:lvl9p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7" name="Дата 6"/>
          <p:cNvSpPr>
            <a:spLocks noGrp="1"/>
          </p:cNvSpPr>
          <p:nvPr>
            <p:ph type="dt" sz="half" idx="10"/>
          </p:nvPr>
        </p:nvSpPr>
        <p:spPr>
          <a:xfrm>
            <a:off x="1375310" y="6410896"/>
            <a:ext cx="1215489" cy="365125"/>
          </a:xfrm>
        </p:spPr>
        <p:txBody>
          <a:bodyPr/>
          <a:lstStyle>
            <a:lvl1pPr>
              <a:defRPr>
                <a:solidFill>
                  <a:schemeClr val="accent6">
                    <a:lumMod val="60000"/>
                    <a:lumOff val="40000"/>
                  </a:schemeClr>
                </a:solidFill>
              </a:defRPr>
            </a:lvl1pPr>
          </a:lstStyle>
          <a:p>
            <a:fld id="{A5E48A96-E1BB-4C8F-80B2-32A47A48A9D5}" type="datetimeFigureOut">
              <a:rPr lang="ru-RU" smtClean="0"/>
              <a:pPr/>
              <a:t>10.03.2021</a:t>
            </a:fld>
            <a:endParaRPr lang="ru-RU"/>
          </a:p>
        </p:txBody>
      </p:sp>
      <p:sp>
        <p:nvSpPr>
          <p:cNvPr id="8" name="Нижний колонтитул 7"/>
          <p:cNvSpPr>
            <a:spLocks noGrp="1"/>
          </p:cNvSpPr>
          <p:nvPr>
            <p:ph type="ftr" sz="quarter" idx="11"/>
          </p:nvPr>
        </p:nvSpPr>
        <p:spPr>
          <a:xfrm>
            <a:off x="4154184" y="6356350"/>
            <a:ext cx="1649592" cy="365125"/>
          </a:xfrm>
        </p:spPr>
        <p:txBody>
          <a:bodyPr/>
          <a:lstStyle>
            <a:lvl1pPr>
              <a:defRPr>
                <a:solidFill>
                  <a:schemeClr val="accent6">
                    <a:lumMod val="60000"/>
                    <a:lumOff val="40000"/>
                  </a:schemeClr>
                </a:solidFill>
              </a:defRPr>
            </a:lvl1pPr>
          </a:lstStyle>
          <a:p>
            <a:endParaRPr lang="ru-RU"/>
          </a:p>
        </p:txBody>
      </p:sp>
      <p:sp>
        <p:nvSpPr>
          <p:cNvPr id="9" name="Номер слайда 8"/>
          <p:cNvSpPr>
            <a:spLocks noGrp="1"/>
          </p:cNvSpPr>
          <p:nvPr>
            <p:ph type="sldNum" sz="quarter" idx="12"/>
          </p:nvPr>
        </p:nvSpPr>
        <p:spPr>
          <a:xfrm>
            <a:off x="7471310" y="6356350"/>
            <a:ext cx="1215489" cy="365125"/>
          </a:xfrm>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1659933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solidFill>
                  <a:schemeClr val="accent1">
                    <a:lumMod val="50000"/>
                  </a:schemeClr>
                </a:solidFill>
              </a:defRPr>
            </a:lvl1pPr>
          </a:lstStyle>
          <a:p>
            <a:r>
              <a:rPr lang="ru-RU" dirty="0" smtClean="0"/>
              <a:t>Образец заголовка</a:t>
            </a:r>
            <a:endParaRPr lang="ru-RU" dirty="0"/>
          </a:p>
        </p:txBody>
      </p:sp>
      <p:sp>
        <p:nvSpPr>
          <p:cNvPr id="3" name="Дата 2"/>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10.03.2021</a:t>
            </a:fld>
            <a:endParaRPr lang="ru-RU"/>
          </a:p>
        </p:txBody>
      </p:sp>
      <p:sp>
        <p:nvSpPr>
          <p:cNvPr id="4" name="Нижний колонтитул 3"/>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5" name="Номер слайда 4"/>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17245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10.03.2021</a:t>
            </a:fld>
            <a:endParaRPr lang="ru-RU"/>
          </a:p>
        </p:txBody>
      </p:sp>
      <p:sp>
        <p:nvSpPr>
          <p:cNvPr id="3" name="Нижний колонтитул 2"/>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4" name="Номер слайда 3"/>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61595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3622"/>
            <a:ext cx="3008313" cy="921478"/>
          </a:xfrm>
        </p:spPr>
        <p:txBody>
          <a:bodyPr anchor="b"/>
          <a:lstStyle>
            <a:lvl1pPr algn="l">
              <a:defRPr sz="2000" b="1">
                <a:solidFill>
                  <a:schemeClr val="accent6">
                    <a:lumMod val="60000"/>
                    <a:lumOff val="40000"/>
                  </a:schemeClr>
                </a:solidFill>
              </a:defRPr>
            </a:lvl1pPr>
          </a:lstStyle>
          <a:p>
            <a:r>
              <a:rPr lang="ru-RU" dirty="0" smtClean="0"/>
              <a:t>Образец заголовка</a:t>
            </a:r>
            <a:endParaRPr lang="ru-RU" dirty="0"/>
          </a:p>
        </p:txBody>
      </p:sp>
      <p:sp>
        <p:nvSpPr>
          <p:cNvPr id="3" name="Объект 2"/>
          <p:cNvSpPr>
            <a:spLocks noGrp="1"/>
          </p:cNvSpPr>
          <p:nvPr>
            <p:ph idx="1"/>
          </p:nvPr>
        </p:nvSpPr>
        <p:spPr>
          <a:xfrm>
            <a:off x="3563888" y="1916832"/>
            <a:ext cx="5111750" cy="4353347"/>
          </a:xfrm>
        </p:spPr>
        <p:txBody>
          <a:bodyPr/>
          <a:lstStyle>
            <a:lvl1pPr>
              <a:defRPr sz="3200">
                <a:solidFill>
                  <a:schemeClr val="accent6">
                    <a:lumMod val="60000"/>
                    <a:lumOff val="40000"/>
                  </a:schemeClr>
                </a:solidFill>
              </a:defRPr>
            </a:lvl1pPr>
            <a:lvl2pPr>
              <a:defRPr sz="2800">
                <a:solidFill>
                  <a:schemeClr val="accent6">
                    <a:lumMod val="60000"/>
                    <a:lumOff val="40000"/>
                  </a:schemeClr>
                </a:solidFill>
              </a:defRPr>
            </a:lvl2pPr>
            <a:lvl3pPr>
              <a:defRPr sz="2400">
                <a:solidFill>
                  <a:schemeClr val="accent6">
                    <a:lumMod val="60000"/>
                    <a:lumOff val="40000"/>
                  </a:schemeClr>
                </a:solidFill>
              </a:defRPr>
            </a:lvl3pPr>
            <a:lvl4pPr>
              <a:defRPr sz="2000">
                <a:solidFill>
                  <a:schemeClr val="accent6">
                    <a:lumMod val="60000"/>
                    <a:lumOff val="40000"/>
                  </a:schemeClr>
                </a:solidFill>
              </a:defRPr>
            </a:lvl4pPr>
            <a:lvl5pPr>
              <a:defRPr sz="2000">
                <a:solidFill>
                  <a:schemeClr val="accent6">
                    <a:lumMod val="60000"/>
                    <a:lumOff val="40000"/>
                  </a:schemeClr>
                </a:solidFill>
              </a:defRPr>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10.03.2021</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34548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solidFill>
                  <a:schemeClr val="accent6">
                    <a:lumMod val="60000"/>
                    <a:lumOff val="40000"/>
                  </a:schemeClr>
                </a:solidFill>
              </a:defRPr>
            </a:lvl1pPr>
          </a:lstStyle>
          <a:p>
            <a:r>
              <a:rPr lang="ru-RU" dirty="0" smtClean="0"/>
              <a:t>Образец заголовка</a:t>
            </a:r>
            <a:endParaRPr lang="ru-RU" dirty="0"/>
          </a:p>
        </p:txBody>
      </p:sp>
      <p:sp>
        <p:nvSpPr>
          <p:cNvPr id="3" name="Рисунок 2"/>
          <p:cNvSpPr>
            <a:spLocks noGrp="1"/>
          </p:cNvSpPr>
          <p:nvPr>
            <p:ph type="pic" idx="1"/>
          </p:nvPr>
        </p:nvSpPr>
        <p:spPr>
          <a:xfrm>
            <a:off x="1792288" y="612775"/>
            <a:ext cx="5486400" cy="4114800"/>
          </a:xfrm>
        </p:spPr>
        <p:txBody>
          <a:bodyPr/>
          <a:lstStyle>
            <a:lvl1pPr marL="0" indent="0">
              <a:buNone/>
              <a:defRPr sz="3200">
                <a:solidFill>
                  <a:schemeClr val="accent6">
                    <a:lumMod val="60000"/>
                    <a:lumOff val="4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solidFill>
                  <a:schemeClr val="accent6">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lvl1pPr>
              <a:defRPr>
                <a:solidFill>
                  <a:schemeClr val="accent6">
                    <a:lumMod val="60000"/>
                    <a:lumOff val="40000"/>
                  </a:schemeClr>
                </a:solidFill>
              </a:defRPr>
            </a:lvl1pPr>
          </a:lstStyle>
          <a:p>
            <a:fld id="{A5E48A96-E1BB-4C8F-80B2-32A47A48A9D5}" type="datetimeFigureOut">
              <a:rPr lang="ru-RU" smtClean="0"/>
              <a:pPr/>
              <a:t>10.03.2021</a:t>
            </a:fld>
            <a:endParaRPr lang="ru-RU"/>
          </a:p>
        </p:txBody>
      </p:sp>
      <p:sp>
        <p:nvSpPr>
          <p:cNvPr id="6" name="Нижний колонтитул 5"/>
          <p:cNvSpPr>
            <a:spLocks noGrp="1"/>
          </p:cNvSpPr>
          <p:nvPr>
            <p:ph type="ftr" sz="quarter" idx="11"/>
          </p:nvPr>
        </p:nvSpPr>
        <p:spPr/>
        <p:txBody>
          <a:bodyPr/>
          <a:lstStyle>
            <a:lvl1pPr>
              <a:defRPr>
                <a:solidFill>
                  <a:schemeClr val="accent6">
                    <a:lumMod val="60000"/>
                    <a:lumOff val="40000"/>
                  </a:schemeClr>
                </a:solidFill>
              </a:defRPr>
            </a:lvl1pPr>
          </a:lstStyle>
          <a:p>
            <a:endParaRPr lang="ru-RU"/>
          </a:p>
        </p:txBody>
      </p:sp>
      <p:sp>
        <p:nvSpPr>
          <p:cNvPr id="7" name="Номер слайда 6"/>
          <p:cNvSpPr>
            <a:spLocks noGrp="1"/>
          </p:cNvSpPr>
          <p:nvPr>
            <p:ph type="sldNum" sz="quarter" idx="12"/>
          </p:nvPr>
        </p:nvSpPr>
        <p:spPr/>
        <p:txBody>
          <a:bodyPr/>
          <a:lstStyle>
            <a:lvl1pPr>
              <a:defRPr>
                <a:solidFill>
                  <a:schemeClr val="accent6">
                    <a:lumMod val="60000"/>
                    <a:lumOff val="40000"/>
                  </a:schemeClr>
                </a:solidFill>
              </a:defRPr>
            </a:lvl1pPr>
          </a:lstStyle>
          <a:p>
            <a:fld id="{544A1F6A-164B-43BA-A19E-4AE6BB502A21}" type="slidenum">
              <a:rPr lang="ru-RU" smtClean="0"/>
              <a:pPr/>
              <a:t>‹#›</a:t>
            </a:fld>
            <a:endParaRPr lang="ru-RU"/>
          </a:p>
        </p:txBody>
      </p:sp>
    </p:spTree>
    <p:extLst>
      <p:ext uri="{BB962C8B-B14F-4D97-AF65-F5344CB8AC3E}">
        <p14:creationId xmlns:p14="http://schemas.microsoft.com/office/powerpoint/2010/main" val="2758605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presentation-creation.ru/"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35696" y="45855"/>
            <a:ext cx="7128792" cy="1336698"/>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251520" y="1772816"/>
            <a:ext cx="8640960" cy="4320480"/>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accent1">
                    <a:lumMod val="75000"/>
                  </a:schemeClr>
                </a:solidFill>
              </a:defRPr>
            </a:lvl1pPr>
          </a:lstStyle>
          <a:p>
            <a:fld id="{A5E48A96-E1BB-4C8F-80B2-32A47A48A9D5}" type="datetimeFigureOut">
              <a:rPr lang="ru-RU" smtClean="0"/>
              <a:pPr/>
              <a:t>10.03.2021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accent1">
                    <a:lumMod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accent1">
                    <a:lumMod val="75000"/>
                  </a:schemeClr>
                </a:solidFill>
              </a:defRPr>
            </a:lvl1pPr>
          </a:lstStyle>
          <a:p>
            <a:fld id="{544A1F6A-164B-43BA-A19E-4AE6BB502A21}" type="slidenum">
              <a:rPr lang="ru-RU" smtClean="0"/>
              <a:pPr/>
              <a:t>‹#›</a:t>
            </a:fld>
            <a:endParaRPr lang="ru-RU"/>
          </a:p>
        </p:txBody>
      </p:sp>
      <p:pic>
        <p:nvPicPr>
          <p:cNvPr id="7" name="Рисунок 6">
            <a:hlinkClick r:id="rId14"/>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620688" y="45855"/>
            <a:ext cx="757762" cy="757762"/>
          </a:xfrm>
          <a:prstGeom prst="rect">
            <a:avLst/>
          </a:prstGeom>
        </p:spPr>
      </p:pic>
    </p:spTree>
    <p:extLst>
      <p:ext uri="{BB962C8B-B14F-4D97-AF65-F5344CB8AC3E}">
        <p14:creationId xmlns:p14="http://schemas.microsoft.com/office/powerpoint/2010/main" val="3710272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7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7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7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7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7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4365104"/>
            <a:ext cx="7452320" cy="2492896"/>
          </a:xfrm>
        </p:spPr>
        <p:txBody>
          <a:bodyPr>
            <a:noAutofit/>
          </a:bodyPr>
          <a:lstStyle/>
          <a:p>
            <a:r>
              <a:rPr lang="uk-UA" dirty="0" smtClean="0">
                <a:latin typeface="Times New Roman" panose="02020603050405020304" pitchFamily="18" charset="0"/>
                <a:cs typeface="Times New Roman" panose="02020603050405020304" pitchFamily="18" charset="0"/>
              </a:rPr>
              <a:t>Дослідження </a:t>
            </a:r>
            <a:r>
              <a:rPr lang="uk-UA" dirty="0" smtClean="0">
                <a:latin typeface="Times New Roman" panose="02020603050405020304" pitchFamily="18" charset="0"/>
                <a:cs typeface="Times New Roman" panose="02020603050405020304" pitchFamily="18" charset="0"/>
              </a:rPr>
              <a:t>мультиплексорів/демультиплексорів</a:t>
            </a:r>
            <a:r>
              <a:rPr lang="uk-UA" dirty="0" smtClean="0">
                <a:latin typeface="Times New Roman" panose="02020603050405020304" pitchFamily="18" charset="0"/>
                <a:cs typeface="Times New Roman" panose="02020603050405020304" pitchFamily="18" charset="0"/>
              </a:rPr>
              <a:t/>
            </a:r>
            <a:br>
              <a:rPr lang="uk-UA" dirty="0" smtClean="0">
                <a:latin typeface="Times New Roman" panose="02020603050405020304" pitchFamily="18" charset="0"/>
                <a:cs typeface="Times New Roman" panose="02020603050405020304" pitchFamily="18" charset="0"/>
              </a:rPr>
            </a:br>
            <a:r>
              <a:rPr lang="uk-UA" sz="1800" dirty="0" smtClean="0">
                <a:latin typeface="Times New Roman" panose="02020603050405020304" pitchFamily="18" charset="0"/>
                <a:cs typeface="Times New Roman" panose="02020603050405020304" pitchFamily="18" charset="0"/>
              </a:rPr>
              <a:t>лабораторна робота</a:t>
            </a:r>
            <a:endParaRPr lang="ru-RU" sz="1800" b="1" dirty="0"/>
          </a:p>
        </p:txBody>
      </p:sp>
    </p:spTree>
    <p:extLst>
      <p:ext uri="{BB962C8B-B14F-4D97-AF65-F5344CB8AC3E}">
        <p14:creationId xmlns:p14="http://schemas.microsoft.com/office/powerpoint/2010/main" val="1857870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57"/>
          <p:cNvSpPr>
            <a:spLocks noChangeArrowheads="1"/>
          </p:cNvSpPr>
          <p:nvPr/>
        </p:nvSpPr>
        <p:spPr bwMode="gray">
          <a:xfrm rot="3419336">
            <a:off x="169964" y="3037864"/>
            <a:ext cx="415091" cy="374291"/>
          </a:xfrm>
          <a:prstGeom prst="rect">
            <a:avLst/>
          </a:prstGeom>
          <a:solidFill>
            <a:schemeClr val="tx2">
              <a:lumMod val="60000"/>
              <a:lumOff val="40000"/>
            </a:schemeClr>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pPr marL="342900" indent="-342900">
              <a:buFont typeface="+mj-lt"/>
              <a:buAutoNum type="arabicPeriod"/>
            </a:pPr>
            <a:endParaRPr lang="ru-RU" dirty="0">
              <a:solidFill>
                <a:srgbClr val="FF0000"/>
              </a:solidFill>
            </a:endParaRPr>
          </a:p>
        </p:txBody>
      </p:sp>
      <p:sp>
        <p:nvSpPr>
          <p:cNvPr id="46" name="Rectangle 257"/>
          <p:cNvSpPr>
            <a:spLocks noChangeArrowheads="1"/>
          </p:cNvSpPr>
          <p:nvPr/>
        </p:nvSpPr>
        <p:spPr bwMode="gray">
          <a:xfrm rot="3419336">
            <a:off x="782081" y="3829952"/>
            <a:ext cx="415091" cy="374291"/>
          </a:xfrm>
          <a:prstGeom prst="rect">
            <a:avLst/>
          </a:prstGeom>
          <a:solidFill>
            <a:schemeClr val="bg2">
              <a:lumMod val="75000"/>
            </a:schemeClr>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pPr marL="342900" indent="-342900">
              <a:buFont typeface="+mj-lt"/>
              <a:buAutoNum type="arabicPeriod"/>
            </a:pPr>
            <a:endParaRPr lang="ru-RU" dirty="0">
              <a:solidFill>
                <a:srgbClr val="FF0000"/>
              </a:solidFill>
            </a:endParaRPr>
          </a:p>
        </p:txBody>
      </p:sp>
      <p:sp>
        <p:nvSpPr>
          <p:cNvPr id="47" name="Rectangle 257"/>
          <p:cNvSpPr>
            <a:spLocks noChangeArrowheads="1"/>
          </p:cNvSpPr>
          <p:nvPr/>
        </p:nvSpPr>
        <p:spPr bwMode="gray">
          <a:xfrm rot="3419336">
            <a:off x="313980" y="4550032"/>
            <a:ext cx="415091" cy="374291"/>
          </a:xfrm>
          <a:prstGeom prst="rect">
            <a:avLst/>
          </a:prstGeom>
          <a:solidFill>
            <a:srgbClr val="7030A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pPr marL="342900" indent="-342900">
              <a:buFont typeface="+mj-lt"/>
              <a:buAutoNum type="arabicPeriod"/>
            </a:pPr>
            <a:endParaRPr lang="ru-RU" dirty="0">
              <a:solidFill>
                <a:srgbClr val="FF0000"/>
              </a:solidFill>
            </a:endParaRPr>
          </a:p>
        </p:txBody>
      </p:sp>
      <p:sp>
        <p:nvSpPr>
          <p:cNvPr id="3" name="Заголовок 2"/>
          <p:cNvSpPr>
            <a:spLocks noGrp="1"/>
          </p:cNvSpPr>
          <p:nvPr>
            <p:ph type="title"/>
          </p:nvPr>
        </p:nvSpPr>
        <p:spPr/>
        <p:txBody>
          <a:bodyPr>
            <a:normAutofit/>
          </a:bodyPr>
          <a:lstStyle/>
          <a:p>
            <a:r>
              <a:rPr lang="uk-UA" sz="2000" b="1" dirty="0" smtClean="0">
                <a:latin typeface="Times New Roman" panose="02020603050405020304" pitchFamily="18" charset="0"/>
                <a:cs typeface="Times New Roman" panose="02020603050405020304" pitchFamily="18" charset="0"/>
              </a:rPr>
              <a:t>Дослідження </a:t>
            </a:r>
            <a:r>
              <a:rPr lang="uk-UA" sz="2000" b="1" dirty="0" smtClean="0">
                <a:latin typeface="Times New Roman" panose="02020603050405020304" pitchFamily="18" charset="0"/>
                <a:cs typeface="Times New Roman" panose="02020603050405020304" pitchFamily="18" charset="0"/>
              </a:rPr>
              <a:t>демультиплексорів</a:t>
            </a:r>
            <a:r>
              <a:rPr lang="uk-UA" b="1" dirty="0" smtClean="0">
                <a:latin typeface="Times New Roman" panose="02020603050405020304" pitchFamily="18" charset="0"/>
                <a:cs typeface="Times New Roman" panose="02020603050405020304" pitchFamily="18" charset="0"/>
              </a:rPr>
              <a:t/>
            </a:r>
            <a:br>
              <a:rPr lang="uk-UA" b="1" dirty="0" smtClean="0">
                <a:latin typeface="Times New Roman" panose="02020603050405020304" pitchFamily="18" charset="0"/>
                <a:cs typeface="Times New Roman" panose="02020603050405020304" pitchFamily="18" charset="0"/>
              </a:rPr>
            </a:br>
            <a:r>
              <a:rPr lang="uk-UA" sz="3200" b="1" dirty="0" smtClean="0">
                <a:latin typeface="Times New Roman" panose="02020603050405020304" pitchFamily="18" charset="0"/>
                <a:cs typeface="Times New Roman" panose="02020603050405020304" pitchFamily="18" charset="0"/>
              </a:rPr>
              <a:t>контрольні запитання</a:t>
            </a:r>
            <a:endParaRPr lang="ru-RU" sz="3200" dirty="0"/>
          </a:p>
        </p:txBody>
      </p:sp>
      <p:sp>
        <p:nvSpPr>
          <p:cNvPr id="24" name="Line 253"/>
          <p:cNvSpPr>
            <a:spLocks noChangeShapeType="1"/>
          </p:cNvSpPr>
          <p:nvPr/>
        </p:nvSpPr>
        <p:spPr bwMode="gray">
          <a:xfrm flipV="1">
            <a:off x="954568" y="4869160"/>
            <a:ext cx="5345626" cy="0"/>
          </a:xfrm>
          <a:prstGeom prst="line">
            <a:avLst/>
          </a:prstGeom>
          <a:noFill/>
          <a:ln w="25400">
            <a:solidFill>
              <a:schemeClr val="accent1">
                <a:lumMod val="5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27" name="Line 256"/>
          <p:cNvSpPr>
            <a:spLocks noChangeShapeType="1"/>
          </p:cNvSpPr>
          <p:nvPr/>
        </p:nvSpPr>
        <p:spPr bwMode="gray">
          <a:xfrm>
            <a:off x="1547664" y="2518449"/>
            <a:ext cx="6799798" cy="0"/>
          </a:xfrm>
          <a:prstGeom prst="line">
            <a:avLst/>
          </a:prstGeom>
          <a:noFill/>
          <a:ln w="25400">
            <a:solidFill>
              <a:schemeClr val="accent1">
                <a:lumMod val="5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30" name="Text Box 259"/>
          <p:cNvSpPr txBox="1">
            <a:spLocks noChangeArrowheads="1"/>
          </p:cNvSpPr>
          <p:nvPr/>
        </p:nvSpPr>
        <p:spPr bwMode="gray">
          <a:xfrm>
            <a:off x="3727911" y="2116634"/>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FFFFFF"/>
                </a:solidFill>
                <a:latin typeface="Arial" charset="0"/>
              </a:rPr>
              <a:t>1</a:t>
            </a:r>
          </a:p>
        </p:txBody>
      </p:sp>
      <p:sp>
        <p:nvSpPr>
          <p:cNvPr id="31" name="Line 260"/>
          <p:cNvSpPr>
            <a:spLocks noChangeShapeType="1"/>
          </p:cNvSpPr>
          <p:nvPr/>
        </p:nvSpPr>
        <p:spPr bwMode="gray">
          <a:xfrm flipV="1">
            <a:off x="827585" y="3284984"/>
            <a:ext cx="5472608" cy="0"/>
          </a:xfrm>
          <a:prstGeom prst="line">
            <a:avLst/>
          </a:prstGeom>
          <a:noFill/>
          <a:ln w="25400">
            <a:solidFill>
              <a:schemeClr val="accent1">
                <a:lumMod val="5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34" name="Line 263"/>
          <p:cNvSpPr>
            <a:spLocks noChangeShapeType="1"/>
          </p:cNvSpPr>
          <p:nvPr/>
        </p:nvSpPr>
        <p:spPr bwMode="gray">
          <a:xfrm flipV="1">
            <a:off x="1441872" y="4050037"/>
            <a:ext cx="6946551" cy="27035"/>
          </a:xfrm>
          <a:prstGeom prst="line">
            <a:avLst/>
          </a:prstGeom>
          <a:noFill/>
          <a:ln w="25400">
            <a:solidFill>
              <a:schemeClr val="accent1">
                <a:lumMod val="5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40" name="Text Box 269"/>
          <p:cNvSpPr txBox="1">
            <a:spLocks noChangeArrowheads="1"/>
          </p:cNvSpPr>
          <p:nvPr/>
        </p:nvSpPr>
        <p:spPr bwMode="gray">
          <a:xfrm>
            <a:off x="827584" y="2987660"/>
            <a:ext cx="4026167" cy="369332"/>
          </a:xfrm>
          <a:prstGeom prst="rect">
            <a:avLst/>
          </a:prstGeom>
          <a:noFill/>
          <a:ln w="9525" algn="ctr">
            <a:noFill/>
            <a:miter lim="800000"/>
            <a:headEnd/>
            <a:tailEnd/>
          </a:ln>
          <a:effectLst/>
        </p:spPr>
        <p:txBody>
          <a:bodyPr wrap="none">
            <a:spAutoFit/>
          </a:bodyPr>
          <a:lstStyle/>
          <a:p>
            <a:pPr marL="358775" indent="-358775"/>
            <a:r>
              <a:rPr lang="uk-UA" dirty="0">
                <a:latin typeface="Times New Roman" panose="02020603050405020304" pitchFamily="18" charset="0"/>
                <a:cs typeface="Times New Roman" panose="02020603050405020304" pitchFamily="18" charset="0"/>
              </a:rPr>
              <a:t>Побудувати </a:t>
            </a:r>
            <a:r>
              <a:rPr lang="uk-UA" dirty="0" err="1">
                <a:latin typeface="Times New Roman" panose="02020603050405020304" pitchFamily="18" charset="0"/>
                <a:cs typeface="Times New Roman" panose="02020603050405020304" pitchFamily="18" charset="0"/>
              </a:rPr>
              <a:t>демультиплексорне</a:t>
            </a:r>
            <a:r>
              <a:rPr lang="uk-UA" dirty="0">
                <a:latin typeface="Times New Roman" panose="02020603050405020304" pitchFamily="18" charset="0"/>
                <a:cs typeface="Times New Roman" panose="02020603050405020304" pitchFamily="18" charset="0"/>
              </a:rPr>
              <a:t> </a:t>
            </a:r>
            <a:r>
              <a:rPr lang="uk-UA" dirty="0" smtClean="0">
                <a:latin typeface="Times New Roman" panose="02020603050405020304" pitchFamily="18" charset="0"/>
                <a:cs typeface="Times New Roman" panose="02020603050405020304" pitchFamily="18" charset="0"/>
              </a:rPr>
              <a:t>дерево</a:t>
            </a:r>
            <a:endParaRPr lang="ru-RU" dirty="0">
              <a:latin typeface="Times New Roman" panose="02020603050405020304" pitchFamily="18" charset="0"/>
              <a:cs typeface="Times New Roman" panose="02020603050405020304" pitchFamily="18" charset="0"/>
            </a:endParaRPr>
          </a:p>
        </p:txBody>
      </p:sp>
      <p:sp>
        <p:nvSpPr>
          <p:cNvPr id="41" name="Text Box 270"/>
          <p:cNvSpPr txBox="1">
            <a:spLocks noChangeArrowheads="1"/>
          </p:cNvSpPr>
          <p:nvPr/>
        </p:nvSpPr>
        <p:spPr bwMode="gray">
          <a:xfrm>
            <a:off x="1475656" y="3779748"/>
            <a:ext cx="6819496" cy="369332"/>
          </a:xfrm>
          <a:prstGeom prst="rect">
            <a:avLst/>
          </a:prstGeom>
          <a:noFill/>
          <a:ln w="9525" algn="ctr">
            <a:noFill/>
            <a:miter lim="800000"/>
            <a:headEnd/>
            <a:tailEnd/>
          </a:ln>
          <a:effectLst/>
        </p:spPr>
        <p:txBody>
          <a:bodyPr wrap="none">
            <a:spAutoFit/>
          </a:bodyPr>
          <a:lstStyle/>
          <a:p>
            <a:pPr lvl="0"/>
            <a:r>
              <a:rPr lang="uk-UA" dirty="0">
                <a:latin typeface="Times New Roman" panose="02020603050405020304" pitchFamily="18" charset="0"/>
                <a:cs typeface="Times New Roman" panose="02020603050405020304" pitchFamily="18" charset="0"/>
              </a:rPr>
              <a:t>Скільки адресних входів в </a:t>
            </a:r>
            <a:r>
              <a:rPr lang="uk-UA" dirty="0" err="1">
                <a:latin typeface="Times New Roman" panose="02020603050405020304" pitchFamily="18" charset="0"/>
                <a:cs typeface="Times New Roman" panose="02020603050405020304" pitchFamily="18" charset="0"/>
              </a:rPr>
              <a:t>мультиплексорі</a:t>
            </a:r>
            <a:r>
              <a:rPr lang="uk-UA" dirty="0">
                <a:latin typeface="Times New Roman" panose="02020603050405020304" pitchFamily="18" charset="0"/>
                <a:cs typeface="Times New Roman" panose="02020603050405020304" pitchFamily="18" charset="0"/>
              </a:rPr>
              <a:t> та від чого це залежить?</a:t>
            </a:r>
          </a:p>
        </p:txBody>
      </p:sp>
      <p:sp>
        <p:nvSpPr>
          <p:cNvPr id="42" name="Text Box 271"/>
          <p:cNvSpPr txBox="1">
            <a:spLocks noChangeArrowheads="1"/>
          </p:cNvSpPr>
          <p:nvPr/>
        </p:nvSpPr>
        <p:spPr bwMode="gray">
          <a:xfrm>
            <a:off x="971600" y="4499828"/>
            <a:ext cx="5168403" cy="369332"/>
          </a:xfrm>
          <a:prstGeom prst="rect">
            <a:avLst/>
          </a:prstGeom>
          <a:noFill/>
          <a:ln w="9525" algn="ctr">
            <a:noFill/>
            <a:miter lim="800000"/>
            <a:headEnd/>
            <a:tailEnd/>
          </a:ln>
          <a:effectLst/>
        </p:spPr>
        <p:txBody>
          <a:bodyPr wrap="none">
            <a:spAutoFit/>
          </a:bodyPr>
          <a:lstStyle/>
          <a:p>
            <a:pPr marL="0" lvl="8"/>
            <a:r>
              <a:rPr lang="uk-UA" dirty="0">
                <a:latin typeface="Times New Roman" panose="02020603050405020304" pitchFamily="18" charset="0"/>
                <a:cs typeface="Times New Roman" panose="02020603050405020304" pitchFamily="18" charset="0"/>
              </a:rPr>
              <a:t>Описати  роботу схеми, яка зображена на рисунку </a:t>
            </a:r>
            <a:endParaRPr lang="ru-RU" dirty="0">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1547664" y="2195572"/>
            <a:ext cx="5820831" cy="369332"/>
          </a:xfrm>
          <a:prstGeom prst="rect">
            <a:avLst/>
          </a:prstGeom>
        </p:spPr>
        <p:txBody>
          <a:bodyPr wrap="square">
            <a:spAutoFit/>
          </a:bodyPr>
          <a:lstStyle/>
          <a:p>
            <a:pPr lvl="0"/>
            <a:r>
              <a:rPr lang="uk-UA" dirty="0">
                <a:latin typeface="Times New Roman" panose="02020603050405020304" pitchFamily="18" charset="0"/>
                <a:cs typeface="Times New Roman" panose="02020603050405020304" pitchFamily="18" charset="0"/>
              </a:rPr>
              <a:t>Дати визначення </a:t>
            </a:r>
            <a:r>
              <a:rPr lang="uk-UA" dirty="0" err="1">
                <a:latin typeface="Times New Roman" panose="02020603050405020304" pitchFamily="18" charset="0"/>
                <a:cs typeface="Times New Roman" panose="02020603050405020304" pitchFamily="18" charset="0"/>
              </a:rPr>
              <a:t>демультиплексору</a:t>
            </a:r>
            <a:r>
              <a:rPr lang="uk-UA"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sp>
        <p:nvSpPr>
          <p:cNvPr id="28" name="Rectangle 257"/>
          <p:cNvSpPr>
            <a:spLocks noChangeArrowheads="1"/>
          </p:cNvSpPr>
          <p:nvPr/>
        </p:nvSpPr>
        <p:spPr bwMode="gray">
          <a:xfrm rot="3419336">
            <a:off x="818036" y="2245776"/>
            <a:ext cx="415091" cy="374291"/>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pPr marL="342900" indent="-342900">
              <a:buFont typeface="+mj-lt"/>
              <a:buAutoNum type="arabicPeriod"/>
            </a:pPr>
            <a:endParaRPr lang="ru-RU" dirty="0">
              <a:solidFill>
                <a:srgbClr val="FF0000"/>
              </a:solidFill>
            </a:endParaRPr>
          </a:p>
        </p:txBody>
      </p:sp>
    </p:spTree>
    <p:extLst>
      <p:ext uri="{BB962C8B-B14F-4D97-AF65-F5344CB8AC3E}">
        <p14:creationId xmlns:p14="http://schemas.microsoft.com/office/powerpoint/2010/main" val="132966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презентація фізичні і хімічні явища"/>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b="4597"/>
          <a:stretch/>
        </p:blipFill>
        <p:spPr bwMode="auto">
          <a:xfrm>
            <a:off x="1907704" y="1727677"/>
            <a:ext cx="7200800" cy="5157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17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a:xfrm>
            <a:off x="1835696" y="45855"/>
            <a:ext cx="7128792" cy="1078889"/>
          </a:xfrm>
        </p:spPr>
        <p:txBody>
          <a:bodyPr>
            <a:normAutofit fontScale="90000"/>
          </a:bodyPr>
          <a:lstStyle/>
          <a:p>
            <a:r>
              <a:rPr lang="uk-UA" b="1" dirty="0" smtClean="0">
                <a:latin typeface="Times New Roman" panose="02020603050405020304" pitchFamily="18" charset="0"/>
                <a:cs typeface="Times New Roman" panose="02020603050405020304" pitchFamily="18" charset="0"/>
              </a:rPr>
              <a:t>Дослідження мультиплексорів</a:t>
            </a:r>
            <a:endParaRPr lang="ru-RU" dirty="0"/>
          </a:p>
        </p:txBody>
      </p:sp>
      <p:sp>
        <p:nvSpPr>
          <p:cNvPr id="5" name="Прямоугольник 4"/>
          <p:cNvSpPr/>
          <p:nvPr/>
        </p:nvSpPr>
        <p:spPr>
          <a:xfrm>
            <a:off x="1835696" y="1628507"/>
            <a:ext cx="7200800" cy="1200329"/>
          </a:xfrm>
          <a:prstGeom prst="rect">
            <a:avLst/>
          </a:prstGeom>
        </p:spPr>
        <p:txBody>
          <a:bodyPr wrap="square">
            <a:spAutoFit/>
          </a:bodyPr>
          <a:lstStyle/>
          <a:p>
            <a:pPr lvl="0" algn="just"/>
            <a:r>
              <a:rPr lang="uk-UA" dirty="0" smtClean="0">
                <a:latin typeface="Times New Roman" panose="02020603050405020304" pitchFamily="18" charset="0"/>
                <a:cs typeface="Times New Roman" panose="02020603050405020304" pitchFamily="18" charset="0"/>
              </a:rPr>
              <a:t>1. Побудувати </a:t>
            </a:r>
            <a:r>
              <a:rPr lang="uk-UA" dirty="0">
                <a:latin typeface="Times New Roman" panose="02020603050405020304" pitchFamily="18" charset="0"/>
                <a:cs typeface="Times New Roman" panose="02020603050405020304" pitchFamily="18" charset="0"/>
              </a:rPr>
              <a:t>мультиплексор на логічних елементах у програмі </a:t>
            </a:r>
            <a:r>
              <a:rPr lang="uk-UA" dirty="0" smtClean="0">
                <a:latin typeface="Times New Roman" panose="02020603050405020304" pitchFamily="18" charset="0"/>
                <a:cs typeface="Times New Roman" panose="02020603050405020304" pitchFamily="18" charset="0"/>
              </a:rPr>
              <a:t>EWB або у програмі </a:t>
            </a:r>
            <a:r>
              <a:rPr lang="en-US" dirty="0" smtClean="0">
                <a:latin typeface="Times New Roman" panose="02020603050405020304" pitchFamily="18" charset="0"/>
                <a:cs typeface="Times New Roman" panose="02020603050405020304" pitchFamily="18" charset="0"/>
              </a:rPr>
              <a:t>Multisim</a:t>
            </a:r>
            <a:r>
              <a:rPr lang="uk-UA" dirty="0" smtClean="0">
                <a:latin typeface="Times New Roman" panose="02020603050405020304" pitchFamily="18" charset="0"/>
                <a:cs typeface="Times New Roman" panose="02020603050405020304" pitchFamily="18" charset="0"/>
              </a:rPr>
              <a:t>.</a:t>
            </a:r>
            <a:endParaRPr lang="uk-UA" dirty="0">
              <a:latin typeface="Times New Roman" panose="02020603050405020304" pitchFamily="18" charset="0"/>
              <a:cs typeface="Times New Roman" panose="02020603050405020304" pitchFamily="18" charset="0"/>
            </a:endParaRPr>
          </a:p>
          <a:p>
            <a:pPr algn="just"/>
            <a:r>
              <a:rPr lang="uk-UA" dirty="0">
                <a:latin typeface="Times New Roman" panose="02020603050405020304" pitchFamily="18" charset="0"/>
                <a:cs typeface="Times New Roman" panose="02020603050405020304" pitchFamily="18" charset="0"/>
              </a:rPr>
              <a:t>Сигнали на інформаційні та адресні входи подавати через перемикачі</a:t>
            </a:r>
            <a:r>
              <a:rPr lang="uk-UA" dirty="0" smtClean="0">
                <a:latin typeface="Times New Roman" panose="02020603050405020304" pitchFamily="18" charset="0"/>
                <a:cs typeface="Times New Roman" panose="02020603050405020304" pitchFamily="18" charset="0"/>
              </a:rPr>
              <a:t>.</a:t>
            </a:r>
          </a:p>
          <a:p>
            <a:pPr algn="just"/>
            <a:r>
              <a:rPr lang="uk-UA" dirty="0" smtClean="0">
                <a:solidFill>
                  <a:prstClr val="black"/>
                </a:solidFill>
                <a:latin typeface="Times New Roman" panose="02020603050405020304" pitchFamily="18" charset="0"/>
                <a:cs typeface="Times New Roman" panose="02020603050405020304" pitchFamily="18" charset="0"/>
              </a:rPr>
              <a:t>2. Дослідити </a:t>
            </a:r>
            <a:r>
              <a:rPr lang="uk-UA" dirty="0">
                <a:solidFill>
                  <a:prstClr val="black"/>
                </a:solidFill>
                <a:latin typeface="Times New Roman" panose="02020603050405020304" pitchFamily="18" charset="0"/>
                <a:cs typeface="Times New Roman" panose="02020603050405020304" pitchFamily="18" charset="0"/>
              </a:rPr>
              <a:t>роботу мультиплексора за допомогою індикації. </a:t>
            </a:r>
            <a:r>
              <a:rPr lang="uk-UA" dirty="0" smtClean="0">
                <a:latin typeface="Times New Roman" panose="02020603050405020304" pitchFamily="18" charset="0"/>
                <a:cs typeface="Times New Roman" panose="02020603050405020304" pitchFamily="18" charset="0"/>
              </a:rPr>
              <a:t> </a:t>
            </a:r>
            <a:endParaRPr lang="uk-UA" dirty="0">
              <a:latin typeface="Times New Roman" panose="02020603050405020304" pitchFamily="18" charset="0"/>
              <a:cs typeface="Times New Roman" panose="02020603050405020304" pitchFamily="18" charset="0"/>
            </a:endParaRPr>
          </a:p>
        </p:txBody>
      </p:sp>
      <p:graphicFrame>
        <p:nvGraphicFramePr>
          <p:cNvPr id="6" name="Объект 5"/>
          <p:cNvGraphicFramePr>
            <a:graphicFrameLocks noChangeAspect="1"/>
          </p:cNvGraphicFramePr>
          <p:nvPr>
            <p:extLst>
              <p:ext uri="{D42A27DB-BD31-4B8C-83A1-F6EECF244321}">
                <p14:modId xmlns:p14="http://schemas.microsoft.com/office/powerpoint/2010/main" val="1270800074"/>
              </p:ext>
            </p:extLst>
          </p:nvPr>
        </p:nvGraphicFramePr>
        <p:xfrm>
          <a:off x="3275856" y="3068960"/>
          <a:ext cx="3868737" cy="3298825"/>
        </p:xfrm>
        <a:graphic>
          <a:graphicData uri="http://schemas.openxmlformats.org/presentationml/2006/ole">
            <mc:AlternateContent xmlns:mc="http://schemas.openxmlformats.org/markup-compatibility/2006">
              <mc:Choice xmlns:v="urn:schemas-microsoft-com:vml" Requires="v">
                <p:oleObj spid="_x0000_s1034" r:id="rId3" imgW="5991343" imgH="5094838" progId="Visio.Drawing.11">
                  <p:embed/>
                </p:oleObj>
              </mc:Choice>
              <mc:Fallback>
                <p:oleObj r:id="rId3" imgW="5991343" imgH="5094838" progId="Visio.Drawing.11">
                  <p:embed/>
                  <p:pic>
                    <p:nvPicPr>
                      <p:cNvPr id="0" name="Объект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3068960"/>
                        <a:ext cx="3868737" cy="3298825"/>
                      </a:xfrm>
                      <a:prstGeom prst="rect">
                        <a:avLst/>
                      </a:prstGeom>
                      <a:solidFill>
                        <a:schemeClr val="accent4">
                          <a:lumMod val="20000"/>
                          <a:lumOff val="80000"/>
                        </a:schemeClr>
                      </a:solidFill>
                      <a:ln>
                        <a:noFill/>
                      </a:ln>
                    </p:spPr>
                  </p:pic>
                </p:oleObj>
              </mc:Fallback>
            </mc:AlternateContent>
          </a:graphicData>
        </a:graphic>
      </p:graphicFrame>
      <p:sp>
        <p:nvSpPr>
          <p:cNvPr id="7" name="Прямоугольник 6"/>
          <p:cNvSpPr/>
          <p:nvPr/>
        </p:nvSpPr>
        <p:spPr>
          <a:xfrm>
            <a:off x="179512" y="1988840"/>
            <a:ext cx="1337867" cy="369332"/>
          </a:xfrm>
          <a:prstGeom prst="rect">
            <a:avLst/>
          </a:prstGeom>
        </p:spPr>
        <p:txBody>
          <a:bodyPr wrap="none">
            <a:spAutoFit/>
          </a:bodyPr>
          <a:lstStyle/>
          <a:p>
            <a:r>
              <a:rPr lang="uk-UA" b="1" dirty="0">
                <a:latin typeface="Times New Roman" panose="02020603050405020304" pitchFamily="18" charset="0"/>
                <a:cs typeface="Times New Roman" panose="02020603050405020304" pitchFamily="18" charset="0"/>
              </a:rPr>
              <a:t>Завдання </a:t>
            </a:r>
            <a:r>
              <a:rPr lang="uk-UA" b="1" dirty="0" smtClean="0">
                <a:latin typeface="Times New Roman" panose="02020603050405020304" pitchFamily="18" charset="0"/>
                <a:cs typeface="Times New Roman" panose="02020603050405020304" pitchFamily="18" charset="0"/>
              </a:rPr>
              <a:t>1</a:t>
            </a:r>
            <a:endParaRPr lang="uk-UA"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782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988840"/>
            <a:ext cx="1337867" cy="369332"/>
          </a:xfrm>
          <a:prstGeom prst="rect">
            <a:avLst/>
          </a:prstGeom>
        </p:spPr>
        <p:txBody>
          <a:bodyPr wrap="none">
            <a:spAutoFit/>
          </a:bodyPr>
          <a:lstStyle/>
          <a:p>
            <a:r>
              <a:rPr lang="uk-UA" b="1" dirty="0">
                <a:latin typeface="Times New Roman" panose="02020603050405020304" pitchFamily="18" charset="0"/>
                <a:cs typeface="Times New Roman" panose="02020603050405020304" pitchFamily="18" charset="0"/>
              </a:rPr>
              <a:t>Завдання 2</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5085184"/>
            <a:ext cx="3057525" cy="1343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7504" y="2420888"/>
            <a:ext cx="8928992" cy="4093428"/>
          </a:xfrm>
          <a:prstGeom prst="rect">
            <a:avLst/>
          </a:prstGeom>
          <a:noFill/>
        </p:spPr>
        <p:txBody>
          <a:bodyPr wrap="square" rtlCol="0">
            <a:spAutoFit/>
          </a:bodyPr>
          <a:lstStyle/>
          <a:p>
            <a:pPr marL="457200" indent="-457200">
              <a:buFont typeface="+mj-lt"/>
              <a:buAutoNum type="arabicPeriod"/>
            </a:pPr>
            <a:r>
              <a:rPr lang="uk-UA" sz="2000" dirty="0" smtClean="0">
                <a:solidFill>
                  <a:prstClr val="black"/>
                </a:solidFill>
                <a:latin typeface="Times New Roman" panose="02020603050405020304" pitchFamily="18" charset="0"/>
                <a:cs typeface="Times New Roman" panose="02020603050405020304" pitchFamily="18" charset="0"/>
              </a:rPr>
              <a:t>Побудувати </a:t>
            </a:r>
            <a:r>
              <a:rPr lang="uk-UA" sz="2000" dirty="0">
                <a:solidFill>
                  <a:prstClr val="black"/>
                </a:solidFill>
                <a:latin typeface="Times New Roman" panose="02020603050405020304" pitchFamily="18" charset="0"/>
                <a:cs typeface="Times New Roman" panose="02020603050405020304" pitchFamily="18" charset="0"/>
              </a:rPr>
              <a:t>схему для дослідження мікросхеми 74151 </a:t>
            </a:r>
            <a:endParaRPr lang="uk-UA" sz="2000" dirty="0" smtClean="0">
              <a:solidFill>
                <a:prstClr val="black"/>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uk-UA" sz="2000" dirty="0" smtClean="0">
                <a:latin typeface="Times New Roman" panose="02020603050405020304" pitchFamily="18" charset="0"/>
                <a:cs typeface="Times New Roman" panose="02020603050405020304" pitchFamily="18" charset="0"/>
              </a:rPr>
              <a:t>Промоделювати схему за допомогою логічного аналізатора </a:t>
            </a:r>
          </a:p>
          <a:p>
            <a:r>
              <a:rPr lang="uk-UA" sz="2000" dirty="0" smtClean="0">
                <a:latin typeface="Times New Roman" panose="02020603050405020304" pitchFamily="18" charset="0"/>
                <a:cs typeface="Times New Roman" panose="02020603050405020304" pitchFamily="18" charset="0"/>
              </a:rPr>
              <a:t>Мікросхема 74151</a:t>
            </a:r>
            <a:r>
              <a:rPr lang="uk-UA" sz="2000" dirty="0">
                <a:latin typeface="Times New Roman" panose="02020603050405020304" pitchFamily="18" charset="0"/>
                <a:cs typeface="Times New Roman" panose="02020603050405020304" pitchFamily="18" charset="0"/>
              </a:rPr>
              <a:t>:</a:t>
            </a:r>
            <a:r>
              <a:rPr lang="uk-UA" sz="2000" dirty="0" smtClean="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uk-UA" sz="2000" dirty="0" smtClean="0">
                <a:latin typeface="Times New Roman" panose="02020603050405020304" pitchFamily="18" charset="0"/>
                <a:cs typeface="Times New Roman" panose="02020603050405020304" pitchFamily="18" charset="0"/>
              </a:rPr>
              <a:t>у програмі </a:t>
            </a:r>
            <a:r>
              <a:rPr lang="en-US" sz="2000" dirty="0" smtClean="0">
                <a:latin typeface="Times New Roman" panose="02020603050405020304" pitchFamily="18" charset="0"/>
                <a:cs typeface="Times New Roman" panose="02020603050405020304" pitchFamily="18" charset="0"/>
              </a:rPr>
              <a:t>Electronics Workbench</a:t>
            </a:r>
            <a:r>
              <a:rPr lang="uk-UA" sz="2000" dirty="0" smtClean="0">
                <a:latin typeface="Times New Roman" panose="02020603050405020304" pitchFamily="18" charset="0"/>
                <a:cs typeface="Times New Roman" panose="02020603050405020304" pitchFamily="18" charset="0"/>
              </a:rPr>
              <a:t>, знаходиться у вікні програми – </a:t>
            </a:r>
            <a:r>
              <a:rPr lang="en-US" sz="2000" dirty="0" smtClean="0">
                <a:latin typeface="Times New Roman" panose="02020603050405020304" pitchFamily="18" charset="0"/>
                <a:cs typeface="Times New Roman" panose="02020603050405020304" pitchFamily="18" charset="0"/>
              </a:rPr>
              <a:t>digital </a:t>
            </a:r>
            <a:endParaRPr lang="uk-UA"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uk-UA"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uk-UA"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uk-UA"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uk-UA"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uk-UA" sz="2000" dirty="0" smtClean="0">
                <a:latin typeface="Times New Roman" panose="02020603050405020304" pitchFamily="18" charset="0"/>
                <a:cs typeface="Times New Roman" panose="02020603050405020304" pitchFamily="18" charset="0"/>
              </a:rPr>
              <a:t>у програмі </a:t>
            </a:r>
            <a:r>
              <a:rPr lang="en-US" sz="2000" dirty="0" smtClean="0">
                <a:latin typeface="Times New Roman" panose="02020603050405020304" pitchFamily="18" charset="0"/>
                <a:cs typeface="Times New Roman" panose="02020603050405020304" pitchFamily="18" charset="0"/>
              </a:rPr>
              <a:t>Multisim</a:t>
            </a:r>
            <a:r>
              <a:rPr lang="uk-UA" sz="2000" dirty="0" smtClean="0">
                <a:latin typeface="Times New Roman" panose="02020603050405020304" pitchFamily="18" charset="0"/>
                <a:cs typeface="Times New Roman" panose="02020603050405020304" pitchFamily="18" charset="0"/>
              </a:rPr>
              <a:t>, знаходиться у вікні Логіка </a:t>
            </a:r>
            <a:r>
              <a:rPr lang="en-US" sz="2000" dirty="0" smtClean="0">
                <a:latin typeface="Times New Roman" panose="02020603050405020304" pitchFamily="18" charset="0"/>
                <a:cs typeface="Times New Roman" panose="02020603050405020304" pitchFamily="18" charset="0"/>
              </a:rPr>
              <a:t>TTL</a:t>
            </a:r>
            <a:endParaRPr lang="uk-UA"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uk-UA" sz="2000" dirty="0">
              <a:solidFill>
                <a:prstClr val="black"/>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uk-UA" sz="2000" dirty="0" smtClean="0">
              <a:solidFill>
                <a:prstClr val="black"/>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uk-UA" sz="2000" dirty="0">
              <a:solidFill>
                <a:prstClr val="black"/>
              </a:solidFill>
              <a:latin typeface="Times New Roman" panose="02020603050405020304" pitchFamily="18" charset="0"/>
              <a:cs typeface="Times New Roman" panose="02020603050405020304" pitchFamily="18" charset="0"/>
            </a:endParaRPr>
          </a:p>
          <a:p>
            <a:endParaRPr lang="uk-UA" sz="2000" dirty="0" smtClean="0">
              <a:solidFill>
                <a:prstClr val="black"/>
              </a:solidFill>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3"/>
          <a:stretch>
            <a:fillRect/>
          </a:stretch>
        </p:blipFill>
        <p:spPr>
          <a:xfrm>
            <a:off x="1979712" y="3735091"/>
            <a:ext cx="4032448" cy="1422101"/>
          </a:xfrm>
          <a:prstGeom prst="rect">
            <a:avLst/>
          </a:prstGeom>
        </p:spPr>
      </p:pic>
      <p:sp>
        <p:nvSpPr>
          <p:cNvPr id="8" name="Заголовок 2"/>
          <p:cNvSpPr>
            <a:spLocks noGrp="1"/>
          </p:cNvSpPr>
          <p:nvPr>
            <p:ph type="title"/>
          </p:nvPr>
        </p:nvSpPr>
        <p:spPr/>
        <p:txBody>
          <a:bodyPr>
            <a:normAutofit fontScale="90000"/>
          </a:bodyPr>
          <a:lstStyle/>
          <a:p>
            <a:r>
              <a:rPr lang="uk-UA" b="1" dirty="0" smtClean="0">
                <a:latin typeface="Times New Roman" panose="02020603050405020304" pitchFamily="18" charset="0"/>
                <a:cs typeface="Times New Roman" panose="02020603050405020304" pitchFamily="18" charset="0"/>
              </a:rPr>
              <a:t>Дослідження мультиплексорів</a:t>
            </a:r>
            <a:endParaRPr lang="ru-RU" dirty="0"/>
          </a:p>
        </p:txBody>
      </p:sp>
    </p:spTree>
    <p:extLst>
      <p:ext uri="{BB962C8B-B14F-4D97-AF65-F5344CB8AC3E}">
        <p14:creationId xmlns:p14="http://schemas.microsoft.com/office/powerpoint/2010/main" val="240085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2"/>
          <p:cNvSpPr>
            <a:spLocks noGrp="1"/>
          </p:cNvSpPr>
          <p:nvPr>
            <p:ph type="title"/>
          </p:nvPr>
        </p:nvSpPr>
        <p:spPr/>
        <p:txBody>
          <a:bodyPr>
            <a:normAutofit fontScale="90000"/>
          </a:bodyPr>
          <a:lstStyle/>
          <a:p>
            <a:r>
              <a:rPr lang="uk-UA" b="1" dirty="0" smtClean="0">
                <a:latin typeface="Times New Roman" panose="02020603050405020304" pitchFamily="18" charset="0"/>
                <a:cs typeface="Times New Roman" panose="02020603050405020304" pitchFamily="18" charset="0"/>
              </a:rPr>
              <a:t>Дослідження мультиплексорів</a:t>
            </a:r>
            <a:endParaRPr lang="ru-RU" dirty="0"/>
          </a:p>
        </p:txBody>
      </p:sp>
      <p:sp>
        <p:nvSpPr>
          <p:cNvPr id="6" name="Прямоугольник 5"/>
          <p:cNvSpPr/>
          <p:nvPr/>
        </p:nvSpPr>
        <p:spPr>
          <a:xfrm>
            <a:off x="1187624" y="1556792"/>
            <a:ext cx="7848872" cy="369332"/>
          </a:xfrm>
          <a:prstGeom prst="rect">
            <a:avLst/>
          </a:prstGeom>
        </p:spPr>
        <p:txBody>
          <a:bodyPr wrap="square">
            <a:spAutoFit/>
          </a:bodyPr>
          <a:lstStyle/>
          <a:p>
            <a:pPr indent="442913" algn="just"/>
            <a:r>
              <a:rPr lang="uk-UA" dirty="0">
                <a:latin typeface="Times New Roman" panose="02020603050405020304" pitchFamily="18" charset="0"/>
                <a:cs typeface="Times New Roman" panose="02020603050405020304" pitchFamily="18" charset="0"/>
              </a:rPr>
              <a:t>Мікросхема </a:t>
            </a:r>
            <a:r>
              <a:rPr lang="uk-UA" dirty="0" smtClean="0">
                <a:latin typeface="Times New Roman" panose="02020603050405020304" pitchFamily="18" charset="0"/>
                <a:cs typeface="Times New Roman" panose="02020603050405020304" pitchFamily="18" charset="0"/>
              </a:rPr>
              <a:t>74151 є </a:t>
            </a:r>
            <a:r>
              <a:rPr lang="uk-UA" dirty="0">
                <a:latin typeface="Times New Roman" panose="02020603050405020304" pitchFamily="18" charset="0"/>
                <a:cs typeface="Times New Roman" panose="02020603050405020304" pitchFamily="18" charset="0"/>
              </a:rPr>
              <a:t>аналогом мікросхеми 155 серії (К155 КП7</a:t>
            </a:r>
            <a:r>
              <a:rPr lang="uk-UA" dirty="0" smtClean="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2987824" y="2204864"/>
            <a:ext cx="395287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Прямоугольник 11"/>
          <p:cNvSpPr/>
          <p:nvPr/>
        </p:nvSpPr>
        <p:spPr>
          <a:xfrm>
            <a:off x="2411760" y="4521894"/>
            <a:ext cx="5184576" cy="923330"/>
          </a:xfrm>
          <a:prstGeom prst="rect">
            <a:avLst/>
          </a:prstGeom>
        </p:spPr>
        <p:txBody>
          <a:bodyPr wrap="square">
            <a:spAutoFit/>
          </a:bodyPr>
          <a:lstStyle/>
          <a:p>
            <a:pPr indent="442913" algn="just"/>
            <a:r>
              <a:rPr lang="uk-UA" dirty="0" smtClean="0">
                <a:latin typeface="Times New Roman" panose="02020603050405020304" pitchFamily="18" charset="0"/>
                <a:cs typeface="Times New Roman" panose="02020603050405020304" pitchFamily="18" charset="0"/>
              </a:rPr>
              <a:t>а) мікросхема К155 КП7 (ТТЛ логіка)</a:t>
            </a:r>
          </a:p>
          <a:p>
            <a:pPr indent="442913" algn="just"/>
            <a:r>
              <a:rPr lang="uk-UA" dirty="0" smtClean="0">
                <a:latin typeface="Times New Roman" panose="02020603050405020304" pitchFamily="18" charset="0"/>
                <a:cs typeface="Times New Roman" panose="02020603050405020304" pitchFamily="18" charset="0"/>
              </a:rPr>
              <a:t>б) мікросхема 74151 у програмі </a:t>
            </a:r>
            <a:r>
              <a:rPr lang="en-US" dirty="0" smtClean="0">
                <a:latin typeface="Times New Roman" panose="02020603050405020304" pitchFamily="18" charset="0"/>
                <a:cs typeface="Times New Roman" panose="02020603050405020304" pitchFamily="18" charset="0"/>
              </a:rPr>
              <a:t>EWB;</a:t>
            </a:r>
            <a:endParaRPr lang="uk-UA" dirty="0" smtClean="0">
              <a:latin typeface="Times New Roman" panose="02020603050405020304" pitchFamily="18" charset="0"/>
              <a:cs typeface="Times New Roman" panose="02020603050405020304" pitchFamily="18" charset="0"/>
            </a:endParaRPr>
          </a:p>
          <a:p>
            <a:pPr indent="442913" algn="just"/>
            <a:r>
              <a:rPr lang="uk-UA" dirty="0" smtClean="0">
                <a:latin typeface="Times New Roman" panose="02020603050405020304" pitchFamily="18" charset="0"/>
                <a:cs typeface="Times New Roman" panose="02020603050405020304" pitchFamily="18" charset="0"/>
              </a:rPr>
              <a:t>в) мікросхема 74151</a:t>
            </a:r>
            <a:r>
              <a:rPr lang="uk-UA" dirty="0">
                <a:latin typeface="Times New Roman" panose="02020603050405020304" pitchFamily="18" charset="0"/>
                <a:cs typeface="Times New Roman" panose="02020603050405020304" pitchFamily="18" charset="0"/>
              </a:rPr>
              <a:t> у програмі </a:t>
            </a:r>
            <a:r>
              <a:rPr lang="en-US" dirty="0" smtClean="0">
                <a:latin typeface="Times New Roman" panose="02020603050405020304" pitchFamily="18" charset="0"/>
                <a:cs typeface="Times New Roman" panose="02020603050405020304" pitchFamily="18" charset="0"/>
              </a:rPr>
              <a:t>Multisim</a:t>
            </a:r>
            <a:r>
              <a:rPr lang="uk-UA"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75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2"/>
          <p:cNvSpPr>
            <a:spLocks noGrp="1"/>
          </p:cNvSpPr>
          <p:nvPr>
            <p:ph type="title"/>
          </p:nvPr>
        </p:nvSpPr>
        <p:spPr/>
        <p:txBody>
          <a:bodyPr>
            <a:normAutofit fontScale="90000"/>
          </a:bodyPr>
          <a:lstStyle/>
          <a:p>
            <a:r>
              <a:rPr lang="uk-UA" b="1" dirty="0" smtClean="0">
                <a:latin typeface="Times New Roman" panose="02020603050405020304" pitchFamily="18" charset="0"/>
                <a:cs typeface="Times New Roman" panose="02020603050405020304" pitchFamily="18" charset="0"/>
              </a:rPr>
              <a:t>Дослідження мультиплексорів</a:t>
            </a:r>
            <a:endParaRPr lang="ru-RU" dirty="0"/>
          </a:p>
        </p:txBody>
      </p:sp>
      <mc:AlternateContent xmlns:mc="http://schemas.openxmlformats.org/markup-compatibility/2006" xmlns:a14="http://schemas.microsoft.com/office/drawing/2010/main">
        <mc:Choice Requires="a14">
          <p:sp>
            <p:nvSpPr>
              <p:cNvPr id="3" name="Прямоугольник 2"/>
              <p:cNvSpPr/>
              <p:nvPr/>
            </p:nvSpPr>
            <p:spPr>
              <a:xfrm>
                <a:off x="0" y="1988840"/>
                <a:ext cx="9144000" cy="1877437"/>
              </a:xfrm>
              <a:prstGeom prst="rect">
                <a:avLst/>
              </a:prstGeom>
            </p:spPr>
            <p:txBody>
              <a:bodyPr wrap="square">
                <a:spAutoFit/>
              </a:bodyPr>
              <a:lstStyle/>
              <a:p>
                <a:pPr indent="442913" algn="just"/>
                <a:r>
                  <a:rPr lang="uk-UA" dirty="0">
                    <a:latin typeface="Times New Roman" panose="02020603050405020304" pitchFamily="18" charset="0"/>
                    <a:cs typeface="Times New Roman" panose="02020603050405020304" pitchFamily="18" charset="0"/>
                  </a:rPr>
                  <a:t>Мікросхема К155 КП7 є мультиплексором на вісім каналів із входом </a:t>
                </a:r>
                <a:r>
                  <a:rPr lang="uk-UA" dirty="0" err="1">
                    <a:latin typeface="Times New Roman" panose="02020603050405020304" pitchFamily="18" charset="0"/>
                    <a:cs typeface="Times New Roman" panose="02020603050405020304" pitchFamily="18" charset="0"/>
                  </a:rPr>
                  <a:t>стробування</a:t>
                </a:r>
                <a:r>
                  <a:rPr lang="uk-UA" dirty="0">
                    <a:latin typeface="Times New Roman" panose="02020603050405020304" pitchFamily="18" charset="0"/>
                    <a:cs typeface="Times New Roman" panose="02020603050405020304" pitchFamily="18" charset="0"/>
                  </a:rPr>
                  <a:t> (входом дозволу). Залежно від встановленого на входах </a:t>
                </a:r>
                <a:r>
                  <a:rPr lang="uk-UA" i="1" dirty="0">
                    <a:latin typeface="Times New Roman" panose="02020603050405020304" pitchFamily="18" charset="0"/>
                    <a:cs typeface="Times New Roman" panose="02020603050405020304" pitchFamily="18" charset="0"/>
                  </a:rPr>
                  <a:t>А0 ... А2</a:t>
                </a:r>
                <a:r>
                  <a:rPr lang="uk-UA" dirty="0">
                    <a:latin typeface="Times New Roman" panose="02020603050405020304" pitchFamily="18" charset="0"/>
                    <a:cs typeface="Times New Roman" panose="02020603050405020304" pitchFamily="18" charset="0"/>
                  </a:rPr>
                  <a:t> коду вона дозволяє проходження сигналу на виходи </a:t>
                </a:r>
                <a14:m>
                  <m:oMath xmlns:m="http://schemas.openxmlformats.org/officeDocument/2006/math">
                    <m:r>
                      <a:rPr lang="uk-UA" i="1">
                        <a:latin typeface="Cambria Math"/>
                      </a:rPr>
                      <m:t>𝑌</m:t>
                    </m:r>
                  </m:oMath>
                </a14:m>
                <a:r>
                  <a:rPr lang="uk-UA" dirty="0">
                    <a:latin typeface="Times New Roman" panose="02020603050405020304" pitchFamily="18" charset="0"/>
                    <a:cs typeface="Times New Roman" panose="02020603050405020304" pitchFamily="18" charset="0"/>
                  </a:rPr>
                  <a:t> і </a:t>
                </a:r>
                <a14:m>
                  <m:oMath xmlns:m="http://schemas.openxmlformats.org/officeDocument/2006/math">
                    <m:bar>
                      <m:barPr>
                        <m:pos m:val="top"/>
                        <m:ctrlPr>
                          <a:rPr lang="ru-RU" i="1">
                            <a:latin typeface="Cambria Math"/>
                          </a:rPr>
                        </m:ctrlPr>
                      </m:barPr>
                      <m:e>
                        <m:r>
                          <a:rPr lang="uk-UA" i="1">
                            <a:latin typeface="Cambria Math"/>
                          </a:rPr>
                          <m:t>𝑌</m:t>
                        </m:r>
                      </m:e>
                    </m:bar>
                  </m:oMath>
                </a14:m>
                <a:r>
                  <a:rPr lang="uk-UA" dirty="0">
                    <a:latin typeface="Times New Roman" panose="02020603050405020304" pitchFamily="18" charset="0"/>
                    <a:cs typeface="Times New Roman" panose="02020603050405020304" pitchFamily="18" charset="0"/>
                  </a:rPr>
                  <a:t> тільки від одного з восьми інформаційних входів </a:t>
                </a:r>
                <a:r>
                  <a:rPr lang="en-US" i="1" dirty="0">
                    <a:latin typeface="Times New Roman" panose="02020603050405020304" pitchFamily="18" charset="0"/>
                    <a:cs typeface="Times New Roman" panose="02020603050405020304" pitchFamily="18" charset="0"/>
                  </a:rPr>
                  <a:t>D</a:t>
                </a:r>
                <a:r>
                  <a:rPr lang="uk-UA" i="1" dirty="0">
                    <a:latin typeface="Times New Roman" panose="02020603050405020304" pitchFamily="18" charset="0"/>
                    <a:cs typeface="Times New Roman" panose="02020603050405020304" pitchFamily="18" charset="0"/>
                  </a:rPr>
                  <a:t>0</a:t>
                </a:r>
                <a:r>
                  <a:rPr lang="ru-RU" i="1"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D</a:t>
                </a:r>
                <a:r>
                  <a:rPr lang="uk-UA" i="1" dirty="0">
                    <a:latin typeface="Times New Roman" panose="02020603050405020304" pitchFamily="18" charset="0"/>
                    <a:cs typeface="Times New Roman" panose="02020603050405020304" pitchFamily="18" charset="0"/>
                  </a:rPr>
                  <a:t>7</a:t>
                </a:r>
                <a:r>
                  <a:rPr lang="uk-UA" dirty="0">
                    <a:latin typeface="Times New Roman" panose="02020603050405020304" pitchFamily="18" charset="0"/>
                    <a:cs typeface="Times New Roman" panose="02020603050405020304" pitchFamily="18" charset="0"/>
                  </a:rPr>
                  <a:t>, при цьому на вході дозволу </a:t>
                </a:r>
                <a14:m>
                  <m:oMath xmlns:m="http://schemas.openxmlformats.org/officeDocument/2006/math">
                    <m:bar>
                      <m:barPr>
                        <m:pos m:val="top"/>
                        <m:ctrlPr>
                          <a:rPr lang="ru-RU" i="1">
                            <a:latin typeface="Cambria Math"/>
                          </a:rPr>
                        </m:ctrlPr>
                      </m:barPr>
                      <m:e>
                        <m:r>
                          <m:rPr>
                            <m:sty m:val="p"/>
                          </m:rPr>
                          <a:rPr lang="uk-UA">
                            <a:latin typeface="Cambria Math"/>
                          </a:rPr>
                          <m:t>E</m:t>
                        </m:r>
                        <m:r>
                          <a:rPr lang="uk-UA" i="1">
                            <a:latin typeface="Cambria Math"/>
                          </a:rPr>
                          <m:t> </m:t>
                        </m:r>
                      </m:e>
                    </m:bar>
                  </m:oMath>
                </a14:m>
                <a:r>
                  <a:rPr lang="uk-UA" dirty="0">
                    <a:latin typeface="Times New Roman" panose="02020603050405020304" pitchFamily="18" charset="0"/>
                    <a:cs typeface="Times New Roman" panose="02020603050405020304" pitchFamily="18" charset="0"/>
                  </a:rPr>
                  <a:t>має бути встановлено напруга  низького рівня. При високому рівні напруги на вході </a:t>
                </a:r>
                <a14:m>
                  <m:oMath xmlns:m="http://schemas.openxmlformats.org/officeDocument/2006/math">
                    <m:bar>
                      <m:barPr>
                        <m:pos m:val="top"/>
                        <m:ctrlPr>
                          <a:rPr lang="ru-RU" i="1">
                            <a:latin typeface="Cambria Math"/>
                          </a:rPr>
                        </m:ctrlPr>
                      </m:barPr>
                      <m:e>
                        <m:r>
                          <m:rPr>
                            <m:sty m:val="p"/>
                          </m:rPr>
                          <a:rPr lang="uk-UA">
                            <a:latin typeface="Cambria Math"/>
                          </a:rPr>
                          <m:t>E</m:t>
                        </m:r>
                        <m:r>
                          <a:rPr lang="uk-UA" i="1">
                            <a:latin typeface="Cambria Math"/>
                          </a:rPr>
                          <m:t> </m:t>
                        </m:r>
                      </m:e>
                    </m:bar>
                  </m:oMath>
                </a14:m>
                <a:r>
                  <a:rPr lang="uk-UA" dirty="0">
                    <a:latin typeface="Times New Roman" panose="02020603050405020304" pitchFamily="18" charset="0"/>
                    <a:cs typeface="Times New Roman" panose="02020603050405020304" pitchFamily="18" charset="0"/>
                  </a:rPr>
                  <a:t>,  вихідний сигнал  </a:t>
                </a:r>
                <a14:m>
                  <m:oMath xmlns:m="http://schemas.openxmlformats.org/officeDocument/2006/math">
                    <m:r>
                      <a:rPr lang="uk-UA" i="1">
                        <a:latin typeface="Cambria Math"/>
                      </a:rPr>
                      <m:t>𝑌</m:t>
                    </m:r>
                  </m:oMath>
                </a14:m>
                <a:r>
                  <a:rPr lang="uk-UA" dirty="0">
                    <a:latin typeface="Times New Roman" panose="02020603050405020304" pitchFamily="18" charset="0"/>
                    <a:cs typeface="Times New Roman" panose="02020603050405020304" pitchFamily="18" charset="0"/>
                  </a:rPr>
                  <a:t> буде дорівнювати  0, а вихідний сигнал </a:t>
                </a:r>
                <a14:m>
                  <m:oMath xmlns:m="http://schemas.openxmlformats.org/officeDocument/2006/math">
                    <m:bar>
                      <m:barPr>
                        <m:pos m:val="top"/>
                        <m:ctrlPr>
                          <a:rPr lang="ru-RU" i="1">
                            <a:latin typeface="Cambria Math"/>
                          </a:rPr>
                        </m:ctrlPr>
                      </m:barPr>
                      <m:e>
                        <m:r>
                          <a:rPr lang="uk-UA" i="1">
                            <a:latin typeface="Cambria Math"/>
                          </a:rPr>
                          <m:t>𝑌</m:t>
                        </m:r>
                      </m:e>
                    </m:bar>
                  </m:oMath>
                </a14:m>
                <a:r>
                  <a:rPr lang="uk-UA" dirty="0">
                    <a:latin typeface="Times New Roman" panose="02020603050405020304" pitchFamily="18" charset="0"/>
                    <a:cs typeface="Times New Roman" panose="02020603050405020304" pitchFamily="18" charset="0"/>
                  </a:rPr>
                  <a:t>  - постійна 1. </a:t>
                </a:r>
                <a:endParaRPr lang="ru-RU" dirty="0">
                  <a:latin typeface="Times New Roman" panose="02020603050405020304" pitchFamily="18" charset="0"/>
                  <a:cs typeface="Times New Roman" panose="02020603050405020304" pitchFamily="18" charset="0"/>
                </a:endParaRPr>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0" y="1988840"/>
                <a:ext cx="9144000" cy="1877437"/>
              </a:xfrm>
              <a:prstGeom prst="rect">
                <a:avLst/>
              </a:prstGeom>
              <a:blipFill rotWithShape="1">
                <a:blip r:embed="rId2"/>
                <a:stretch>
                  <a:fillRect l="-533" t="-1623" r="-533" b="-4221"/>
                </a:stretch>
              </a:blipFill>
            </p:spPr>
            <p:txBody>
              <a:bodyPr/>
              <a:lstStyle/>
              <a:p>
                <a:r>
                  <a:rPr lang="ru-RU">
                    <a:noFill/>
                  </a:rPr>
                  <a:t> </a:t>
                </a:r>
              </a:p>
            </p:txBody>
          </p:sp>
        </mc:Fallback>
      </mc:AlternateContent>
      <p:pic>
        <p:nvPicPr>
          <p:cNvPr id="4" name="Рисунок 3"/>
          <p:cNvPicPr/>
          <p:nvPr/>
        </p:nvPicPr>
        <p:blipFill rotWithShape="1">
          <a:blip r:embed="rId3" cstate="print">
            <a:duotone>
              <a:prstClr val="black"/>
              <a:schemeClr val="tx2">
                <a:tint val="45000"/>
                <a:satMod val="400000"/>
              </a:schemeClr>
            </a:duotone>
            <a:extLst>
              <a:ext uri="{BEBA8EAE-BF5A-486C-A8C5-ECC9F3942E4B}">
                <a14:imgProps xmlns:a14="http://schemas.microsoft.com/office/drawing/2010/main">
                  <a14:imgLayer r:embed="rId4">
                    <a14:imgEffect>
                      <a14:brightnessContrast contrast="40000"/>
                    </a14:imgEffect>
                  </a14:imgLayer>
                </a14:imgProps>
              </a:ext>
            </a:extLst>
          </a:blip>
          <a:srcRect l="5708" r="45231"/>
          <a:stretch/>
        </p:blipFill>
        <p:spPr bwMode="auto">
          <a:xfrm>
            <a:off x="3923928" y="4005064"/>
            <a:ext cx="1800200" cy="2232248"/>
          </a:xfrm>
          <a:prstGeom prst="rect">
            <a:avLst/>
          </a:prstGeom>
          <a:noFill/>
          <a:ln w="9525">
            <a:noFill/>
            <a:miter lim="800000"/>
            <a:headEnd/>
            <a:tailEnd/>
          </a:ln>
        </p:spPr>
      </p:pic>
    </p:spTree>
    <p:extLst>
      <p:ext uri="{BB962C8B-B14F-4D97-AF65-F5344CB8AC3E}">
        <p14:creationId xmlns:p14="http://schemas.microsoft.com/office/powerpoint/2010/main" val="44367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uk-UA" dirty="0" smtClean="0"/>
              <a:t>Дослідження демультиплексорів</a:t>
            </a:r>
            <a:endParaRPr lang="ru-RU" dirty="0"/>
          </a:p>
        </p:txBody>
      </p:sp>
      <p:sp>
        <p:nvSpPr>
          <p:cNvPr id="4" name="Прямоугольник 3"/>
          <p:cNvSpPr/>
          <p:nvPr/>
        </p:nvSpPr>
        <p:spPr>
          <a:xfrm>
            <a:off x="179512" y="1988840"/>
            <a:ext cx="1164742" cy="369332"/>
          </a:xfrm>
          <a:prstGeom prst="rect">
            <a:avLst/>
          </a:prstGeom>
        </p:spPr>
        <p:txBody>
          <a:bodyPr wrap="none">
            <a:spAutoFit/>
          </a:bodyPr>
          <a:lstStyle/>
          <a:p>
            <a:r>
              <a:rPr lang="uk-UA" b="1" dirty="0" smtClean="0">
                <a:latin typeface="Times New Roman" panose="02020603050405020304" pitchFamily="18" charset="0"/>
                <a:cs typeface="Times New Roman" panose="02020603050405020304" pitchFamily="18" charset="0"/>
              </a:rPr>
              <a:t>Завдання</a:t>
            </a:r>
            <a:endParaRPr lang="uk-UA" b="1" dirty="0">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0" y="2471985"/>
            <a:ext cx="9144000" cy="3139321"/>
          </a:xfrm>
          <a:prstGeom prst="rect">
            <a:avLst/>
          </a:prstGeom>
        </p:spPr>
        <p:txBody>
          <a:bodyPr wrap="square">
            <a:spAutoFit/>
          </a:bodyPr>
          <a:lstStyle/>
          <a:p>
            <a:pPr lvl="0" indent="536575" algn="just">
              <a:buFont typeface="Arial" panose="020B0604020202020204" pitchFamily="34" charset="0"/>
              <a:buChar char="•"/>
              <a:tabLst>
                <a:tab pos="715963" algn="l"/>
              </a:tabLst>
            </a:pPr>
            <a:r>
              <a:rPr lang="uk-UA" dirty="0">
                <a:latin typeface="Times New Roman" panose="02020603050405020304" pitchFamily="18" charset="0"/>
                <a:cs typeface="Times New Roman" panose="02020603050405020304" pitchFamily="18" charset="0"/>
              </a:rPr>
              <a:t>З метою автоматизації процесу моделювання до входу демультиплексор DMS підключити логічний генератор ХWG1. Записати в його осередку пам'яті адресними кодами від 0000 до 1111. </a:t>
            </a:r>
            <a:endParaRPr lang="ru-RU" dirty="0">
              <a:latin typeface="Times New Roman" panose="02020603050405020304" pitchFamily="18" charset="0"/>
              <a:cs typeface="Times New Roman" panose="02020603050405020304" pitchFamily="18" charset="0"/>
            </a:endParaRPr>
          </a:p>
          <a:p>
            <a:pPr lvl="0" indent="536575" algn="just">
              <a:buFont typeface="Arial" panose="020B0604020202020204" pitchFamily="34" charset="0"/>
              <a:buChar char="•"/>
              <a:tabLst>
                <a:tab pos="715963" algn="l"/>
              </a:tabLst>
            </a:pPr>
            <a:r>
              <a:rPr lang="uk-UA" dirty="0">
                <a:latin typeface="Times New Roman" panose="02020603050405020304" pitchFamily="18" charset="0"/>
                <a:cs typeface="Times New Roman" panose="02020603050405020304" pitchFamily="18" charset="0"/>
              </a:rPr>
              <a:t>Для візуалізації сигналів на виходах включити шістнадцять логічних пробників Х1, Х2, ..., Х16 і логічний аналізатор ХLA2.</a:t>
            </a:r>
            <a:endParaRPr lang="ru-RU" dirty="0">
              <a:latin typeface="Times New Roman" panose="02020603050405020304" pitchFamily="18" charset="0"/>
              <a:cs typeface="Times New Roman" panose="02020603050405020304" pitchFamily="18" charset="0"/>
            </a:endParaRPr>
          </a:p>
          <a:p>
            <a:pPr lvl="0" indent="536575" algn="just">
              <a:buFont typeface="Arial" panose="020B0604020202020204" pitchFamily="34" charset="0"/>
              <a:buChar char="•"/>
              <a:tabLst>
                <a:tab pos="715963" algn="l"/>
              </a:tabLst>
            </a:pPr>
            <a:r>
              <a:rPr lang="uk-UA" dirty="0">
                <a:latin typeface="Times New Roman" panose="02020603050405020304" pitchFamily="18" charset="0"/>
                <a:cs typeface="Times New Roman" panose="02020603050405020304" pitchFamily="18" charset="0"/>
              </a:rPr>
              <a:t>Запустити програму для моделювання демультиплексор DMS1х16 у програмі </a:t>
            </a:r>
            <a:r>
              <a:rPr lang="uk-UA" dirty="0" err="1">
                <a:latin typeface="Times New Roman" panose="02020603050405020304" pitchFamily="18" charset="0"/>
                <a:cs typeface="Times New Roman" panose="02020603050405020304" pitchFamily="18" charset="0"/>
              </a:rPr>
              <a:t>NIMultisim</a:t>
            </a:r>
            <a:r>
              <a:rPr lang="uk-UA" dirty="0">
                <a:latin typeface="Times New Roman" panose="02020603050405020304" pitchFamily="18" charset="0"/>
                <a:cs typeface="Times New Roman" panose="02020603050405020304" pitchFamily="18" charset="0"/>
              </a:rPr>
              <a:t>. Послідовно подавайте (клацаючи мишею по кнопці «</a:t>
            </a:r>
            <a:r>
              <a:rPr lang="uk-UA" dirty="0" err="1">
                <a:latin typeface="Times New Roman" panose="02020603050405020304" pitchFamily="18" charset="0"/>
                <a:cs typeface="Times New Roman" panose="02020603050405020304" pitchFamily="18" charset="0"/>
              </a:rPr>
              <a:t>Покроково</a:t>
            </a:r>
            <a:r>
              <a:rPr lang="uk-UA" dirty="0">
                <a:latin typeface="Times New Roman" panose="02020603050405020304" pitchFamily="18" charset="0"/>
                <a:cs typeface="Times New Roman" panose="02020603050405020304" pitchFamily="18" charset="0"/>
              </a:rPr>
              <a:t>» генератора XWG1) на вхід демультиплексора логічні слова, починаючи з комбінації 0000 адресного сигналу і закінчуючи комбінацією 1111, і спостерігайте за змінами вихідних сигналів за показаннями індикаторів і у вікні аналізатора XLA2.</a:t>
            </a:r>
            <a:endParaRPr lang="ru-RU" dirty="0">
              <a:latin typeface="Times New Roman" panose="02020603050405020304" pitchFamily="18" charset="0"/>
              <a:cs typeface="Times New Roman" panose="02020603050405020304" pitchFamily="18" charset="0"/>
            </a:endParaRPr>
          </a:p>
          <a:p>
            <a:pPr lvl="0" indent="536575" algn="just">
              <a:buFont typeface="Arial" panose="020B0604020202020204" pitchFamily="34" charset="0"/>
              <a:buChar char="•"/>
              <a:tabLst>
                <a:tab pos="715963" algn="l"/>
              </a:tabLst>
            </a:pPr>
            <a:r>
              <a:rPr lang="uk-UA" dirty="0">
                <a:latin typeface="Times New Roman" panose="02020603050405020304" pitchFamily="18" charset="0"/>
                <a:cs typeface="Times New Roman" panose="02020603050405020304" pitchFamily="18" charset="0"/>
              </a:rPr>
              <a:t>Схему дослідження та  часові діаграми в надати у звіт.</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600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a:spLocks noGrp="1"/>
          </p:cNvSpPr>
          <p:nvPr>
            <p:ph type="title"/>
          </p:nvPr>
        </p:nvSpPr>
        <p:spPr/>
        <p:txBody>
          <a:bodyPr>
            <a:normAutofit fontScale="90000"/>
          </a:bodyPr>
          <a:lstStyle/>
          <a:p>
            <a:r>
              <a:rPr lang="uk-UA" dirty="0" smtClean="0"/>
              <a:t>Дослідження демультиплексорів</a:t>
            </a:r>
            <a:endParaRPr lang="ru-RU" dirty="0"/>
          </a:p>
        </p:txBody>
      </p:sp>
      <p:sp>
        <p:nvSpPr>
          <p:cNvPr id="2" name="Прямоугольник 1"/>
          <p:cNvSpPr/>
          <p:nvPr/>
        </p:nvSpPr>
        <p:spPr>
          <a:xfrm>
            <a:off x="1691680" y="1628800"/>
            <a:ext cx="7416824" cy="646331"/>
          </a:xfrm>
          <a:prstGeom prst="rect">
            <a:avLst/>
          </a:prstGeom>
        </p:spPr>
        <p:txBody>
          <a:bodyPr wrap="square">
            <a:spAutoFit/>
          </a:bodyPr>
          <a:lstStyle/>
          <a:p>
            <a:pPr indent="447675" algn="just"/>
            <a:r>
              <a:rPr lang="uk-UA" dirty="0">
                <a:latin typeface="Times New Roman" panose="02020603050405020304" pitchFamily="18" charset="0"/>
                <a:cs typeface="Times New Roman" panose="02020603050405020304" pitchFamily="18" charset="0"/>
              </a:rPr>
              <a:t>Дешифратор-демультиплексор 74154 є </a:t>
            </a:r>
            <a:r>
              <a:rPr lang="uk-UA" dirty="0" err="1">
                <a:latin typeface="Times New Roman" panose="02020603050405020304" pitchFamily="18" charset="0"/>
                <a:cs typeface="Times New Roman" panose="02020603050405020304" pitchFamily="18" charset="0"/>
              </a:rPr>
              <a:t>високошвідкісна</a:t>
            </a:r>
            <a:r>
              <a:rPr lang="uk-UA" dirty="0">
                <a:latin typeface="Times New Roman" panose="02020603050405020304" pitchFamily="18" charset="0"/>
                <a:cs typeface="Times New Roman" panose="02020603050405020304" pitchFamily="18" charset="0"/>
              </a:rPr>
              <a:t> мікросхема, аналогом якої є мікросхема К155ИД3</a:t>
            </a:r>
            <a:r>
              <a:rPr lang="ru-RU" dirty="0">
                <a:latin typeface="Times New Roman" panose="02020603050405020304" pitchFamily="18" charset="0"/>
                <a:cs typeface="Times New Roman" panose="02020603050405020304" pitchFamily="18" charset="0"/>
              </a:rPr>
              <a:t>. </a:t>
            </a:r>
          </a:p>
        </p:txBody>
      </p:sp>
      <p:pic>
        <p:nvPicPr>
          <p:cNvPr id="5" name="Рисунок 4" descr="Микросхемы: 74154, 74L154, 74LS154 - четырёхразрядный дешифратор/демультиплексор"/>
          <p:cNvPicPr/>
          <p:nvPr/>
        </p:nvPicPr>
        <p:blipFill rotWithShape="1">
          <a:blip r:embed="rId2">
            <a:duotone>
              <a:prstClr val="black"/>
              <a:schemeClr val="accent4">
                <a:tint val="45000"/>
                <a:satMod val="400000"/>
              </a:schemeClr>
            </a:duotone>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r="7692"/>
          <a:stretch/>
        </p:blipFill>
        <p:spPr bwMode="auto">
          <a:xfrm>
            <a:off x="1187624" y="2492896"/>
            <a:ext cx="7416823" cy="410445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3428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2"/>
          <p:cNvSpPr>
            <a:spLocks noGrp="1"/>
          </p:cNvSpPr>
          <p:nvPr>
            <p:ph type="title"/>
          </p:nvPr>
        </p:nvSpPr>
        <p:spPr/>
        <p:txBody>
          <a:bodyPr>
            <a:normAutofit fontScale="90000"/>
          </a:bodyPr>
          <a:lstStyle/>
          <a:p>
            <a:r>
              <a:rPr lang="uk-UA" dirty="0" smtClean="0"/>
              <a:t>Дослідження демультиплексорів</a:t>
            </a:r>
            <a:endParaRPr lang="ru-RU" dirty="0"/>
          </a:p>
        </p:txBody>
      </p:sp>
      <p:sp>
        <p:nvSpPr>
          <p:cNvPr id="6" name="Прямоугольник 5"/>
          <p:cNvSpPr/>
          <p:nvPr/>
        </p:nvSpPr>
        <p:spPr>
          <a:xfrm>
            <a:off x="107504" y="3674055"/>
            <a:ext cx="9036496" cy="3416320"/>
          </a:xfrm>
          <a:prstGeom prst="rect">
            <a:avLst/>
          </a:prstGeom>
        </p:spPr>
        <p:txBody>
          <a:bodyPr wrap="square">
            <a:spAutoFit/>
          </a:bodyPr>
          <a:lstStyle/>
          <a:p>
            <a:pPr indent="447675"/>
            <a:r>
              <a:rPr lang="uk-UA" dirty="0">
                <a:latin typeface="Times New Roman" panose="02020603050405020304" pitchFamily="18" charset="0"/>
                <a:cs typeface="Times New Roman" panose="02020603050405020304" pitchFamily="18" charset="0"/>
              </a:rPr>
              <a:t>Коли 4-розрядний двійковий код надходить на адресні входи мікросхеми 74154 (АТ - А3), то на відповідному виході встановлюється напруга низького рівня, а на інших виходах - високого.</a:t>
            </a:r>
            <a:endParaRPr lang="ru-RU" dirty="0">
              <a:latin typeface="Times New Roman" panose="02020603050405020304" pitchFamily="18" charset="0"/>
              <a:cs typeface="Times New Roman" panose="02020603050405020304" pitchFamily="18" charset="0"/>
            </a:endParaRPr>
          </a:p>
          <a:p>
            <a:pPr indent="447675"/>
            <a:r>
              <a:rPr lang="uk-UA" dirty="0">
                <a:latin typeface="Times New Roman" panose="02020603050405020304" pitchFamily="18" charset="0"/>
                <a:cs typeface="Times New Roman" panose="02020603050405020304" pitchFamily="18" charset="0"/>
              </a:rPr>
              <a:t>Однак це відбувається лише в тому випадку, якщо на обидва дозволяючи входи мікросхеми 74154 E1 і E2 подається напруга низького рівня. Якщо на один або обидва дозволяючи входи подається напруга високого рівня, така напругу встановлюється і на всіх виходах.</a:t>
            </a:r>
            <a:endParaRPr lang="ru-RU" dirty="0">
              <a:latin typeface="Times New Roman" panose="02020603050405020304" pitchFamily="18" charset="0"/>
              <a:cs typeface="Times New Roman" panose="02020603050405020304" pitchFamily="18" charset="0"/>
            </a:endParaRPr>
          </a:p>
          <a:p>
            <a:pPr indent="447675"/>
            <a:r>
              <a:rPr lang="uk-UA" dirty="0">
                <a:latin typeface="Times New Roman" panose="02020603050405020304" pitchFamily="18" charset="0"/>
                <a:cs typeface="Times New Roman" panose="02020603050405020304" pitchFamily="18" charset="0"/>
              </a:rPr>
              <a:t>Демультиплексор на відповідному активному виході має низький логічний рівень, тому пробник на цьому виході не світиться. Так, при подачі останньої кодової комбінації 1111 на вхід демультиплексора не світиться пробник Х16, так як активним є вихід </a:t>
            </a:r>
            <a:r>
              <a:rPr lang="uk-UA" dirty="0" smtClean="0">
                <a:latin typeface="Times New Roman" panose="02020603050405020304" pitchFamily="18" charset="0"/>
                <a:cs typeface="Times New Roman" panose="02020603050405020304" pitchFamily="18" charset="0"/>
              </a:rPr>
              <a:t>п'ятнадцять</a:t>
            </a:r>
            <a:r>
              <a:rPr lang="uk-UA" dirty="0" smtClean="0"/>
              <a:t>. </a:t>
            </a:r>
            <a:endParaRPr lang="ru-RU" dirty="0"/>
          </a:p>
          <a:p>
            <a:r>
              <a:rPr lang="uk-UA" dirty="0"/>
              <a:t> </a:t>
            </a:r>
            <a:endParaRPr lang="ru-RU" dirty="0"/>
          </a:p>
        </p:txBody>
      </p:sp>
      <p:pic>
        <p:nvPicPr>
          <p:cNvPr id="7" name="Рисунок 6" descr="Микросхемы: 74154, 74L154, 74LS154 - четырёхразрядный дешифратор/демультиплексор"/>
          <p:cNvPicPr/>
          <p:nvPr/>
        </p:nvPicPr>
        <p:blipFill rotWithShape="1">
          <a:blip r:embed="rId2" cstate="print">
            <a:duotone>
              <a:prstClr val="black"/>
              <a:schemeClr val="accent4">
                <a:tint val="45000"/>
                <a:satMod val="400000"/>
              </a:schemeClr>
            </a:duotone>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r="7692"/>
          <a:stretch/>
        </p:blipFill>
        <p:spPr bwMode="auto">
          <a:xfrm>
            <a:off x="2267744" y="1412777"/>
            <a:ext cx="3096344" cy="225366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9311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257"/>
          <p:cNvSpPr>
            <a:spLocks noChangeArrowheads="1"/>
          </p:cNvSpPr>
          <p:nvPr/>
        </p:nvSpPr>
        <p:spPr bwMode="gray">
          <a:xfrm rot="3419336">
            <a:off x="782081" y="2702623"/>
            <a:ext cx="415091" cy="374291"/>
          </a:xfrm>
          <a:prstGeom prst="rect">
            <a:avLst/>
          </a:prstGeom>
          <a:solidFill>
            <a:schemeClr val="tx2">
              <a:lumMod val="60000"/>
              <a:lumOff val="40000"/>
            </a:schemeClr>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pPr marL="342900" indent="-342900">
              <a:buFont typeface="+mj-lt"/>
              <a:buAutoNum type="arabicPeriod"/>
            </a:pPr>
            <a:endParaRPr lang="ru-RU" dirty="0">
              <a:solidFill>
                <a:srgbClr val="FF0000"/>
              </a:solidFill>
            </a:endParaRPr>
          </a:p>
        </p:txBody>
      </p:sp>
      <p:sp>
        <p:nvSpPr>
          <p:cNvPr id="46" name="Rectangle 257"/>
          <p:cNvSpPr>
            <a:spLocks noChangeArrowheads="1"/>
          </p:cNvSpPr>
          <p:nvPr/>
        </p:nvSpPr>
        <p:spPr bwMode="gray">
          <a:xfrm rot="3419336">
            <a:off x="782081" y="3302802"/>
            <a:ext cx="415091" cy="374291"/>
          </a:xfrm>
          <a:prstGeom prst="rect">
            <a:avLst/>
          </a:prstGeom>
          <a:solidFill>
            <a:schemeClr val="bg2">
              <a:lumMod val="75000"/>
            </a:schemeClr>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pPr marL="342900" indent="-342900">
              <a:buFont typeface="+mj-lt"/>
              <a:buAutoNum type="arabicPeriod"/>
            </a:pPr>
            <a:endParaRPr lang="ru-RU" dirty="0">
              <a:solidFill>
                <a:srgbClr val="FF0000"/>
              </a:solidFill>
            </a:endParaRPr>
          </a:p>
        </p:txBody>
      </p:sp>
      <p:sp>
        <p:nvSpPr>
          <p:cNvPr id="47" name="Rectangle 257"/>
          <p:cNvSpPr>
            <a:spLocks noChangeArrowheads="1"/>
          </p:cNvSpPr>
          <p:nvPr/>
        </p:nvSpPr>
        <p:spPr bwMode="gray">
          <a:xfrm rot="3419336">
            <a:off x="746028" y="3917934"/>
            <a:ext cx="415091" cy="374291"/>
          </a:xfrm>
          <a:prstGeom prst="rect">
            <a:avLst/>
          </a:prstGeom>
          <a:solidFill>
            <a:srgbClr val="7030A0"/>
          </a:soli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pPr marL="342900" indent="-342900">
              <a:buFont typeface="+mj-lt"/>
              <a:buAutoNum type="arabicPeriod"/>
            </a:pPr>
            <a:endParaRPr lang="ru-RU" dirty="0">
              <a:solidFill>
                <a:srgbClr val="FF0000"/>
              </a:solidFill>
            </a:endParaRPr>
          </a:p>
        </p:txBody>
      </p:sp>
      <p:sp>
        <p:nvSpPr>
          <p:cNvPr id="3" name="Заголовок 2"/>
          <p:cNvSpPr>
            <a:spLocks noGrp="1"/>
          </p:cNvSpPr>
          <p:nvPr>
            <p:ph type="title"/>
          </p:nvPr>
        </p:nvSpPr>
        <p:spPr/>
        <p:txBody>
          <a:bodyPr>
            <a:normAutofit/>
          </a:bodyPr>
          <a:lstStyle/>
          <a:p>
            <a:r>
              <a:rPr lang="uk-UA" sz="2000" b="1" dirty="0" smtClean="0">
                <a:latin typeface="Times New Roman" panose="02020603050405020304" pitchFamily="18" charset="0"/>
                <a:cs typeface="Times New Roman" panose="02020603050405020304" pitchFamily="18" charset="0"/>
              </a:rPr>
              <a:t>Дослідження мультиплексорів</a:t>
            </a:r>
            <a:r>
              <a:rPr lang="uk-UA" b="1" dirty="0" smtClean="0">
                <a:latin typeface="Times New Roman" panose="02020603050405020304" pitchFamily="18" charset="0"/>
                <a:cs typeface="Times New Roman" panose="02020603050405020304" pitchFamily="18" charset="0"/>
              </a:rPr>
              <a:t/>
            </a:r>
            <a:br>
              <a:rPr lang="uk-UA" b="1" dirty="0" smtClean="0">
                <a:latin typeface="Times New Roman" panose="02020603050405020304" pitchFamily="18" charset="0"/>
                <a:cs typeface="Times New Roman" panose="02020603050405020304" pitchFamily="18" charset="0"/>
              </a:rPr>
            </a:br>
            <a:r>
              <a:rPr lang="uk-UA" sz="3200" b="1" dirty="0" smtClean="0">
                <a:latin typeface="Times New Roman" panose="02020603050405020304" pitchFamily="18" charset="0"/>
                <a:cs typeface="Times New Roman" panose="02020603050405020304" pitchFamily="18" charset="0"/>
              </a:rPr>
              <a:t>контрольні запитання</a:t>
            </a:r>
            <a:endParaRPr lang="ru-RU" sz="3200" dirty="0"/>
          </a:p>
        </p:txBody>
      </p:sp>
      <p:sp>
        <p:nvSpPr>
          <p:cNvPr id="24" name="Line 253"/>
          <p:cNvSpPr>
            <a:spLocks noChangeShapeType="1"/>
          </p:cNvSpPr>
          <p:nvPr/>
        </p:nvSpPr>
        <p:spPr bwMode="gray">
          <a:xfrm>
            <a:off x="1381401" y="4165054"/>
            <a:ext cx="7007023" cy="0"/>
          </a:xfrm>
          <a:prstGeom prst="line">
            <a:avLst/>
          </a:prstGeom>
          <a:noFill/>
          <a:ln w="25400">
            <a:solidFill>
              <a:schemeClr val="accent1">
                <a:lumMod val="5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27" name="Line 256"/>
          <p:cNvSpPr>
            <a:spLocks noChangeShapeType="1"/>
          </p:cNvSpPr>
          <p:nvPr/>
        </p:nvSpPr>
        <p:spPr bwMode="gray">
          <a:xfrm>
            <a:off x="1356525" y="2518449"/>
            <a:ext cx="6990937" cy="0"/>
          </a:xfrm>
          <a:prstGeom prst="line">
            <a:avLst/>
          </a:prstGeom>
          <a:noFill/>
          <a:ln w="25400">
            <a:solidFill>
              <a:schemeClr val="accent1">
                <a:lumMod val="5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30" name="Text Box 259"/>
          <p:cNvSpPr txBox="1">
            <a:spLocks noChangeArrowheads="1"/>
          </p:cNvSpPr>
          <p:nvPr/>
        </p:nvSpPr>
        <p:spPr bwMode="gray">
          <a:xfrm>
            <a:off x="3727911" y="2116634"/>
            <a:ext cx="354013" cy="457200"/>
          </a:xfrm>
          <a:prstGeom prst="rect">
            <a:avLst/>
          </a:prstGeom>
          <a:noFill/>
          <a:ln w="9525" algn="ctr">
            <a:noFill/>
            <a:miter lim="800000"/>
            <a:headEnd/>
            <a:tailEnd/>
          </a:ln>
          <a:effectLst/>
        </p:spPr>
        <p:txBody>
          <a:bodyPr wrap="none">
            <a:spAutoFit/>
          </a:bodyPr>
          <a:lstStyle/>
          <a:p>
            <a:pPr algn="ctr" eaLnBrk="0" hangingPunct="0"/>
            <a:r>
              <a:rPr lang="en-US" sz="2400" b="1" dirty="0">
                <a:solidFill>
                  <a:srgbClr val="FFFFFF"/>
                </a:solidFill>
                <a:latin typeface="Arial" charset="0"/>
              </a:rPr>
              <a:t>1</a:t>
            </a:r>
          </a:p>
        </p:txBody>
      </p:sp>
      <p:sp>
        <p:nvSpPr>
          <p:cNvPr id="31" name="Line 260"/>
          <p:cNvSpPr>
            <a:spLocks noChangeShapeType="1"/>
          </p:cNvSpPr>
          <p:nvPr/>
        </p:nvSpPr>
        <p:spPr bwMode="gray">
          <a:xfrm flipV="1">
            <a:off x="1441872" y="3012925"/>
            <a:ext cx="6946551" cy="0"/>
          </a:xfrm>
          <a:prstGeom prst="line">
            <a:avLst/>
          </a:prstGeom>
          <a:noFill/>
          <a:ln w="25400">
            <a:solidFill>
              <a:schemeClr val="accent1">
                <a:lumMod val="5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34" name="Line 263"/>
          <p:cNvSpPr>
            <a:spLocks noChangeShapeType="1"/>
          </p:cNvSpPr>
          <p:nvPr/>
        </p:nvSpPr>
        <p:spPr bwMode="gray">
          <a:xfrm flipV="1">
            <a:off x="1441872" y="3489947"/>
            <a:ext cx="6946551" cy="27035"/>
          </a:xfrm>
          <a:prstGeom prst="line">
            <a:avLst/>
          </a:prstGeom>
          <a:noFill/>
          <a:ln w="25400">
            <a:solidFill>
              <a:schemeClr val="accent1">
                <a:lumMod val="50000"/>
              </a:schemeClr>
            </a:solidFill>
            <a:prstDash val="sysDot"/>
            <a:round/>
            <a:headEnd/>
            <a:tailEnd type="oval" w="med" len="med"/>
          </a:ln>
          <a:effectLst/>
        </p:spPr>
        <p:txBody>
          <a:bodyPr wrap="none" anchor="ctr"/>
          <a:lstStyle/>
          <a:p>
            <a:endParaRPr lang="ru-RU">
              <a:ln>
                <a:solidFill>
                  <a:schemeClr val="accent6">
                    <a:lumMod val="60000"/>
                    <a:lumOff val="40000"/>
                  </a:schemeClr>
                </a:solidFill>
              </a:ln>
              <a:solidFill>
                <a:schemeClr val="bg2">
                  <a:lumMod val="25000"/>
                </a:schemeClr>
              </a:solidFill>
            </a:endParaRPr>
          </a:p>
        </p:txBody>
      </p:sp>
      <p:sp>
        <p:nvSpPr>
          <p:cNvPr id="40" name="Text Box 269"/>
          <p:cNvSpPr txBox="1">
            <a:spLocks noChangeArrowheads="1"/>
          </p:cNvSpPr>
          <p:nvPr/>
        </p:nvSpPr>
        <p:spPr bwMode="gray">
          <a:xfrm>
            <a:off x="1552048" y="2652886"/>
            <a:ext cx="5619423" cy="369332"/>
          </a:xfrm>
          <a:prstGeom prst="rect">
            <a:avLst/>
          </a:prstGeom>
          <a:noFill/>
          <a:ln w="9525" algn="ctr">
            <a:noFill/>
            <a:miter lim="800000"/>
            <a:headEnd/>
            <a:tailEnd/>
          </a:ln>
          <a:effectLst/>
        </p:spPr>
        <p:txBody>
          <a:bodyPr wrap="none">
            <a:spAutoFit/>
          </a:bodyPr>
          <a:lstStyle/>
          <a:p>
            <a:pPr marL="358775" lvl="0" indent="-358775"/>
            <a:r>
              <a:rPr lang="uk-UA" dirty="0">
                <a:latin typeface="Times New Roman" panose="02020603050405020304" pitchFamily="18" charset="0"/>
                <a:cs typeface="Times New Roman" panose="02020603050405020304" pitchFamily="18" charset="0"/>
              </a:rPr>
              <a:t>Яке умовне позначення мультиплексорів</a:t>
            </a:r>
            <a:r>
              <a:rPr lang="uk-UA" dirty="0" smtClean="0">
                <a:latin typeface="Times New Roman" panose="02020603050405020304" pitchFamily="18" charset="0"/>
                <a:cs typeface="Times New Roman" panose="02020603050405020304" pitchFamily="18" charset="0"/>
              </a:rPr>
              <a:t>?                       </a:t>
            </a:r>
            <a:endParaRPr lang="ru-RU" dirty="0">
              <a:latin typeface="Times New Roman" panose="02020603050405020304" pitchFamily="18" charset="0"/>
              <a:cs typeface="Times New Roman" panose="02020603050405020304" pitchFamily="18" charset="0"/>
            </a:endParaRPr>
          </a:p>
        </p:txBody>
      </p:sp>
      <p:sp>
        <p:nvSpPr>
          <p:cNvPr id="41" name="Text Box 270"/>
          <p:cNvSpPr txBox="1">
            <a:spLocks noChangeArrowheads="1"/>
          </p:cNvSpPr>
          <p:nvPr/>
        </p:nvSpPr>
        <p:spPr bwMode="gray">
          <a:xfrm>
            <a:off x="1475656" y="3156942"/>
            <a:ext cx="6819496" cy="369332"/>
          </a:xfrm>
          <a:prstGeom prst="rect">
            <a:avLst/>
          </a:prstGeom>
          <a:noFill/>
          <a:ln w="9525" algn="ctr">
            <a:noFill/>
            <a:miter lim="800000"/>
            <a:headEnd/>
            <a:tailEnd/>
          </a:ln>
          <a:effectLst/>
        </p:spPr>
        <p:txBody>
          <a:bodyPr wrap="none">
            <a:spAutoFit/>
          </a:bodyPr>
          <a:lstStyle/>
          <a:p>
            <a:pPr lvl="0"/>
            <a:r>
              <a:rPr lang="uk-UA" dirty="0">
                <a:latin typeface="Times New Roman" panose="02020603050405020304" pitchFamily="18" charset="0"/>
                <a:cs typeface="Times New Roman" panose="02020603050405020304" pitchFamily="18" charset="0"/>
              </a:rPr>
              <a:t>Скільки адресних входів в </a:t>
            </a:r>
            <a:r>
              <a:rPr lang="uk-UA" dirty="0" err="1">
                <a:latin typeface="Times New Roman" panose="02020603050405020304" pitchFamily="18" charset="0"/>
                <a:cs typeface="Times New Roman" panose="02020603050405020304" pitchFamily="18" charset="0"/>
              </a:rPr>
              <a:t>мультиплексорі</a:t>
            </a:r>
            <a:r>
              <a:rPr lang="uk-UA" dirty="0">
                <a:latin typeface="Times New Roman" panose="02020603050405020304" pitchFamily="18" charset="0"/>
                <a:cs typeface="Times New Roman" panose="02020603050405020304" pitchFamily="18" charset="0"/>
              </a:rPr>
              <a:t> та від чого це залежить?</a:t>
            </a:r>
          </a:p>
        </p:txBody>
      </p:sp>
      <p:sp>
        <p:nvSpPr>
          <p:cNvPr id="42" name="Text Box 271"/>
          <p:cNvSpPr txBox="1">
            <a:spLocks noChangeArrowheads="1"/>
          </p:cNvSpPr>
          <p:nvPr/>
        </p:nvSpPr>
        <p:spPr bwMode="gray">
          <a:xfrm>
            <a:off x="1474215" y="3805014"/>
            <a:ext cx="5168403" cy="369332"/>
          </a:xfrm>
          <a:prstGeom prst="rect">
            <a:avLst/>
          </a:prstGeom>
          <a:noFill/>
          <a:ln w="9525" algn="ctr">
            <a:noFill/>
            <a:miter lim="800000"/>
            <a:headEnd/>
            <a:tailEnd/>
          </a:ln>
          <a:effectLst/>
        </p:spPr>
        <p:txBody>
          <a:bodyPr wrap="none">
            <a:spAutoFit/>
          </a:bodyPr>
          <a:lstStyle/>
          <a:p>
            <a:pPr marL="0" lvl="8"/>
            <a:r>
              <a:rPr lang="uk-UA" dirty="0">
                <a:latin typeface="Times New Roman" panose="02020603050405020304" pitchFamily="18" charset="0"/>
                <a:cs typeface="Times New Roman" panose="02020603050405020304" pitchFamily="18" charset="0"/>
              </a:rPr>
              <a:t>Описати  роботу схеми, яка зображена на рисунку </a:t>
            </a:r>
            <a:endParaRPr lang="ru-RU" dirty="0">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1547664" y="2195572"/>
            <a:ext cx="5820831" cy="369332"/>
          </a:xfrm>
          <a:prstGeom prst="rect">
            <a:avLst/>
          </a:prstGeom>
        </p:spPr>
        <p:txBody>
          <a:bodyPr wrap="square">
            <a:spAutoFit/>
          </a:bodyPr>
          <a:lstStyle/>
          <a:p>
            <a:pPr marL="358775" lvl="0" indent="-358775"/>
            <a:r>
              <a:rPr lang="uk-UA" dirty="0">
                <a:latin typeface="Times New Roman" panose="02020603050405020304" pitchFamily="18" charset="0"/>
                <a:cs typeface="Times New Roman" panose="02020603050405020304" pitchFamily="18" charset="0"/>
              </a:rPr>
              <a:t>Дати визначення </a:t>
            </a:r>
            <a:r>
              <a:rPr lang="uk-UA" dirty="0" smtClean="0">
                <a:latin typeface="Times New Roman" panose="02020603050405020304" pitchFamily="18" charset="0"/>
                <a:cs typeface="Times New Roman" panose="02020603050405020304" pitchFamily="18" charset="0"/>
              </a:rPr>
              <a:t>мультиплексору </a:t>
            </a:r>
            <a:r>
              <a:rPr lang="uk-UA" dirty="0">
                <a:latin typeface="Times New Roman" panose="02020603050405020304" pitchFamily="18" charset="0"/>
                <a:cs typeface="Times New Roman" panose="02020603050405020304" pitchFamily="18" charset="0"/>
              </a:rPr>
              <a:t>та </a:t>
            </a:r>
            <a:r>
              <a:rPr lang="uk-UA" dirty="0" err="1">
                <a:latin typeface="Times New Roman" panose="02020603050405020304" pitchFamily="18" charset="0"/>
                <a:cs typeface="Times New Roman" panose="02020603050405020304" pitchFamily="18" charset="0"/>
              </a:rPr>
              <a:t>демультиплексору</a:t>
            </a:r>
            <a:r>
              <a:rPr lang="uk-UA" dirty="0">
                <a:latin typeface="Times New Roman" panose="02020603050405020304" pitchFamily="18" charset="0"/>
                <a:cs typeface="Times New Roman" panose="02020603050405020304" pitchFamily="18" charset="0"/>
              </a:rPr>
              <a:t>.</a:t>
            </a:r>
            <a:endParaRPr lang="ru-RU" dirty="0">
              <a:latin typeface="Times New Roman" panose="02020603050405020304" pitchFamily="18" charset="0"/>
              <a:cs typeface="Times New Roman" panose="02020603050405020304" pitchFamily="18" charset="0"/>
            </a:endParaRPr>
          </a:p>
        </p:txBody>
      </p:sp>
      <p:pic>
        <p:nvPicPr>
          <p:cNvPr id="44" name="Picture 4"/>
          <p:cNvPicPr>
            <a:picLocks noChangeAspect="1" noChangeArrowheads="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2411760" y="4453086"/>
            <a:ext cx="525780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57"/>
          <p:cNvSpPr>
            <a:spLocks noChangeArrowheads="1"/>
          </p:cNvSpPr>
          <p:nvPr/>
        </p:nvSpPr>
        <p:spPr bwMode="gray">
          <a:xfrm rot="3419336">
            <a:off x="818036" y="2110690"/>
            <a:ext cx="415091" cy="374291"/>
          </a:xfrm>
          <a:prstGeom prst="rect">
            <a:avLst/>
          </a:prstGeom>
          <a:gradFill rotWithShape="1">
            <a:gsLst>
              <a:gs pos="0">
                <a:schemeClr val="accent1"/>
              </a:gs>
              <a:gs pos="100000">
                <a:schemeClr val="accent1">
                  <a:gamma/>
                  <a:shade val="46275"/>
                  <a:invGamma/>
                </a:schemeClr>
              </a:gs>
            </a:gsLst>
            <a:lin ang="5400000" scaled="1"/>
          </a:gradFill>
          <a:ln w="9525">
            <a:miter lim="800000"/>
            <a:headEnd/>
            <a:tailEnd/>
          </a:ln>
          <a:effectLst/>
          <a:scene3d>
            <a:camera prst="legacyPerspectiveFront">
              <a:rot lat="0" lon="1500000" rev="0"/>
            </a:camera>
            <a:lightRig rig="legacyFlat4" dir="b"/>
          </a:scene3d>
          <a:sp3d extrusionH="430200" prstMaterial="legacyMatte">
            <a:bevelT w="13500" h="13500" prst="angle"/>
            <a:bevelB w="13500" h="13500" prst="angle"/>
            <a:extrusionClr>
              <a:schemeClr val="accent1"/>
            </a:extrusionClr>
          </a:sp3d>
        </p:spPr>
        <p:txBody>
          <a:bodyPr wrap="none" anchor="ctr">
            <a:flatTx/>
          </a:bodyPr>
          <a:lstStyle/>
          <a:p>
            <a:pPr marL="342900" indent="-342900">
              <a:buFont typeface="+mj-lt"/>
              <a:buAutoNum type="arabicPeriod"/>
            </a:pPr>
            <a:endParaRPr lang="ru-RU" dirty="0">
              <a:solidFill>
                <a:srgbClr val="FF0000"/>
              </a:solidFill>
            </a:endParaRPr>
          </a:p>
        </p:txBody>
      </p:sp>
    </p:spTree>
    <p:extLst>
      <p:ext uri="{BB962C8B-B14F-4D97-AF65-F5344CB8AC3E}">
        <p14:creationId xmlns:p14="http://schemas.microsoft.com/office/powerpoint/2010/main" val="134302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580e8386cf6ca51fdd0daefe0954977226dbb"/>
</p:tagLst>
</file>

<file path=ppt/theme/theme1.xml><?xml version="1.0" encoding="utf-8"?>
<a:theme xmlns:a="http://schemas.openxmlformats.org/drawingml/2006/main" name="Тема Office">
  <a:themeElements>
    <a:clrScheme name="Базовая">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2330</TotalTime>
  <Words>529</Words>
  <Application>Microsoft Office PowerPoint</Application>
  <PresentationFormat>Экран (4:3)</PresentationFormat>
  <Paragraphs>54</Paragraphs>
  <Slides>11</Slides>
  <Notes>1</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11</vt:i4>
      </vt:variant>
    </vt:vector>
  </HeadingPairs>
  <TitlesOfParts>
    <vt:vector size="13" baseType="lpstr">
      <vt:lpstr>Тема Office</vt:lpstr>
      <vt:lpstr>Документ Microsoft Visio</vt:lpstr>
      <vt:lpstr>Дослідження мультиплексорів/демультиплексорів лабораторна робота</vt:lpstr>
      <vt:lpstr>Дослідження мультиплексорів</vt:lpstr>
      <vt:lpstr>Дослідження мультиплексорів</vt:lpstr>
      <vt:lpstr>Дослідження мультиплексорів</vt:lpstr>
      <vt:lpstr>Дослідження мультиплексорів</vt:lpstr>
      <vt:lpstr>Дослідження демультиплексорів</vt:lpstr>
      <vt:lpstr>Дослідження демультиплексорів</vt:lpstr>
      <vt:lpstr>Дослідження демультиплексорів</vt:lpstr>
      <vt:lpstr>Дослідження мультиплексорів контрольні запитання</vt:lpstr>
      <vt:lpstr>Дослідження демультиплексорів контрольні запитання</vt:lpstr>
      <vt:lpstr>Презентация PowerPoint</vt:lpstr>
    </vt:vector>
  </TitlesOfParts>
  <Company>presentation-creation.ru</Company>
  <LinksUpToDate>false</LinksUpToDate>
  <SharedDoc>false</SharedDoc>
  <HyperlinkBase>https://presentation-creation.ru/powerpoint-templates.html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Технологии блокчейн</dc:title>
  <dc:creator>obstinate</dc:creator>
  <dc:description>Шаблон презентации с сайта https://presentation-creation.ru/</dc:description>
  <cp:lastModifiedBy>Света</cp:lastModifiedBy>
  <cp:revision>984</cp:revision>
  <dcterms:created xsi:type="dcterms:W3CDTF">2018-02-25T09:09:03Z</dcterms:created>
  <dcterms:modified xsi:type="dcterms:W3CDTF">2021-03-10T08:01:25Z</dcterms:modified>
</cp:coreProperties>
</file>