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2" r:id="rId3"/>
    <p:sldId id="273" r:id="rId4"/>
    <p:sldId id="275" r:id="rId5"/>
    <p:sldId id="274" r:id="rId6"/>
    <p:sldId id="276" r:id="rId7"/>
    <p:sldId id="266" r:id="rId8"/>
  </p:sldIdLst>
  <p:sldSz cx="9144000" cy="6858000" type="screen4x3"/>
  <p:notesSz cx="6858000" cy="9144000"/>
  <p:custDataLst>
    <p:tags r:id="rId1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74A"/>
    <a:srgbClr val="3399FF"/>
    <a:srgbClr val="666699"/>
    <a:srgbClr val="E59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4583" autoAdjust="0"/>
  </p:normalViewPr>
  <p:slideViewPr>
    <p:cSldViewPr>
      <p:cViewPr>
        <p:scale>
          <a:sx n="120" d="100"/>
          <a:sy n="120" d="100"/>
        </p:scale>
        <p:origin x="-1296" y="6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4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663A1-BE93-4F19-BCAE-33E954C20B2B}" type="datetimeFigureOut">
              <a:rPr lang="ru-RU" smtClean="0"/>
              <a:t>25.03.2024</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0DF26E-F902-4582-B614-0C9EE35F2135}" type="slidenum">
              <a:rPr lang="ru-RU" smtClean="0"/>
              <a:t>‹#›</a:t>
            </a:fld>
            <a:endParaRPr lang="ru-RU"/>
          </a:p>
        </p:txBody>
      </p:sp>
    </p:spTree>
    <p:extLst>
      <p:ext uri="{BB962C8B-B14F-4D97-AF65-F5344CB8AC3E}">
        <p14:creationId xmlns:p14="http://schemas.microsoft.com/office/powerpoint/2010/main" val="4043283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C0431-2448-4DC3-AF70-2785FBE2C445}" type="datetimeFigureOut">
              <a:rPr lang="ru-RU" smtClean="0"/>
              <a:t>25.03.2024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341FE-AE5C-47F1-8FD8-47C4A673A802}" type="slidenum">
              <a:rPr lang="ru-RU" smtClean="0"/>
              <a:t>‹#›</a:t>
            </a:fld>
            <a:endParaRPr lang="ru-RU"/>
          </a:p>
        </p:txBody>
      </p:sp>
    </p:spTree>
    <p:extLst>
      <p:ext uri="{BB962C8B-B14F-4D97-AF65-F5344CB8AC3E}">
        <p14:creationId xmlns:p14="http://schemas.microsoft.com/office/powerpoint/2010/main" val="202611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resentation-creation.ru/powerpoint-templat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Оригинальные шаблоны для презентаций: </a:t>
            </a:r>
            <a:r>
              <a:rPr lang="ru-RU" sz="1200" dirty="0" smtClean="0">
                <a:hlinkClick r:id="rId3"/>
              </a:rPr>
              <a:t>https://presentation-creation.ru/powerpoint-templates.html</a:t>
            </a:r>
            <a:r>
              <a:rPr lang="en-US" sz="1200" dirty="0" smtClean="0"/>
              <a:t> </a:t>
            </a:r>
            <a:endParaRPr lang="ru-RU" sz="1200" dirty="0" smtClean="0"/>
          </a:p>
          <a:p>
            <a:r>
              <a:rPr lang="ru-RU" sz="1200" smtClean="0"/>
              <a:t>Бесплатно и без регистрации.</a:t>
            </a:r>
          </a:p>
          <a:p>
            <a:endParaRPr lang="ru-RU"/>
          </a:p>
        </p:txBody>
      </p:sp>
      <p:sp>
        <p:nvSpPr>
          <p:cNvPr id="4" name="Номер слайда 3"/>
          <p:cNvSpPr>
            <a:spLocks noGrp="1"/>
          </p:cNvSpPr>
          <p:nvPr>
            <p:ph type="sldNum" sz="quarter" idx="10"/>
          </p:nvPr>
        </p:nvSpPr>
        <p:spPr/>
        <p:txBody>
          <a:bodyPr/>
          <a:lstStyle/>
          <a:p>
            <a:fld id="{D74341FE-AE5C-47F1-8FD8-47C4A673A802}" type="slidenum">
              <a:rPr lang="ru-RU" smtClean="0"/>
              <a:t>1</a:t>
            </a:fld>
            <a:endParaRPr lang="ru-RU"/>
          </a:p>
        </p:txBody>
      </p:sp>
    </p:spTree>
    <p:extLst>
      <p:ext uri="{BB962C8B-B14F-4D97-AF65-F5344CB8AC3E}">
        <p14:creationId xmlns:p14="http://schemas.microsoft.com/office/powerpoint/2010/main" val="422161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3</a:t>
            </a:fld>
            <a:endParaRPr lang="ru-RU"/>
          </a:p>
        </p:txBody>
      </p:sp>
    </p:spTree>
    <p:extLst>
      <p:ext uri="{BB962C8B-B14F-4D97-AF65-F5344CB8AC3E}">
        <p14:creationId xmlns:p14="http://schemas.microsoft.com/office/powerpoint/2010/main" val="206383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4</a:t>
            </a:fld>
            <a:endParaRPr lang="ru-RU"/>
          </a:p>
        </p:txBody>
      </p:sp>
    </p:spTree>
    <p:extLst>
      <p:ext uri="{BB962C8B-B14F-4D97-AF65-F5344CB8AC3E}">
        <p14:creationId xmlns:p14="http://schemas.microsoft.com/office/powerpoint/2010/main" val="2063837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4869160"/>
            <a:ext cx="6517232" cy="1368152"/>
          </a:xfrm>
        </p:spPr>
        <p:txBody>
          <a:bodyPr/>
          <a:lstStyle>
            <a:lvl1pPr>
              <a:defRPr b="1">
                <a:solidFill>
                  <a:schemeClr val="accent1">
                    <a:lumMod val="75000"/>
                  </a:schemeClr>
                </a:solidFill>
                <a:effectLst>
                  <a:outerShdw blurRad="38100" dist="38100" dir="2700000" algn="tl">
                    <a:srgbClr val="000000">
                      <a:alpha val="43137"/>
                    </a:srgbClr>
                  </a:outerShdw>
                </a:effectLst>
              </a:defRPr>
            </a:lvl1pPr>
          </a:lstStyle>
          <a:p>
            <a:r>
              <a:rPr lang="ru-RU" dirty="0" smtClean="0"/>
              <a:t>Образец</a:t>
            </a:r>
            <a:r>
              <a:rPr lang="en-US" dirty="0" smtClean="0"/>
              <a:t> </a:t>
            </a:r>
            <a:r>
              <a:rPr lang="ru-RU" dirty="0" smtClean="0"/>
              <a:t>заголовка</a:t>
            </a:r>
            <a:endParaRPr lang="ru-RU" dirty="0"/>
          </a:p>
        </p:txBody>
      </p:sp>
      <p:sp>
        <p:nvSpPr>
          <p:cNvPr id="4" name="Дата 3"/>
          <p:cNvSpPr>
            <a:spLocks noGrp="1"/>
          </p:cNvSpPr>
          <p:nvPr>
            <p:ph type="dt" sz="half" idx="10"/>
          </p:nvPr>
        </p:nvSpPr>
        <p:spPr/>
        <p:txBody>
          <a:bodyPr/>
          <a:lstStyle>
            <a:lvl1pPr>
              <a:defRPr>
                <a:solidFill>
                  <a:schemeClr val="accent1">
                    <a:lumMod val="75000"/>
                  </a:schemeClr>
                </a:solidFill>
              </a:defRPr>
            </a:lvl1pPr>
          </a:lstStyle>
          <a:p>
            <a:fld id="{A5E48A96-E1BB-4C8F-80B2-32A47A48A9D5}" type="datetimeFigureOut">
              <a:rPr lang="ru-RU" smtClean="0"/>
              <a:pPr/>
              <a:t>25.03.2024</a:t>
            </a:fld>
            <a:endParaRPr lang="ru-RU"/>
          </a:p>
        </p:txBody>
      </p:sp>
      <p:sp>
        <p:nvSpPr>
          <p:cNvPr id="5" name="Нижний колонтитул 4"/>
          <p:cNvSpPr>
            <a:spLocks noGrp="1"/>
          </p:cNvSpPr>
          <p:nvPr>
            <p:ph type="ftr" sz="quarter" idx="11"/>
          </p:nvPr>
        </p:nvSpPr>
        <p:spPr/>
        <p:txBody>
          <a:bodyPr/>
          <a:lstStyle>
            <a:lvl1pPr>
              <a:defRPr>
                <a:solidFill>
                  <a:schemeClr val="accent1">
                    <a:lumMod val="75000"/>
                  </a:schemeClr>
                </a:solidFill>
              </a:defRPr>
            </a:lvl1pPr>
          </a:lstStyle>
          <a:p>
            <a:endParaRPr lang="ru-RU" dirty="0"/>
          </a:p>
        </p:txBody>
      </p:sp>
      <p:sp>
        <p:nvSpPr>
          <p:cNvPr id="6" name="Номер слайда 5"/>
          <p:cNvSpPr>
            <a:spLocks noGrp="1"/>
          </p:cNvSpPr>
          <p:nvPr>
            <p:ph type="sldNum" sz="quarter" idx="12"/>
          </p:nvPr>
        </p:nvSpPr>
        <p:spPr/>
        <p:txBody>
          <a:bodyPr/>
          <a:lstStyle>
            <a:lvl1pPr>
              <a:defRPr>
                <a:solidFill>
                  <a:schemeClr val="accent1">
                    <a:lumMod val="7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5156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07880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defRPr>
                <a:solidFill>
                  <a:schemeClr val="accent6">
                    <a:lumMod val="60000"/>
                    <a:lumOff val="40000"/>
                  </a:schemeClr>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9836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lvl1pPr>
              <a:defRPr>
                <a:solidFill>
                  <a:schemeClr val="accent1">
                    <a:lumMod val="75000"/>
                  </a:schemeClr>
                </a:solidFill>
              </a:defRPr>
            </a:lvl1pPr>
          </a:lstStyle>
          <a:p>
            <a:fld id="{A5E48A96-E1BB-4C8F-80B2-32A47A48A9D5}" type="datetimeFigureOut">
              <a:rPr lang="ru-RU" smtClean="0"/>
              <a:pPr/>
              <a:t>25.03.2024</a:t>
            </a:fld>
            <a:endParaRPr lang="ru-RU"/>
          </a:p>
        </p:txBody>
      </p:sp>
      <p:sp>
        <p:nvSpPr>
          <p:cNvPr id="5" name="Нижний колонтитул 4"/>
          <p:cNvSpPr>
            <a:spLocks noGrp="1"/>
          </p:cNvSpPr>
          <p:nvPr>
            <p:ph type="ftr" sz="quarter" idx="11"/>
          </p:nvPr>
        </p:nvSpPr>
        <p:spPr/>
        <p:txBody>
          <a:bodyPr/>
          <a:lstStyle>
            <a:lvl1pPr>
              <a:defRPr>
                <a:solidFill>
                  <a:schemeClr val="accent1">
                    <a:lumMod val="75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1">
                    <a:lumMod val="75000"/>
                  </a:schemeClr>
                </a:solidFill>
              </a:defRPr>
            </a:lvl1pPr>
          </a:lstStyle>
          <a:p>
            <a:fld id="{544A1F6A-164B-43BA-A19E-4AE6BB502A21}" type="slidenum">
              <a:rPr lang="ru-RU" smtClean="0"/>
              <a:pPr/>
              <a:t>‹#›</a:t>
            </a:fld>
            <a:endParaRPr lang="ru-RU"/>
          </a:p>
        </p:txBody>
      </p:sp>
      <p:sp>
        <p:nvSpPr>
          <p:cNvPr id="12" name="Номер слайда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rgbClr val="3399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solidFill>
                <a:schemeClr val="accent1">
                  <a:lumMod val="75000"/>
                </a:schemeClr>
              </a:solidFill>
            </a:endParaRPr>
          </a:p>
        </p:txBody>
      </p:sp>
      <p:sp>
        <p:nvSpPr>
          <p:cNvPr id="10" name="Текст 2"/>
          <p:cNvSpPr>
            <a:spLocks noGrp="1"/>
          </p:cNvSpPr>
          <p:nvPr>
            <p:ph idx="1"/>
          </p:nvPr>
        </p:nvSpPr>
        <p:spPr>
          <a:xfrm>
            <a:off x="251520" y="1772816"/>
            <a:ext cx="8640960" cy="4320480"/>
          </a:xfrm>
          <a:prstGeom prst="rect">
            <a:avLst/>
          </a:prstGeom>
        </p:spPr>
        <p:txBody>
          <a:bodyPr vert="horz" lIns="91440" tIns="45720" rIns="91440" bIns="45720" rtlCol="0">
            <a:normAutofit/>
          </a:bodyPr>
          <a:lstStyle>
            <a:lvl1pPr>
              <a:defRPr>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11" name="Заголовок 1"/>
          <p:cNvSpPr>
            <a:spLocks noGrp="1"/>
          </p:cNvSpPr>
          <p:nvPr>
            <p:ph type="title"/>
          </p:nvPr>
        </p:nvSpPr>
        <p:spPr>
          <a:xfrm>
            <a:off x="1835696" y="45855"/>
            <a:ext cx="7128792" cy="1336698"/>
          </a:xfrm>
          <a:prstGeom prst="rect">
            <a:avLst/>
          </a:prstGeom>
        </p:spPr>
        <p:txBody>
          <a:bodyPr vert="horz" lIns="91440" tIns="45720" rIns="91440" bIns="45720" rtlCol="0" anchor="ctr">
            <a:normAutofit/>
          </a:bodyPr>
          <a:lstStyle>
            <a:lvl1pPr>
              <a:defRPr>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15430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71799" y="4406900"/>
            <a:ext cx="5722913" cy="1362075"/>
          </a:xfrm>
        </p:spPr>
        <p:txBody>
          <a:bodyPr anchor="t"/>
          <a:lstStyle>
            <a:lvl1pPr algn="l">
              <a:defRPr sz="4000" b="1" cap="all">
                <a:solidFill>
                  <a:schemeClr val="bg2">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771799" y="2906713"/>
            <a:ext cx="5722913" cy="1500187"/>
          </a:xfrm>
        </p:spPr>
        <p:txBody>
          <a:bodyPr anchor="b"/>
          <a:lstStyle>
            <a:lvl1pPr marL="0" indent="0">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smtClean="0"/>
              <a:t>Образец текста</a:t>
            </a:r>
          </a:p>
        </p:txBody>
      </p:sp>
      <p:sp>
        <p:nvSpPr>
          <p:cNvPr id="4" name="Дата 3"/>
          <p:cNvSpPr>
            <a:spLocks noGrp="1"/>
          </p:cNvSpPr>
          <p:nvPr>
            <p:ph type="dt" sz="half" idx="10"/>
          </p:nvPr>
        </p:nvSpPr>
        <p:spPr/>
        <p:txBody>
          <a:bodyPr/>
          <a:lstStyle>
            <a:lvl1pPr>
              <a:defRPr>
                <a:solidFill>
                  <a:schemeClr val="bg2">
                    <a:lumMod val="50000"/>
                  </a:schemeClr>
                </a:solidFill>
              </a:defRPr>
            </a:lvl1pPr>
          </a:lstStyle>
          <a:p>
            <a:fld id="{A5E48A96-E1BB-4C8F-80B2-32A47A48A9D5}" type="datetimeFigureOut">
              <a:rPr lang="ru-RU" smtClean="0"/>
              <a:pPr/>
              <a:t>25.03.2024</a:t>
            </a:fld>
            <a:endParaRPr lang="ru-RU"/>
          </a:p>
        </p:txBody>
      </p:sp>
      <p:sp>
        <p:nvSpPr>
          <p:cNvPr id="5" name="Нижний колонтитул 4"/>
          <p:cNvSpPr>
            <a:spLocks noGrp="1"/>
          </p:cNvSpPr>
          <p:nvPr>
            <p:ph type="ftr" sz="quarter" idx="11"/>
          </p:nvPr>
        </p:nvSpPr>
        <p:spPr/>
        <p:txBody>
          <a:bodyPr/>
          <a:lstStyle>
            <a:lvl1pPr>
              <a:defRPr>
                <a:solidFill>
                  <a:schemeClr val="bg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bg2">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02665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lumMod val="95000"/>
                  </a:schemeClr>
                </a:solidFill>
              </a:defRPr>
            </a:lvl1pPr>
          </a:lstStyle>
          <a:p>
            <a:r>
              <a:rPr lang="ru-RU" dirty="0" smtClean="0"/>
              <a:t>Образец заголовка</a:t>
            </a:r>
            <a:endParaRPr lang="ru-RU" dirty="0"/>
          </a:p>
        </p:txBody>
      </p:sp>
      <p:sp>
        <p:nvSpPr>
          <p:cNvPr id="3" name="Объект 2"/>
          <p:cNvSpPr>
            <a:spLocks noGrp="1"/>
          </p:cNvSpPr>
          <p:nvPr>
            <p:ph sz="half" idx="1"/>
          </p:nvPr>
        </p:nvSpPr>
        <p:spPr>
          <a:xfrm>
            <a:off x="179512" y="2060848"/>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Объект 3"/>
          <p:cNvSpPr>
            <a:spLocks noGrp="1"/>
          </p:cNvSpPr>
          <p:nvPr>
            <p:ph sz="half" idx="2"/>
          </p:nvPr>
        </p:nvSpPr>
        <p:spPr>
          <a:xfrm>
            <a:off x="4644008" y="2071389"/>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lvl1pPr>
              <a:defRPr>
                <a:solidFill>
                  <a:schemeClr val="bg1">
                    <a:lumMod val="95000"/>
                  </a:schemeClr>
                </a:solidFill>
              </a:defRPr>
            </a:lvl1pPr>
          </a:lstStyle>
          <a:p>
            <a:fld id="{A5E48A96-E1BB-4C8F-80B2-32A47A48A9D5}" type="datetimeFigureOut">
              <a:rPr lang="ru-RU" smtClean="0"/>
              <a:pPr/>
              <a:t>25.03.2024</a:t>
            </a:fld>
            <a:endParaRPr lang="ru-RU"/>
          </a:p>
        </p:txBody>
      </p:sp>
      <p:sp>
        <p:nvSpPr>
          <p:cNvPr id="6" name="Нижний колонтитул 5"/>
          <p:cNvSpPr>
            <a:spLocks noGrp="1"/>
          </p:cNvSpPr>
          <p:nvPr>
            <p:ph type="ftr" sz="quarter" idx="11"/>
          </p:nvPr>
        </p:nvSpPr>
        <p:spPr/>
        <p:txBody>
          <a:bodyPr/>
          <a:lstStyle>
            <a:lvl1pPr>
              <a:defRPr>
                <a:solidFill>
                  <a:schemeClr val="bg1">
                    <a:lumMod val="95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bg1">
                    <a:lumMod val="9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89133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51520" y="1916832"/>
            <a:ext cx="4176464"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251520" y="2556594"/>
            <a:ext cx="4176464"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4716016" y="1934294"/>
            <a:ext cx="4248472"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6" name="Объект 5"/>
          <p:cNvSpPr>
            <a:spLocks noGrp="1"/>
          </p:cNvSpPr>
          <p:nvPr>
            <p:ph sz="quarter" idx="4"/>
          </p:nvPr>
        </p:nvSpPr>
        <p:spPr>
          <a:xfrm>
            <a:off x="4716016" y="2574056"/>
            <a:ext cx="4248472"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Дата 6"/>
          <p:cNvSpPr>
            <a:spLocks noGrp="1"/>
          </p:cNvSpPr>
          <p:nvPr>
            <p:ph type="dt" sz="half" idx="10"/>
          </p:nvPr>
        </p:nvSpPr>
        <p:spPr>
          <a:xfrm>
            <a:off x="1375310" y="6410896"/>
            <a:ext cx="1215489" cy="365125"/>
          </a:xfrm>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8" name="Нижний колонтитул 7"/>
          <p:cNvSpPr>
            <a:spLocks noGrp="1"/>
          </p:cNvSpPr>
          <p:nvPr>
            <p:ph type="ftr" sz="quarter" idx="11"/>
          </p:nvPr>
        </p:nvSpPr>
        <p:spPr>
          <a:xfrm>
            <a:off x="4154184" y="6356350"/>
            <a:ext cx="1649592" cy="365125"/>
          </a:xfrm>
        </p:spPr>
        <p:txBody>
          <a:bodyPr/>
          <a:lstStyle>
            <a:lvl1pPr>
              <a:defRPr>
                <a:solidFill>
                  <a:schemeClr val="accent6">
                    <a:lumMod val="60000"/>
                    <a:lumOff val="40000"/>
                  </a:schemeClr>
                </a:solidFill>
              </a:defRPr>
            </a:lvl1pPr>
          </a:lstStyle>
          <a:p>
            <a:endParaRPr lang="ru-RU"/>
          </a:p>
        </p:txBody>
      </p:sp>
      <p:sp>
        <p:nvSpPr>
          <p:cNvPr id="9" name="Номер слайда 8"/>
          <p:cNvSpPr>
            <a:spLocks noGrp="1"/>
          </p:cNvSpPr>
          <p:nvPr>
            <p:ph type="sldNum" sz="quarter" idx="12"/>
          </p:nvPr>
        </p:nvSpPr>
        <p:spPr>
          <a:xfrm>
            <a:off x="7471310" y="6356350"/>
            <a:ext cx="1215489" cy="365125"/>
          </a:xfrm>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65993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Дата 2"/>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4" name="Нижний колонтитул 3"/>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5" name="Номер слайда 4"/>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1724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3" name="Нижний колонтитул 2"/>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4" name="Номер слайда 3"/>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6159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3622"/>
            <a:ext cx="3008313" cy="92147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3563888" y="1916832"/>
            <a:ext cx="5111750" cy="4353347"/>
          </a:xfrm>
        </p:spPr>
        <p:txBody>
          <a:bodyPr/>
          <a:lstStyle>
            <a:lvl1pPr>
              <a:defRPr sz="3200">
                <a:solidFill>
                  <a:schemeClr val="accent6">
                    <a:lumMod val="60000"/>
                    <a:lumOff val="40000"/>
                  </a:schemeClr>
                </a:solidFill>
              </a:defRPr>
            </a:lvl1pPr>
            <a:lvl2pPr>
              <a:defRPr sz="2800">
                <a:solidFill>
                  <a:schemeClr val="accent6">
                    <a:lumMod val="60000"/>
                    <a:lumOff val="40000"/>
                  </a:schemeClr>
                </a:solidFill>
              </a:defRPr>
            </a:lvl2pPr>
            <a:lvl3pPr>
              <a:defRPr sz="2400">
                <a:solidFill>
                  <a:schemeClr val="accent6">
                    <a:lumMod val="60000"/>
                    <a:lumOff val="40000"/>
                  </a:schemeClr>
                </a:solidFill>
              </a:defRPr>
            </a:lvl3pPr>
            <a:lvl4pPr>
              <a:defRPr sz="2000">
                <a:solidFill>
                  <a:schemeClr val="accent6">
                    <a:lumMod val="60000"/>
                    <a:lumOff val="40000"/>
                  </a:schemeClr>
                </a:solidFill>
              </a:defRPr>
            </a:lvl4pPr>
            <a:lvl5pPr>
              <a:defRPr sz="2000">
                <a:solidFill>
                  <a:schemeClr val="accent6">
                    <a:lumMod val="60000"/>
                    <a:lumOff val="40000"/>
                  </a:schemeClr>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4548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a:lstStyle>
            <a:lvl1pPr marL="0" indent="0">
              <a:buNone/>
              <a:defRPr sz="3200">
                <a:solidFill>
                  <a:schemeClr val="accent6">
                    <a:lumMod val="60000"/>
                    <a:lumOff val="4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25.03.2024</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75860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resentation-creation.ru/"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35696" y="45855"/>
            <a:ext cx="7128792" cy="1336698"/>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251520" y="1772816"/>
            <a:ext cx="8640960" cy="432048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1">
                    <a:lumMod val="75000"/>
                  </a:schemeClr>
                </a:solidFill>
              </a:defRPr>
            </a:lvl1pPr>
          </a:lstStyle>
          <a:p>
            <a:fld id="{A5E48A96-E1BB-4C8F-80B2-32A47A48A9D5}" type="datetimeFigureOut">
              <a:rPr lang="ru-RU" smtClean="0"/>
              <a:pPr/>
              <a:t>25.03.2024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1">
                    <a:lumMod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1">
                    <a:lumMod val="75000"/>
                  </a:schemeClr>
                </a:solidFill>
              </a:defRPr>
            </a:lvl1pPr>
          </a:lstStyle>
          <a:p>
            <a:fld id="{544A1F6A-164B-43BA-A19E-4AE6BB502A21}" type="slidenum">
              <a:rPr lang="ru-RU" smtClean="0"/>
              <a:pPr/>
              <a:t>‹#›</a:t>
            </a:fld>
            <a:endParaRPr lang="ru-RU"/>
          </a:p>
        </p:txBody>
      </p:sp>
      <p:pic>
        <p:nvPicPr>
          <p:cNvPr id="7" name="Рисунок 6">
            <a:hlinkClick r:id="rId14"/>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620688" y="45855"/>
            <a:ext cx="757762" cy="757762"/>
          </a:xfrm>
          <a:prstGeom prst="rect">
            <a:avLst/>
          </a:prstGeom>
        </p:spPr>
      </p:pic>
    </p:spTree>
    <p:extLst>
      <p:ext uri="{BB962C8B-B14F-4D97-AF65-F5344CB8AC3E}">
        <p14:creationId xmlns:p14="http://schemas.microsoft.com/office/powerpoint/2010/main" val="371027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4581128"/>
            <a:ext cx="7164288" cy="2276872"/>
          </a:xfrm>
        </p:spPr>
        <p:txBody>
          <a:bodyPr>
            <a:noAutofit/>
          </a:bodyPr>
          <a:lstStyle/>
          <a:p>
            <a:r>
              <a:rPr lang="uk-UA" sz="2800" dirty="0">
                <a:effectLst/>
              </a:rPr>
              <a:t>Синтез перетворювача кодів</a:t>
            </a:r>
            <a:r>
              <a:rPr lang="uk-UA" sz="2800" dirty="0" smtClean="0">
                <a:effectLst/>
              </a:rPr>
              <a:t>. </a:t>
            </a:r>
            <a:r>
              <a:rPr lang="uk-UA" dirty="0" smtClean="0">
                <a:latin typeface="Times New Roman" panose="02020603050405020304" pitchFamily="18" charset="0"/>
                <a:cs typeface="Times New Roman" panose="02020603050405020304" pitchFamily="18" charset="0"/>
              </a:rPr>
              <a:t/>
            </a:r>
            <a:br>
              <a:rPr lang="uk-UA" dirty="0" smtClean="0">
                <a:latin typeface="Times New Roman" panose="02020603050405020304" pitchFamily="18" charset="0"/>
                <a:cs typeface="Times New Roman" panose="02020603050405020304" pitchFamily="18" charset="0"/>
              </a:rPr>
            </a:br>
            <a:r>
              <a:rPr lang="uk-UA" sz="1800" dirty="0" smtClean="0">
                <a:latin typeface="Times New Roman" panose="02020603050405020304" pitchFamily="18" charset="0"/>
                <a:cs typeface="Times New Roman" panose="02020603050405020304" pitchFamily="18" charset="0"/>
              </a:rPr>
              <a:t>практична робота</a:t>
            </a:r>
            <a:endParaRPr lang="ru-RU" sz="1800" b="1" dirty="0"/>
          </a:p>
        </p:txBody>
      </p:sp>
    </p:spTree>
    <p:extLst>
      <p:ext uri="{BB962C8B-B14F-4D97-AF65-F5344CB8AC3E}">
        <p14:creationId xmlns:p14="http://schemas.microsoft.com/office/powerpoint/2010/main" val="185787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907704" y="1"/>
            <a:ext cx="7128792" cy="620688"/>
          </a:xfrm>
        </p:spPr>
        <p:txBody>
          <a:bodyPr>
            <a:noAutofit/>
          </a:bodyPr>
          <a:lstStyle/>
          <a:p>
            <a:r>
              <a:rPr lang="uk-UA" sz="2800" dirty="0">
                <a:effectLst/>
              </a:rPr>
              <a:t>Синтез перетворювача кодів</a:t>
            </a:r>
            <a:endParaRPr lang="ru-RU" sz="2800" dirty="0"/>
          </a:p>
        </p:txBody>
      </p:sp>
      <p:sp>
        <p:nvSpPr>
          <p:cNvPr id="8" name="Прямоугольник 7"/>
          <p:cNvSpPr/>
          <p:nvPr/>
        </p:nvSpPr>
        <p:spPr>
          <a:xfrm>
            <a:off x="1835696" y="1340768"/>
            <a:ext cx="3144835" cy="369332"/>
          </a:xfrm>
          <a:prstGeom prst="rect">
            <a:avLst/>
          </a:prstGeom>
        </p:spPr>
        <p:txBody>
          <a:bodyPr wrap="none">
            <a:spAutoFit/>
          </a:bodyPr>
          <a:lstStyle/>
          <a:p>
            <a:r>
              <a:rPr lang="uk-UA" b="1" dirty="0"/>
              <a:t>Короткі теоретичні відомості:</a:t>
            </a:r>
            <a:endParaRPr lang="ru-RU" dirty="0"/>
          </a:p>
        </p:txBody>
      </p:sp>
      <p:sp>
        <p:nvSpPr>
          <p:cNvPr id="4" name="Прямоугольник 3"/>
          <p:cNvSpPr/>
          <p:nvPr/>
        </p:nvSpPr>
        <p:spPr>
          <a:xfrm>
            <a:off x="971600" y="2060848"/>
            <a:ext cx="7128792" cy="2862322"/>
          </a:xfrm>
          <a:prstGeom prst="rect">
            <a:avLst/>
          </a:prstGeom>
        </p:spPr>
        <p:txBody>
          <a:bodyPr wrap="square">
            <a:spAutoFit/>
          </a:bodyPr>
          <a:lstStyle/>
          <a:p>
            <a:pPr indent="444500" algn="just"/>
            <a:r>
              <a:rPr lang="uk-UA" dirty="0"/>
              <a:t>Операція зміни коду числа називається його перекодуванням. Інтегральні мікросхеми, що виконують ці операції, називаються </a:t>
            </a:r>
            <a:r>
              <a:rPr lang="uk-UA" b="1" dirty="0"/>
              <a:t>перетворювачами кодів. </a:t>
            </a:r>
            <a:endParaRPr lang="uk-UA" b="1" dirty="0" smtClean="0"/>
          </a:p>
          <a:p>
            <a:pPr indent="444500" algn="just"/>
            <a:r>
              <a:rPr lang="uk-UA" dirty="0" smtClean="0"/>
              <a:t>Перетворювачі </a:t>
            </a:r>
            <a:r>
              <a:rPr lang="uk-UA" dirty="0"/>
              <a:t>кодів бувають прості і складні. До простих належать перетворювачі, які виконують стандартні операції зміни коду чисел, наприклад, перетворень двійкового коду в одинарний або зворотну операцію. </a:t>
            </a:r>
            <a:endParaRPr lang="uk-UA" dirty="0" smtClean="0"/>
          </a:p>
          <a:p>
            <a:pPr indent="444500" algn="just"/>
            <a:r>
              <a:rPr lang="uk-UA" dirty="0" smtClean="0"/>
              <a:t>Складні </a:t>
            </a:r>
            <a:r>
              <a:rPr lang="uk-UA" dirty="0"/>
              <a:t>перетворювачі кодів виконують нестандартні перетворення кодів і їх схеми доводиться розробляти кожен раз за допомогою алгебри логіки. </a:t>
            </a:r>
            <a:endParaRPr lang="ru-RU" dirty="0"/>
          </a:p>
        </p:txBody>
      </p:sp>
    </p:spTree>
    <p:extLst>
      <p:ext uri="{BB962C8B-B14F-4D97-AF65-F5344CB8AC3E}">
        <p14:creationId xmlns:p14="http://schemas.microsoft.com/office/powerpoint/2010/main" val="332782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2132856"/>
            <a:ext cx="8928992" cy="3139321"/>
          </a:xfrm>
          <a:prstGeom prst="rect">
            <a:avLst/>
          </a:prstGeom>
        </p:spPr>
        <p:txBody>
          <a:bodyPr wrap="square">
            <a:spAutoFit/>
          </a:bodyPr>
          <a:lstStyle/>
          <a:p>
            <a:pPr indent="444500"/>
            <a:r>
              <a:rPr lang="uk-UA" dirty="0"/>
              <a:t>Синтез перетворювача здійснюється за правилами синтезу комбінаційних схем. </a:t>
            </a:r>
            <a:endParaRPr lang="ru-RU" dirty="0"/>
          </a:p>
          <a:p>
            <a:pPr marL="285750" lvl="0" indent="-285750">
              <a:buFont typeface="Wingdings" panose="05000000000000000000" pitchFamily="2" charset="2"/>
              <a:buChar char="Ø"/>
            </a:pPr>
            <a:r>
              <a:rPr lang="uk-UA" dirty="0"/>
              <a:t>Формуються логічні умови роботи у вигляді таблиці істинності функції, які відображають конкретні задачі пристрою.</a:t>
            </a:r>
            <a:endParaRPr lang="ru-RU" dirty="0"/>
          </a:p>
          <a:p>
            <a:pPr marL="285750" lvl="0" indent="-285750">
              <a:buFont typeface="Wingdings" panose="05000000000000000000" pitchFamily="2" charset="2"/>
              <a:buChar char="Ø"/>
            </a:pPr>
            <a:r>
              <a:rPr lang="uk-UA" dirty="0"/>
              <a:t>За таблицею істинності складається ДДНФ функції.</a:t>
            </a:r>
            <a:endParaRPr lang="ru-RU" dirty="0"/>
          </a:p>
          <a:p>
            <a:pPr marL="285750" lvl="0" indent="-285750">
              <a:buFont typeface="Wingdings" panose="05000000000000000000" pitchFamily="2" charset="2"/>
              <a:buChar char="Ø"/>
            </a:pPr>
            <a:r>
              <a:rPr lang="uk-UA" dirty="0"/>
              <a:t>Здійснюється мінімізація логічної функції одним з відомих методів.</a:t>
            </a:r>
            <a:endParaRPr lang="ru-RU" dirty="0"/>
          </a:p>
          <a:p>
            <a:pPr marL="285750" lvl="0" indent="-285750">
              <a:buFont typeface="Wingdings" panose="05000000000000000000" pitchFamily="2" charset="2"/>
              <a:buChar char="Ø"/>
            </a:pPr>
            <a:r>
              <a:rPr lang="uk-UA" dirty="0"/>
              <a:t>Обирається елементний базис логічної схеми. Для синтезу функціональних схем вказується вид логічних елементів, яким слід користуватись. Якщо конкретна елементна база не вказана, то обирається та формула, яка забезпечує мінімальну кількість елементів. </a:t>
            </a:r>
            <a:endParaRPr lang="ru-RU" dirty="0"/>
          </a:p>
          <a:p>
            <a:pPr marL="285750" lvl="0" indent="-285750">
              <a:buFont typeface="Wingdings" panose="05000000000000000000" pitchFamily="2" charset="2"/>
              <a:buChar char="Ø"/>
            </a:pPr>
            <a:r>
              <a:rPr lang="uk-UA" dirty="0"/>
              <a:t>Будується схема функціонального пристрою.</a:t>
            </a:r>
            <a:endParaRPr lang="ru-RU" dirty="0"/>
          </a:p>
          <a:p>
            <a:r>
              <a:rPr lang="uk-UA" dirty="0"/>
              <a:t> </a:t>
            </a:r>
            <a:endParaRPr lang="ru-RU" dirty="0"/>
          </a:p>
        </p:txBody>
      </p:sp>
      <p:sp>
        <p:nvSpPr>
          <p:cNvPr id="4" name="Заголовок 2"/>
          <p:cNvSpPr txBox="1">
            <a:spLocks/>
          </p:cNvSpPr>
          <p:nvPr/>
        </p:nvSpPr>
        <p:spPr>
          <a:xfrm>
            <a:off x="1907704" y="1"/>
            <a:ext cx="7128792" cy="6206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r>
              <a:rPr lang="uk-UA" sz="2800" dirty="0" smtClean="0">
                <a:effectLst/>
              </a:rPr>
              <a:t>Синтез перетворювача кодів</a:t>
            </a:r>
            <a:endParaRPr lang="ru-RU" sz="2800" dirty="0"/>
          </a:p>
        </p:txBody>
      </p:sp>
    </p:spTree>
    <p:extLst>
      <p:ext uri="{BB962C8B-B14F-4D97-AF65-F5344CB8AC3E}">
        <p14:creationId xmlns:p14="http://schemas.microsoft.com/office/powerpoint/2010/main" val="192003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123728" y="1628800"/>
            <a:ext cx="5472608" cy="369332"/>
          </a:xfrm>
          <a:prstGeom prst="rect">
            <a:avLst/>
          </a:prstGeom>
        </p:spPr>
        <p:txBody>
          <a:bodyPr wrap="square">
            <a:spAutoFit/>
          </a:bodyPr>
          <a:lstStyle/>
          <a:p>
            <a:r>
              <a:rPr lang="uk-UA" dirty="0" smtClean="0"/>
              <a:t>Декілька основних </a:t>
            </a:r>
            <a:r>
              <a:rPr lang="uk-UA" dirty="0"/>
              <a:t>кодів, які використовуються в ЕОМ</a:t>
            </a:r>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2419637140"/>
              </p:ext>
            </p:extLst>
          </p:nvPr>
        </p:nvGraphicFramePr>
        <p:xfrm>
          <a:off x="2771800" y="2276872"/>
          <a:ext cx="3429482" cy="2609472"/>
        </p:xfrm>
        <a:graphic>
          <a:graphicData uri="http://schemas.openxmlformats.org/drawingml/2006/table">
            <a:tbl>
              <a:tblPr/>
              <a:tblGrid>
                <a:gridCol w="1039548"/>
                <a:gridCol w="727244"/>
                <a:gridCol w="727244"/>
                <a:gridCol w="935446"/>
              </a:tblGrid>
              <a:tr h="434912">
                <a:tc>
                  <a:txBody>
                    <a:bodyPr/>
                    <a:lstStyle/>
                    <a:p>
                      <a:pPr algn="ctr">
                        <a:spcAft>
                          <a:spcPts val="0"/>
                        </a:spcAft>
                      </a:pPr>
                      <a:r>
                        <a:rPr lang="uk-UA" sz="1200" dirty="0">
                          <a:effectLst/>
                          <a:latin typeface="Times New Roman"/>
                          <a:ea typeface="Times New Roman"/>
                        </a:rPr>
                        <a:t>Десяткові цифри</a:t>
                      </a:r>
                      <a:endParaRPr lang="ru-RU"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8421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2421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Код Грея</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2</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0010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0010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3</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0010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4</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0110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5</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1011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6</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0110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1100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7</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1101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0100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8</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1000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1110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1000</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456">
                <a:tc>
                  <a:txBody>
                    <a:bodyPr/>
                    <a:lstStyle/>
                    <a:p>
                      <a:pPr algn="ctr">
                        <a:spcAft>
                          <a:spcPts val="600"/>
                        </a:spcAft>
                        <a:tabLst>
                          <a:tab pos="685800" algn="l"/>
                        </a:tabLst>
                      </a:pPr>
                      <a:r>
                        <a:rPr lang="uk-UA" sz="1200">
                          <a:effectLst/>
                          <a:latin typeface="Times New Roman"/>
                          <a:ea typeface="Times New Roman"/>
                        </a:rPr>
                        <a:t>9</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1001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a:effectLst/>
                          <a:latin typeface="Times New Roman"/>
                          <a:ea typeface="Times New Roman"/>
                        </a:rPr>
                        <a:t>1111</a:t>
                      </a:r>
                      <a:endParaRPr lang="ru-RU" sz="12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tabLst>
                          <a:tab pos="685800" algn="l"/>
                        </a:tabLst>
                      </a:pPr>
                      <a:r>
                        <a:rPr lang="uk-UA" sz="1200" dirty="0">
                          <a:effectLst/>
                          <a:latin typeface="Times New Roman"/>
                          <a:ea typeface="Times New Roman"/>
                        </a:rPr>
                        <a:t>1101</a:t>
                      </a:r>
                      <a:endParaRPr lang="ru-RU"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Заголовок 2"/>
          <p:cNvSpPr txBox="1">
            <a:spLocks noGrp="1"/>
          </p:cNvSpPr>
          <p:nvPr>
            <p:ph type="title"/>
          </p:nvPr>
        </p:nvSpPr>
        <p:spPr>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r>
              <a:rPr lang="uk-UA" sz="2800" dirty="0" smtClean="0">
                <a:effectLst/>
              </a:rPr>
              <a:t>Синтез перетворювача кодів</a:t>
            </a:r>
            <a:endParaRPr lang="ru-RU" sz="2800" dirty="0"/>
          </a:p>
        </p:txBody>
      </p:sp>
    </p:spTree>
    <p:extLst>
      <p:ext uri="{BB962C8B-B14F-4D97-AF65-F5344CB8AC3E}">
        <p14:creationId xmlns:p14="http://schemas.microsoft.com/office/powerpoint/2010/main" val="390778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35696" y="1412776"/>
            <a:ext cx="4577472" cy="369332"/>
          </a:xfrm>
          <a:prstGeom prst="rect">
            <a:avLst/>
          </a:prstGeom>
        </p:spPr>
        <p:txBody>
          <a:bodyPr wrap="none">
            <a:spAutoFit/>
          </a:bodyPr>
          <a:lstStyle/>
          <a:p>
            <a:r>
              <a:rPr lang="uk-UA" b="1" dirty="0"/>
              <a:t>Зміст та послідовність виконання завдання.</a:t>
            </a:r>
            <a:endParaRPr lang="ru-RU" dirty="0"/>
          </a:p>
        </p:txBody>
      </p:sp>
      <p:sp>
        <p:nvSpPr>
          <p:cNvPr id="5" name="Прямоугольник 4"/>
          <p:cNvSpPr/>
          <p:nvPr/>
        </p:nvSpPr>
        <p:spPr>
          <a:xfrm>
            <a:off x="1547664" y="1997839"/>
            <a:ext cx="5544616" cy="2862322"/>
          </a:xfrm>
          <a:prstGeom prst="rect">
            <a:avLst/>
          </a:prstGeom>
        </p:spPr>
        <p:txBody>
          <a:bodyPr wrap="square">
            <a:spAutoFit/>
          </a:bodyPr>
          <a:lstStyle/>
          <a:p>
            <a:pPr marL="342900" lvl="0" indent="-342900">
              <a:buFont typeface="+mj-lt"/>
              <a:buAutoNum type="arabicPeriod"/>
            </a:pPr>
            <a:r>
              <a:rPr lang="uk-UA" dirty="0"/>
              <a:t>Синтезувати перетворювач двійкового коду 8421 в код з вагою розрядів 2421.</a:t>
            </a:r>
            <a:endParaRPr lang="ru-RU" dirty="0"/>
          </a:p>
          <a:p>
            <a:pPr marL="342900" lvl="0" indent="-342900">
              <a:buFont typeface="+mj-lt"/>
              <a:buAutoNum type="arabicPeriod"/>
            </a:pPr>
            <a:r>
              <a:rPr lang="uk-UA" dirty="0"/>
              <a:t>Синтезувати перетворювач з коду </a:t>
            </a:r>
            <a:r>
              <a:rPr lang="uk-UA" dirty="0" err="1"/>
              <a:t>Грея</a:t>
            </a:r>
            <a:r>
              <a:rPr lang="uk-UA" dirty="0"/>
              <a:t> в двійковий код 8421.</a:t>
            </a:r>
            <a:endParaRPr lang="ru-RU" dirty="0"/>
          </a:p>
          <a:p>
            <a:pPr marL="342900" lvl="0" indent="-342900">
              <a:buFont typeface="+mj-lt"/>
              <a:buAutoNum type="arabicPeriod"/>
            </a:pPr>
            <a:r>
              <a:rPr lang="uk-UA" dirty="0"/>
              <a:t>Зробити висновки по роботі.</a:t>
            </a:r>
            <a:endParaRPr lang="ru-RU" dirty="0"/>
          </a:p>
          <a:p>
            <a:pPr marL="342900" indent="-342900">
              <a:buFont typeface="+mj-lt"/>
              <a:buAutoNum type="arabicPeriod"/>
            </a:pPr>
            <a:r>
              <a:rPr lang="uk-UA" dirty="0" smtClean="0"/>
              <a:t>Оформити </a:t>
            </a:r>
            <a:r>
              <a:rPr lang="uk-UA" dirty="0"/>
              <a:t>звіт, який містить:</a:t>
            </a:r>
            <a:endParaRPr lang="ru-RU" dirty="0"/>
          </a:p>
          <a:p>
            <a:pPr marL="628650" lvl="0" indent="-271463">
              <a:buFont typeface="Arial" panose="020B0604020202020204" pitchFamily="34" charset="0"/>
              <a:buChar char="•"/>
            </a:pPr>
            <a:r>
              <a:rPr lang="uk-UA" dirty="0"/>
              <a:t>тема заняття;</a:t>
            </a:r>
            <a:endParaRPr lang="ru-RU" dirty="0"/>
          </a:p>
          <a:p>
            <a:pPr marL="628650" lvl="0" indent="-271463">
              <a:buFont typeface="Arial" panose="020B0604020202020204" pitchFamily="34" charset="0"/>
              <a:buChar char="•"/>
            </a:pPr>
            <a:r>
              <a:rPr lang="uk-UA" dirty="0"/>
              <a:t>мета заняття;</a:t>
            </a:r>
            <a:endParaRPr lang="ru-RU" dirty="0"/>
          </a:p>
          <a:p>
            <a:pPr marL="628650" lvl="0" indent="-271463">
              <a:buFont typeface="Arial" panose="020B0604020202020204" pitchFamily="34" charset="0"/>
              <a:buChar char="•"/>
            </a:pPr>
            <a:r>
              <a:rPr lang="uk-UA" dirty="0"/>
              <a:t>розв’язок завдань;</a:t>
            </a:r>
            <a:endParaRPr lang="ru-RU" dirty="0"/>
          </a:p>
          <a:p>
            <a:pPr marL="628650" lvl="0" indent="-271463">
              <a:buFont typeface="Arial" panose="020B0604020202020204" pitchFamily="34" charset="0"/>
              <a:buChar char="•"/>
            </a:pPr>
            <a:r>
              <a:rPr lang="uk-UA" dirty="0"/>
              <a:t>висновок по роботі.</a:t>
            </a:r>
            <a:endParaRPr lang="ru-RU" dirty="0"/>
          </a:p>
        </p:txBody>
      </p:sp>
      <p:sp>
        <p:nvSpPr>
          <p:cNvPr id="6" name="Заголовок 2"/>
          <p:cNvSpPr txBox="1">
            <a:spLocks/>
          </p:cNvSpPr>
          <p:nvPr/>
        </p:nvSpPr>
        <p:spPr>
          <a:xfrm>
            <a:off x="1907704" y="1"/>
            <a:ext cx="7128792" cy="6206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a:lstStyle>
          <a:p>
            <a:r>
              <a:rPr lang="uk-UA" sz="2800" dirty="0" smtClean="0">
                <a:effectLst/>
              </a:rPr>
              <a:t>Синтез перетворювача кодів</a:t>
            </a:r>
            <a:endParaRPr lang="ru-RU" sz="2800" dirty="0"/>
          </a:p>
        </p:txBody>
      </p:sp>
    </p:spTree>
    <p:extLst>
      <p:ext uri="{BB962C8B-B14F-4D97-AF65-F5344CB8AC3E}">
        <p14:creationId xmlns:p14="http://schemas.microsoft.com/office/powerpoint/2010/main" val="234988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835696" y="45855"/>
            <a:ext cx="7128792" cy="1078889"/>
          </a:xfrm>
        </p:spPr>
        <p:txBody>
          <a:bodyPr>
            <a:noAutofit/>
          </a:bodyPr>
          <a:lstStyle/>
          <a:p>
            <a:r>
              <a:rPr lang="uk-UA" sz="2800" dirty="0">
                <a:effectLst/>
              </a:rPr>
              <a:t>Використання мультиплексорів для реалізації перемикальних функцій та дослідження їх роботи.</a:t>
            </a:r>
            <a:endParaRPr lang="ru-RU" sz="2800" dirty="0"/>
          </a:p>
        </p:txBody>
      </p:sp>
      <p:sp>
        <p:nvSpPr>
          <p:cNvPr id="4" name="Прямоугольник 3"/>
          <p:cNvSpPr/>
          <p:nvPr/>
        </p:nvSpPr>
        <p:spPr>
          <a:xfrm>
            <a:off x="3768213" y="1386366"/>
            <a:ext cx="1932517" cy="369332"/>
          </a:xfrm>
          <a:prstGeom prst="rect">
            <a:avLst/>
          </a:prstGeom>
        </p:spPr>
        <p:txBody>
          <a:bodyPr wrap="none">
            <a:spAutoFit/>
          </a:bodyPr>
          <a:lstStyle/>
          <a:p>
            <a:r>
              <a:rPr lang="uk-UA" b="1" dirty="0" smtClean="0"/>
              <a:t>Приклад синтезу</a:t>
            </a:r>
            <a:endParaRPr lang="ru-RU" dirty="0"/>
          </a:p>
        </p:txBody>
      </p:sp>
      <p:graphicFrame>
        <p:nvGraphicFramePr>
          <p:cNvPr id="2" name="Таблица 1"/>
          <p:cNvGraphicFramePr>
            <a:graphicFrameLocks noGrp="1"/>
          </p:cNvGraphicFramePr>
          <p:nvPr>
            <p:extLst>
              <p:ext uri="{D42A27DB-BD31-4B8C-83A1-F6EECF244321}">
                <p14:modId xmlns:p14="http://schemas.microsoft.com/office/powerpoint/2010/main" val="3057469097"/>
              </p:ext>
            </p:extLst>
          </p:nvPr>
        </p:nvGraphicFramePr>
        <p:xfrm>
          <a:off x="179512" y="1988840"/>
          <a:ext cx="5468612" cy="2237968"/>
        </p:xfrm>
        <a:graphic>
          <a:graphicData uri="http://schemas.openxmlformats.org/drawingml/2006/table">
            <a:tbl>
              <a:tblPr firstRow="1" firstCol="1" bandRow="1">
                <a:tableStyleId>{5C22544A-7EE6-4342-B048-85BDC9FD1C3A}</a:tableStyleId>
              </a:tblPr>
              <a:tblGrid>
                <a:gridCol w="580515"/>
                <a:gridCol w="610798"/>
                <a:gridCol w="610798"/>
                <a:gridCol w="610798"/>
                <a:gridCol w="610798"/>
                <a:gridCol w="610798"/>
                <a:gridCol w="611369"/>
                <a:gridCol w="611369"/>
                <a:gridCol w="611369"/>
              </a:tblGrid>
              <a:tr h="293752">
                <a:tc>
                  <a:txBody>
                    <a:bodyPr/>
                    <a:lstStyle/>
                    <a:p>
                      <a:pPr>
                        <a:spcAft>
                          <a:spcPts val="0"/>
                        </a:spcAft>
                      </a:pPr>
                      <a:r>
                        <a:rPr lang="en-US" sz="1200" dirty="0">
                          <a:effectLst/>
                        </a:rPr>
                        <a:t> </a:t>
                      </a:r>
                      <a:endParaRPr lang="ru-RU" sz="1200" dirty="0">
                        <a:effectLst/>
                        <a:latin typeface="Times New Roman"/>
                        <a:ea typeface="Times New Roman"/>
                        <a:cs typeface="Times New Roman"/>
                      </a:endParaRPr>
                    </a:p>
                  </a:txBody>
                  <a:tcPr marL="68580" marR="68580" marT="0" marB="0"/>
                </a:tc>
                <a:tc>
                  <a:txBody>
                    <a:bodyPr/>
                    <a:lstStyle/>
                    <a:p>
                      <a:pPr>
                        <a:spcAft>
                          <a:spcPts val="0"/>
                        </a:spcAft>
                      </a:pPr>
                      <a:r>
                        <a:rPr lang="en-US" sz="1200">
                          <a:effectLst/>
                        </a:rPr>
                        <a:t>X3</a:t>
                      </a:r>
                      <a:endParaRPr lang="ru-RU" sz="1200">
                        <a:effectLst/>
                      </a:endParaRPr>
                    </a:p>
                    <a:p>
                      <a:pPr>
                        <a:spcAft>
                          <a:spcPts val="0"/>
                        </a:spcAft>
                      </a:pPr>
                      <a:r>
                        <a:rPr lang="en-US" sz="1200">
                          <a:effectLst/>
                        </a:rPr>
                        <a:t>8</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X2</a:t>
                      </a:r>
                      <a:endParaRPr lang="ru-RU" sz="1200">
                        <a:effectLst/>
                      </a:endParaRPr>
                    </a:p>
                    <a:p>
                      <a:pPr>
                        <a:spcAft>
                          <a:spcPts val="0"/>
                        </a:spcAft>
                      </a:pPr>
                      <a:r>
                        <a:rPr lang="en-US" sz="1200">
                          <a:effectLst/>
                        </a:rPr>
                        <a:t>4</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X1</a:t>
                      </a:r>
                      <a:endParaRPr lang="ru-RU" sz="1200">
                        <a:effectLst/>
                      </a:endParaRPr>
                    </a:p>
                    <a:p>
                      <a:pPr>
                        <a:spcAft>
                          <a:spcPts val="0"/>
                        </a:spcAft>
                      </a:pPr>
                      <a:r>
                        <a:rPr lang="en-US" sz="1200">
                          <a:effectLst/>
                        </a:rPr>
                        <a:t>2</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X0</a:t>
                      </a:r>
                      <a:endParaRPr lang="ru-RU" sz="1200" dirty="0">
                        <a:effectLst/>
                      </a:endParaRPr>
                    </a:p>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a:effectLst/>
                        </a:rPr>
                        <a:t>Y3</a:t>
                      </a:r>
                      <a:endParaRPr lang="ru-RU" sz="1200">
                        <a:effectLst/>
                      </a:endParaRPr>
                    </a:p>
                    <a:p>
                      <a:pPr>
                        <a:spcAft>
                          <a:spcPts val="0"/>
                        </a:spcAft>
                      </a:pPr>
                      <a:r>
                        <a:rPr lang="en-US" sz="1200">
                          <a:effectLst/>
                        </a:rPr>
                        <a:t>2</a:t>
                      </a:r>
                      <a:endParaRPr lang="ru-RU" sz="120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Y2</a:t>
                      </a:r>
                      <a:endParaRPr lang="ru-RU" sz="1200">
                        <a:effectLst/>
                      </a:endParaRPr>
                    </a:p>
                    <a:p>
                      <a:pPr>
                        <a:spcAft>
                          <a:spcPts val="0"/>
                        </a:spcAft>
                      </a:pPr>
                      <a:r>
                        <a:rPr lang="en-US" sz="1200">
                          <a:effectLst/>
                        </a:rPr>
                        <a:t>4</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Y1</a:t>
                      </a:r>
                      <a:endParaRPr lang="ru-RU" sz="1200">
                        <a:effectLst/>
                      </a:endParaRPr>
                    </a:p>
                    <a:p>
                      <a:pPr>
                        <a:spcAft>
                          <a:spcPts val="0"/>
                        </a:spcAft>
                      </a:pPr>
                      <a:r>
                        <a:rPr lang="en-US" sz="1200">
                          <a:effectLst/>
                        </a:rPr>
                        <a:t>2</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Y0</a:t>
                      </a:r>
                      <a:endParaRPr lang="ru-RU" sz="1200">
                        <a:effectLst/>
                      </a:endParaRPr>
                    </a:p>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2</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3</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4</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5</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6</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r>
              <a:tr h="226288">
                <a:tc>
                  <a:txBody>
                    <a:bodyPr/>
                    <a:lstStyle/>
                    <a:p>
                      <a:pPr>
                        <a:spcAft>
                          <a:spcPts val="0"/>
                        </a:spcAft>
                      </a:pPr>
                      <a:r>
                        <a:rPr lang="en-US" sz="1200">
                          <a:effectLst/>
                        </a:rPr>
                        <a:t>7</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8</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r>
              <a:tr h="146876">
                <a:tc>
                  <a:txBody>
                    <a:bodyPr/>
                    <a:lstStyle/>
                    <a:p>
                      <a:pPr>
                        <a:spcAft>
                          <a:spcPts val="0"/>
                        </a:spcAft>
                      </a:pPr>
                      <a:r>
                        <a:rPr lang="en-US" sz="1200">
                          <a:effectLst/>
                        </a:rPr>
                        <a:t>9</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0</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lnR w="38100" cap="flat" cmpd="sng" algn="ctr">
                      <a:solidFill>
                        <a:schemeClr val="bg2">
                          <a:lumMod val="50000"/>
                        </a:schemeClr>
                      </a:solidFill>
                      <a:prstDash val="solid"/>
                      <a:round/>
                      <a:headEnd type="none" w="med" len="med"/>
                      <a:tailEnd type="none" w="med" len="med"/>
                    </a:lnR>
                  </a:tcPr>
                </a:tc>
                <a:tc>
                  <a:txBody>
                    <a:bodyPr/>
                    <a:lstStyle/>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lnL w="38100" cap="flat" cmpd="sng" algn="ctr">
                      <a:solidFill>
                        <a:schemeClr val="bg2">
                          <a:lumMod val="50000"/>
                        </a:schemeClr>
                      </a:solidFill>
                      <a:prstDash val="solid"/>
                      <a:round/>
                      <a:headEnd type="none" w="med" len="med"/>
                      <a:tailEnd type="none" w="med" len="med"/>
                    </a:lnL>
                  </a:tcPr>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1</a:t>
                      </a:r>
                      <a:endParaRPr lang="ru-RU"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1</a:t>
                      </a:r>
                      <a:endParaRPr lang="ru-RU" sz="1200" dirty="0">
                        <a:effectLst/>
                        <a:latin typeface="Times New Roman"/>
                        <a:ea typeface="Times New Roman"/>
                        <a:cs typeface="Times New Roman"/>
                      </a:endParaRPr>
                    </a:p>
                  </a:txBody>
                  <a:tcPr marL="68580" marR="68580" marT="0" marB="0"/>
                </a:tc>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916832"/>
            <a:ext cx="22225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6418952" y="2827541"/>
            <a:ext cx="529312" cy="369332"/>
          </a:xfrm>
          <a:prstGeom prst="rect">
            <a:avLst/>
          </a:prstGeom>
        </p:spPr>
        <p:txBody>
          <a:bodyPr wrap="none">
            <a:spAutoFit/>
          </a:bodyPr>
          <a:lstStyle/>
          <a:p>
            <a:r>
              <a:rPr lang="en-US" dirty="0" smtClean="0"/>
              <a:t>Y3</a:t>
            </a:r>
            <a:r>
              <a:rPr lang="uk-UA" dirty="0" smtClean="0"/>
              <a:t>=</a:t>
            </a:r>
            <a:endParaRPr lang="ru-RU" dirty="0"/>
          </a:p>
        </p:txBody>
      </p:sp>
      <mc:AlternateContent xmlns:mc="http://schemas.openxmlformats.org/markup-compatibility/2006" xmlns:a14="http://schemas.microsoft.com/office/drawing/2010/main">
        <mc:Choice Requires="a14">
          <p:sp>
            <p:nvSpPr>
              <p:cNvPr id="7" name="Прямоугольник 6"/>
              <p:cNvSpPr/>
              <p:nvPr/>
            </p:nvSpPr>
            <p:spPr>
              <a:xfrm>
                <a:off x="6274936" y="4437112"/>
                <a:ext cx="2744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𝑌</m:t>
                      </m:r>
                      <m:r>
                        <a:rPr lang="en-US" i="1">
                          <a:latin typeface="Cambria Math"/>
                        </a:rPr>
                        <m:t>3=</m:t>
                      </m:r>
                      <m:r>
                        <a:rPr lang="en-US" i="1" smtClean="0">
                          <a:solidFill>
                            <a:srgbClr val="FF0000"/>
                          </a:solidFill>
                          <a:latin typeface="Cambria Math"/>
                        </a:rPr>
                        <m:t>𝑋</m:t>
                      </m:r>
                      <m:r>
                        <a:rPr lang="en-US" i="1" smtClean="0">
                          <a:solidFill>
                            <a:srgbClr val="FF0000"/>
                          </a:solidFill>
                          <a:latin typeface="Cambria Math"/>
                        </a:rPr>
                        <m:t>3+</m:t>
                      </m:r>
                      <m:r>
                        <a:rPr lang="en-US" i="1" smtClean="0">
                          <a:solidFill>
                            <a:schemeClr val="bg2">
                              <a:lumMod val="75000"/>
                            </a:schemeClr>
                          </a:solidFill>
                          <a:latin typeface="Cambria Math"/>
                        </a:rPr>
                        <m:t>𝑋</m:t>
                      </m:r>
                      <m:r>
                        <a:rPr lang="en-US" i="1" smtClean="0">
                          <a:solidFill>
                            <a:schemeClr val="bg2">
                              <a:lumMod val="75000"/>
                            </a:schemeClr>
                          </a:solidFill>
                          <a:latin typeface="Cambria Math"/>
                        </a:rPr>
                        <m:t>2</m:t>
                      </m:r>
                      <m:r>
                        <a:rPr lang="en-US" i="1" smtClean="0">
                          <a:solidFill>
                            <a:schemeClr val="bg2">
                              <a:lumMod val="75000"/>
                            </a:schemeClr>
                          </a:solidFill>
                          <a:latin typeface="Cambria Math"/>
                        </a:rPr>
                        <m:t>𝑋</m:t>
                      </m:r>
                      <m:r>
                        <a:rPr lang="en-US" i="1" smtClean="0">
                          <a:solidFill>
                            <a:schemeClr val="bg2">
                              <a:lumMod val="75000"/>
                            </a:schemeClr>
                          </a:solidFill>
                          <a:latin typeface="Cambria Math"/>
                        </a:rPr>
                        <m:t>0+</m:t>
                      </m:r>
                      <m:r>
                        <a:rPr lang="en-US" i="1" smtClean="0">
                          <a:solidFill>
                            <a:srgbClr val="00B050"/>
                          </a:solidFill>
                          <a:latin typeface="Cambria Math"/>
                        </a:rPr>
                        <m:t>𝑋</m:t>
                      </m:r>
                      <m:r>
                        <a:rPr lang="en-US" i="1" smtClean="0">
                          <a:solidFill>
                            <a:srgbClr val="00B050"/>
                          </a:solidFill>
                          <a:latin typeface="Cambria Math"/>
                        </a:rPr>
                        <m:t>2</m:t>
                      </m:r>
                      <m:r>
                        <a:rPr lang="en-US" i="1" smtClean="0">
                          <a:solidFill>
                            <a:srgbClr val="00B050"/>
                          </a:solidFill>
                          <a:latin typeface="Cambria Math"/>
                        </a:rPr>
                        <m:t>𝑋</m:t>
                      </m:r>
                      <m:r>
                        <a:rPr lang="en-US" i="1" smtClean="0">
                          <a:solidFill>
                            <a:srgbClr val="00B050"/>
                          </a:solidFill>
                          <a:latin typeface="Cambria Math"/>
                        </a:rPr>
                        <m:t>1</m:t>
                      </m:r>
                    </m:oMath>
                  </m:oMathPara>
                </a14:m>
                <a:endParaRPr lang="ru-RU" dirty="0">
                  <a:solidFill>
                    <a:srgbClr val="00B050"/>
                  </a:solidFill>
                </a:endParaRPr>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6274936" y="4437112"/>
                <a:ext cx="2744662" cy="369332"/>
              </a:xfrm>
              <a:prstGeom prst="rect">
                <a:avLst/>
              </a:prstGeom>
              <a:blipFill rotWithShape="1">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92612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презентація фізичні і хімічні явища"/>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b="4597"/>
          <a:stretch/>
        </p:blipFill>
        <p:spPr bwMode="auto">
          <a:xfrm>
            <a:off x="1907704" y="1727677"/>
            <a:ext cx="7200800" cy="515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17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80e8386cf6ca51fdd0daefe0954977226dbb"/>
</p:tagLst>
</file>

<file path=ppt/theme/theme1.xml><?xml version="1.0" encoding="utf-8"?>
<a:theme xmlns:a="http://schemas.openxmlformats.org/drawingml/2006/main" name="Тема Office">
  <a:themeElements>
    <a:clrScheme name="Базовая">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2653</TotalTime>
  <Words>431</Words>
  <Application>Microsoft Office PowerPoint</Application>
  <PresentationFormat>Экран (4:3)</PresentationFormat>
  <Paragraphs>186</Paragraphs>
  <Slides>7</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Синтез перетворювача кодів.  практична робота</vt:lpstr>
      <vt:lpstr>Синтез перетворювача кодів</vt:lpstr>
      <vt:lpstr>Презентация PowerPoint</vt:lpstr>
      <vt:lpstr>Синтез перетворювача кодів</vt:lpstr>
      <vt:lpstr>Презентация PowerPoint</vt:lpstr>
      <vt:lpstr>Використання мультиплексорів для реалізації перемикальних функцій та дослідження їх роботи.</vt:lpstr>
      <vt:lpstr>Презентация PowerPoint</vt:lpstr>
    </vt:vector>
  </TitlesOfParts>
  <Company>presentation-creation.ru</Company>
  <LinksUpToDate>false</LinksUpToDate>
  <SharedDoc>false</SharedDoc>
  <HyperlinkBase>https://presentation-creation.ru/powerpoint-templates.html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блокчейн</dc:title>
  <dc:creator>obstinate</dc:creator>
  <dc:description>Шаблон презентации с сайта https://presentation-creation.ru/</dc:description>
  <cp:lastModifiedBy>Света</cp:lastModifiedBy>
  <cp:revision>1000</cp:revision>
  <dcterms:created xsi:type="dcterms:W3CDTF">2018-02-25T09:09:03Z</dcterms:created>
  <dcterms:modified xsi:type="dcterms:W3CDTF">2024-03-25T20:10:40Z</dcterms:modified>
</cp:coreProperties>
</file>