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4" r:id="rId11"/>
    <p:sldId id="266" r:id="rId12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Средний стиль 4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4583" autoAdjust="0"/>
  </p:normalViewPr>
  <p:slideViewPr>
    <p:cSldViewPr>
      <p:cViewPr>
        <p:scale>
          <a:sx n="120" d="100"/>
          <a:sy n="120" d="100"/>
        </p:scale>
        <p:origin x="-6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869160"/>
            <a:ext cx="6517232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33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33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772816"/>
            <a:ext cx="86409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581128"/>
            <a:ext cx="7164288" cy="2276872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Дослідження роботи комбінаційного суматора та суматора паралельної дії.</a:t>
            </a:r>
            <a:r>
              <a:rPr lang="uk-UA" sz="2800" dirty="0" smtClean="0">
                <a:effectLst/>
              </a:rPr>
              <a:t>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Дослідження роботи комбінаційного суматора та суматора паралельної дії</a:t>
            </a:r>
            <a:r>
              <a:rPr lang="ru-RU" sz="2800" i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699792" y="2132856"/>
            <a:ext cx="6048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Чим відрізняється суматор від напівсуматора?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використовується напівсуматор?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класифікуються суматори?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переваги та недоліки паралельного та послідовного суматор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20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презентація фізичні і хімічні явища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 bwMode="auto">
          <a:xfrm>
            <a:off x="1907704" y="1727677"/>
            <a:ext cx="7200800" cy="515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Дослідження роботи комбінаційного суматора та суматора паралельної дії</a:t>
            </a:r>
            <a:r>
              <a:rPr lang="ru-RU" sz="2800" i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35696" y="1340768"/>
            <a:ext cx="3144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/>
              <a:t>Короткі теоретичні відомості: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79512" y="2034714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dirty="0"/>
              <a:t>Суматор - це електронна логічна схема, що формує сигнали суми ( </a:t>
            </a:r>
            <a:r>
              <a:rPr lang="ru-RU" dirty="0"/>
              <a:t>S</a:t>
            </a:r>
            <a:r>
              <a:rPr lang="uk-UA" dirty="0"/>
              <a:t> ) і перенесення (Р) при складанні двох двійкових чисел (А , В) і сигналу переносу сусіднього молодшого розряду ( С) за правилами двійковій арифметики.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072597"/>
              </p:ext>
            </p:extLst>
          </p:nvPr>
        </p:nvGraphicFramePr>
        <p:xfrm>
          <a:off x="4097263" y="3429000"/>
          <a:ext cx="12668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3" imgW="2206968" imgH="1846970" progId="Visio.Drawing.11">
                  <p:embed/>
                </p:oleObj>
              </mc:Choice>
              <mc:Fallback>
                <p:oleObj name="Visio" r:id="rId3" imgW="2206968" imgH="18469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263" y="3429000"/>
                        <a:ext cx="126682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286000" y="2987660"/>
            <a:ext cx="495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Умовне позначення </a:t>
            </a:r>
            <a:r>
              <a:rPr lang="uk-UA" dirty="0" err="1"/>
              <a:t>однорозрядного</a:t>
            </a:r>
            <a:r>
              <a:rPr lang="ru-RU" dirty="0"/>
              <a:t> </a:t>
            </a:r>
            <a:r>
              <a:rPr lang="uk-UA" dirty="0" smtClean="0"/>
              <a:t>суматору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Дослідження роботи комбінаційного суматора та суматора паралельної дії</a:t>
            </a:r>
            <a:r>
              <a:rPr lang="ru-RU" sz="2800" i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1412776"/>
            <a:ext cx="1923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Синтез суматорів 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67727"/>
              </p:ext>
            </p:extLst>
          </p:nvPr>
        </p:nvGraphicFramePr>
        <p:xfrm>
          <a:off x="2127537" y="2204864"/>
          <a:ext cx="2156430" cy="2448270"/>
        </p:xfrm>
        <a:graphic>
          <a:graphicData uri="http://schemas.openxmlformats.org/drawingml/2006/table">
            <a:tbl>
              <a:tblPr firstRow="1" firstCol="1" bandRow="1"/>
              <a:tblGrid>
                <a:gridCol w="431286"/>
                <a:gridCol w="431286"/>
                <a:gridCol w="431286"/>
                <a:gridCol w="431286"/>
                <a:gridCol w="431286"/>
              </a:tblGrid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S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2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5063805" y="2924944"/>
                <a:ext cx="3304110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𝑃</m:t>
                      </m:r>
                      <m:r>
                        <a:rPr lang="en-US" i="1"/>
                        <m:t>= </m:t>
                      </m:r>
                      <m:bar>
                        <m:barPr>
                          <m:pos m:val="top"/>
                          <m:ctrlPr>
                            <a:rPr lang="ru-RU" i="1"/>
                          </m:ctrlPr>
                        </m:barPr>
                        <m:e>
                          <m:r>
                            <a:rPr lang="uk-UA" i="1"/>
                            <m:t>𝐴</m:t>
                          </m:r>
                        </m:e>
                      </m:bar>
                      <m:r>
                        <a:rPr lang="uk-UA" i="1"/>
                        <m:t>𝐵𝐶</m:t>
                      </m:r>
                      <m:r>
                        <a:rPr lang="uk-UA" i="1"/>
                        <m:t>+</m:t>
                      </m:r>
                      <m:r>
                        <a:rPr lang="uk-UA" i="1"/>
                        <m:t>𝐴</m:t>
                      </m:r>
                      <m:bar>
                        <m:barPr>
                          <m:pos m:val="top"/>
                          <m:ctrlPr>
                            <a:rPr lang="ru-RU" i="1"/>
                          </m:ctrlPr>
                        </m:barPr>
                        <m:e>
                          <m:r>
                            <a:rPr lang="uk-UA" i="1"/>
                            <m:t>𝐵</m:t>
                          </m:r>
                        </m:e>
                      </m:bar>
                      <m:r>
                        <a:rPr lang="uk-UA" i="1"/>
                        <m:t>𝐶</m:t>
                      </m:r>
                      <m:r>
                        <a:rPr lang="uk-UA" i="1"/>
                        <m:t>+</m:t>
                      </m:r>
                      <m:r>
                        <a:rPr lang="uk-UA" i="1"/>
                        <m:t>𝐴𝐵</m:t>
                      </m:r>
                      <m:bar>
                        <m:barPr>
                          <m:pos m:val="top"/>
                          <m:ctrlPr>
                            <a:rPr lang="ru-RU" i="1"/>
                          </m:ctrlPr>
                        </m:barPr>
                        <m:e>
                          <m:r>
                            <a:rPr lang="uk-UA" i="1"/>
                            <m:t>𝐶</m:t>
                          </m:r>
                        </m:e>
                      </m:bar>
                      <m:r>
                        <a:rPr lang="uk-UA" i="1"/>
                        <m:t>+</m:t>
                      </m:r>
                      <m:r>
                        <a:rPr lang="uk-UA" i="1"/>
                        <m:t>𝐴𝐵𝐶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805" y="2924944"/>
                <a:ext cx="3304110" cy="401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Прямоугольник 10"/>
              <p:cNvSpPr/>
              <p:nvPr/>
            </p:nvSpPr>
            <p:spPr>
              <a:xfrm>
                <a:off x="5079707" y="3717032"/>
                <a:ext cx="3385863" cy="4019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/>
                        <m:t>𝑆</m:t>
                      </m:r>
                      <m:r>
                        <a:rPr lang="uk-UA" i="1"/>
                        <m:t>=</m:t>
                      </m:r>
                      <m:r>
                        <a:rPr lang="uk-UA" i="1"/>
                        <m:t>𝐴</m:t>
                      </m:r>
                      <m:bar>
                        <m:barPr>
                          <m:pos m:val="top"/>
                          <m:ctrlPr>
                            <a:rPr lang="ru-RU" i="1"/>
                          </m:ctrlPr>
                        </m:barPr>
                        <m:e>
                          <m:r>
                            <a:rPr lang="uk-UA" i="1"/>
                            <m:t>𝐵</m:t>
                          </m:r>
                        </m:e>
                      </m:bar>
                      <m:r>
                        <a:rPr lang="uk-UA" i="1"/>
                        <m:t> </m:t>
                      </m:r>
                      <m:bar>
                        <m:barPr>
                          <m:pos m:val="top"/>
                          <m:ctrlPr>
                            <a:rPr lang="ru-RU" i="1"/>
                          </m:ctrlPr>
                        </m:barPr>
                        <m:e>
                          <m:r>
                            <a:rPr lang="uk-UA" i="1"/>
                            <m:t>𝐶</m:t>
                          </m:r>
                        </m:e>
                      </m:bar>
                      <m:r>
                        <a:rPr lang="uk-UA" i="1"/>
                        <m:t>+ </m:t>
                      </m:r>
                      <m:bar>
                        <m:barPr>
                          <m:pos m:val="top"/>
                          <m:ctrlPr>
                            <a:rPr lang="ru-RU" i="1"/>
                          </m:ctrlPr>
                        </m:barPr>
                        <m:e>
                          <m:r>
                            <a:rPr lang="uk-UA" i="1"/>
                            <m:t>𝐴</m:t>
                          </m:r>
                        </m:e>
                      </m:bar>
                      <m:r>
                        <a:rPr lang="uk-UA" i="1"/>
                        <m:t> </m:t>
                      </m:r>
                      <m:bar>
                        <m:barPr>
                          <m:pos m:val="top"/>
                          <m:ctrlPr>
                            <a:rPr lang="ru-RU" i="1"/>
                          </m:ctrlPr>
                        </m:barPr>
                        <m:e>
                          <m:r>
                            <a:rPr lang="uk-UA" i="1"/>
                            <m:t>𝐵</m:t>
                          </m:r>
                        </m:e>
                      </m:bar>
                      <m:r>
                        <a:rPr lang="uk-UA" i="1"/>
                        <m:t>𝐶</m:t>
                      </m:r>
                      <m:r>
                        <a:rPr lang="uk-UA" i="1"/>
                        <m:t>+</m:t>
                      </m:r>
                      <m:bar>
                        <m:barPr>
                          <m:pos m:val="top"/>
                          <m:ctrlPr>
                            <a:rPr lang="ru-RU" i="1"/>
                          </m:ctrlPr>
                        </m:barPr>
                        <m:e>
                          <m:r>
                            <a:rPr lang="uk-UA" i="1"/>
                            <m:t>𝐴</m:t>
                          </m:r>
                        </m:e>
                      </m:bar>
                      <m:r>
                        <a:rPr lang="uk-UA" i="1"/>
                        <m:t>𝐵</m:t>
                      </m:r>
                      <m:bar>
                        <m:barPr>
                          <m:pos m:val="top"/>
                          <m:ctrlPr>
                            <a:rPr lang="ru-RU" i="1"/>
                          </m:ctrlPr>
                        </m:barPr>
                        <m:e>
                          <m:r>
                            <a:rPr lang="uk-UA" i="1"/>
                            <m:t>𝐶</m:t>
                          </m:r>
                        </m:e>
                      </m:bar>
                      <m:r>
                        <a:rPr lang="uk-UA" i="1"/>
                        <m:t>+</m:t>
                      </m:r>
                      <m:r>
                        <a:rPr lang="uk-UA" i="1"/>
                        <m:t>𝐴𝐵𝐶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707" y="3717032"/>
                <a:ext cx="3385863" cy="401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6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Дослідження роботи комбінаційного суматора та суматора паралельної дії</a:t>
            </a:r>
            <a:r>
              <a:rPr lang="ru-RU" sz="2800" i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115616" y="2276872"/>
            <a:ext cx="228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Діаграма для суми  </a:t>
            </a:r>
            <a:r>
              <a:rPr lang="en-US" dirty="0"/>
              <a:t>S</a:t>
            </a:r>
            <a:r>
              <a:rPr lang="uk-UA" dirty="0"/>
              <a:t>.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121751"/>
              </p:ext>
            </p:extLst>
          </p:nvPr>
        </p:nvGraphicFramePr>
        <p:xfrm>
          <a:off x="1062675" y="2708920"/>
          <a:ext cx="220824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Visio" r:id="rId3" imgW="2458900" imgH="1852914" progId="Visio.Drawing.11">
                  <p:embed/>
                </p:oleObj>
              </mc:Choice>
              <mc:Fallback>
                <p:oleObj name="Visio" r:id="rId3" imgW="2458900" imgH="18529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675" y="2708920"/>
                        <a:ext cx="2208245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95936" y="2276872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Діаграма для переносу в старшій розряд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456473"/>
              </p:ext>
            </p:extLst>
          </p:nvPr>
        </p:nvGraphicFramePr>
        <p:xfrm>
          <a:off x="5364088" y="2996952"/>
          <a:ext cx="2118005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Visio" r:id="rId5" imgW="2386881" imgH="1852914" progId="Visio.Drawing.11">
                  <p:embed/>
                </p:oleObj>
              </mc:Choice>
              <mc:Fallback>
                <p:oleObj name="Visio" r:id="rId5" imgW="2386881" imgH="185291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2996952"/>
                        <a:ext cx="2118005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5508104" y="5085184"/>
                <a:ext cx="2105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/>
                        <m:t>𝑃</m:t>
                      </m:r>
                      <m:r>
                        <a:rPr lang="uk-UA" i="1"/>
                        <m:t>=</m:t>
                      </m:r>
                      <m:r>
                        <a:rPr lang="uk-UA" i="1"/>
                        <m:t>𝐴𝐵</m:t>
                      </m:r>
                      <m:r>
                        <a:rPr lang="uk-UA" i="1"/>
                        <m:t>+</m:t>
                      </m:r>
                      <m:r>
                        <a:rPr lang="uk-UA" i="1"/>
                        <m:t>𝐴𝐶</m:t>
                      </m:r>
                      <m:r>
                        <a:rPr lang="uk-UA" i="1"/>
                        <m:t>+</m:t>
                      </m:r>
                      <m:r>
                        <a:rPr lang="uk-UA" i="1"/>
                        <m:t>𝐵𝐶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085184"/>
                <a:ext cx="2105063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9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Дослідження роботи комбінаційного суматора та суматора паралельної дії</a:t>
            </a:r>
            <a:r>
              <a:rPr lang="ru-RU" sz="2800" i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835696" y="1412776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/>
              <a:t>Принципова схема1 одно розрядного суматору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46973"/>
              </p:ext>
            </p:extLst>
          </p:nvPr>
        </p:nvGraphicFramePr>
        <p:xfrm>
          <a:off x="3275856" y="1945533"/>
          <a:ext cx="3528392" cy="4507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4366732" imgH="5536857" progId="Visio.Drawing.11">
                  <p:embed/>
                </p:oleObj>
              </mc:Choice>
              <mc:Fallback>
                <p:oleObj name="Visio" r:id="rId3" imgW="4366732" imgH="553685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1945533"/>
                        <a:ext cx="3528392" cy="4507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4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Дослідження роботи комбінаційного суматора та суматора паралельної дії</a:t>
            </a:r>
            <a:r>
              <a:rPr lang="ru-RU" sz="2800" i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123728" y="1979548"/>
            <a:ext cx="525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 багато розрядних чисел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844738"/>
              </p:ext>
            </p:extLst>
          </p:nvPr>
        </p:nvGraphicFramePr>
        <p:xfrm>
          <a:off x="611560" y="3356992"/>
          <a:ext cx="27908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3" imgW="4726828" imgH="2752893" progId="Visio.Drawing.11">
                  <p:embed/>
                </p:oleObj>
              </mc:Choice>
              <mc:Fallback>
                <p:oleObj name="Visio" r:id="rId3" imgW="4726828" imgH="275289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56992"/>
                        <a:ext cx="2790825" cy="162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681377"/>
              </p:ext>
            </p:extLst>
          </p:nvPr>
        </p:nvGraphicFramePr>
        <p:xfrm>
          <a:off x="4283968" y="2996952"/>
          <a:ext cx="4714875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Visio" r:id="rId5" imgW="6768718" imgH="3024697" progId="Visio.Drawing.11">
                  <p:embed/>
                </p:oleObj>
              </mc:Choice>
              <mc:Fallback>
                <p:oleObj name="Visio" r:id="rId5" imgW="6768718" imgH="302469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2996952"/>
                        <a:ext cx="4714875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9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Дослідження роботи комбінаційного суматора та суматора паралельної дії</a:t>
            </a:r>
            <a:r>
              <a:rPr lang="ru-RU" sz="2800" i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780928"/>
            <a:ext cx="161290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705829"/>
            <a:ext cx="1943359" cy="2185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691680" y="1700808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err="1"/>
              <a:t>Чотирирозрядний</a:t>
            </a:r>
            <a:r>
              <a:rPr lang="uk-UA" dirty="0"/>
              <a:t> двійковий суматор К155ІМ3 імпортний аналог SN7483N.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207328"/>
            <a:ext cx="46085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1 - вхід доданка А4;</a:t>
            </a:r>
            <a:endParaRPr lang="ru-RU" dirty="0"/>
          </a:p>
          <a:p>
            <a:r>
              <a:rPr lang="uk-UA" dirty="0"/>
              <a:t>2 - вихід суми S3;</a:t>
            </a:r>
            <a:endParaRPr lang="ru-RU" dirty="0"/>
          </a:p>
          <a:p>
            <a:r>
              <a:rPr lang="uk-UA" dirty="0"/>
              <a:t>3 - вхід доданка А3;</a:t>
            </a:r>
            <a:endParaRPr lang="ru-RU" dirty="0"/>
          </a:p>
          <a:p>
            <a:r>
              <a:rPr lang="uk-UA" dirty="0"/>
              <a:t>4 - вхід доданка В3;</a:t>
            </a:r>
            <a:endParaRPr lang="ru-RU" dirty="0"/>
          </a:p>
          <a:p>
            <a:r>
              <a:rPr lang="uk-UA" dirty="0"/>
              <a:t>5 - напруга живлення;</a:t>
            </a:r>
            <a:endParaRPr lang="ru-RU" dirty="0"/>
          </a:p>
          <a:p>
            <a:r>
              <a:rPr lang="uk-UA" dirty="0"/>
              <a:t>6 - вихід суми S2;</a:t>
            </a:r>
            <a:endParaRPr lang="ru-RU" dirty="0"/>
          </a:p>
          <a:p>
            <a:r>
              <a:rPr lang="uk-UA" dirty="0"/>
              <a:t>7 - вхід доданка В2;</a:t>
            </a:r>
            <a:endParaRPr lang="ru-RU" dirty="0"/>
          </a:p>
          <a:p>
            <a:r>
              <a:rPr lang="uk-UA" dirty="0"/>
              <a:t>8 - вхід доданка А3;</a:t>
            </a:r>
            <a:endParaRPr lang="ru-RU" dirty="0"/>
          </a:p>
          <a:p>
            <a:r>
              <a:rPr lang="uk-UA" dirty="0"/>
              <a:t>9 - вихід суми S1;</a:t>
            </a:r>
            <a:endParaRPr lang="ru-RU" dirty="0"/>
          </a:p>
          <a:p>
            <a:r>
              <a:rPr lang="uk-UA" dirty="0"/>
              <a:t>10 - вхід доданка А1;</a:t>
            </a:r>
            <a:endParaRPr lang="ru-RU" dirty="0"/>
          </a:p>
          <a:p>
            <a:r>
              <a:rPr lang="uk-UA" dirty="0"/>
              <a:t>11 - вхід доданка В1;</a:t>
            </a:r>
            <a:endParaRPr lang="ru-RU" dirty="0"/>
          </a:p>
          <a:p>
            <a:r>
              <a:rPr lang="uk-UA" dirty="0"/>
              <a:t>12 - загальний;</a:t>
            </a:r>
            <a:endParaRPr lang="ru-RU" dirty="0"/>
          </a:p>
          <a:p>
            <a:r>
              <a:rPr lang="uk-UA" dirty="0"/>
              <a:t>13 - вхід перенесення P0;</a:t>
            </a:r>
            <a:endParaRPr lang="ru-RU" dirty="0"/>
          </a:p>
          <a:p>
            <a:r>
              <a:rPr lang="uk-UA" dirty="0"/>
              <a:t>14 - вихід переносу </a:t>
            </a:r>
            <a:r>
              <a:rPr lang="uk-UA" dirty="0" smtClean="0"/>
              <a:t>четвертого </a:t>
            </a:r>
            <a:r>
              <a:rPr lang="uk-UA" dirty="0"/>
              <a:t>розряду P4;</a:t>
            </a:r>
            <a:endParaRPr lang="ru-RU" dirty="0"/>
          </a:p>
          <a:p>
            <a:r>
              <a:rPr lang="uk-UA" dirty="0"/>
              <a:t>15 - вихід суми S4;</a:t>
            </a:r>
            <a:endParaRPr lang="ru-RU" dirty="0"/>
          </a:p>
          <a:p>
            <a:r>
              <a:rPr lang="uk-UA" dirty="0"/>
              <a:t>16 - вхід доданка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22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Дослідження роботи комбінаційного суматора та суматора паралельної дії</a:t>
            </a:r>
            <a:r>
              <a:rPr lang="ru-RU" sz="2800" i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827584" y="2780928"/>
            <a:ext cx="79208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Перший операнд подається на входи мікросхеми 7483 А1 - А4</a:t>
            </a:r>
          </a:p>
          <a:p>
            <a:pPr indent="44450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Другий операнд подається на входи В1 - В4</a:t>
            </a:r>
          </a:p>
          <a:p>
            <a:pPr indent="44450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Сума обох чисел формується на виходах Σ1 -Σ 4: молодший розряд - на виході Σ1, старший - на виході Σ4.</a:t>
            </a:r>
          </a:p>
          <a:p>
            <a:pPr indent="44450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 результат суми перевищить в десятковій системі числення 15 (в двійковій системі - 1111), на виході сигналу перенесення С4 з'являється 1.</a:t>
            </a:r>
          </a:p>
          <a:p>
            <a:pPr indent="44450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Вхід сигналу перенесення С0 мікросхеми 7483 повинен бути заземлений на корпус, якщо використовуються тільки 4-розрядні числа.</a:t>
            </a:r>
          </a:p>
          <a:p>
            <a:pPr indent="44450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Якщо ж використовується 8-розрядне число (чотири старших розряду), то вхід С0 мікросхеми 7483 (74LS83) з'єднується з виходом С4 попередньому ступені (молодші розряди).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987824" y="2204864"/>
            <a:ext cx="3435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uk-UA" sz="2400" dirty="0" smtClean="0"/>
              <a:t>Робота Мікросхеми </a:t>
            </a:r>
            <a:r>
              <a:rPr lang="ru-RU" sz="2400" dirty="0" smtClean="0"/>
              <a:t>7483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3726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Autofit/>
          </a:bodyPr>
          <a:lstStyle/>
          <a:p>
            <a:r>
              <a:rPr lang="uk-UA" sz="2800" i="1" dirty="0" smtClean="0">
                <a:effectLst/>
              </a:rPr>
              <a:t>Дослідження роботи комбінаційного суматора та суматора паралельної дії</a:t>
            </a:r>
            <a:r>
              <a:rPr lang="ru-RU" sz="2800" i="1" dirty="0" smtClean="0">
                <a:effectLst/>
              </a:rPr>
              <a:t>.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340235" y="1340768"/>
            <a:ext cx="4463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uk-UA" dirty="0" smtClean="0"/>
              <a:t>Зміст та послідовність виконання завдання.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27584" y="2062308"/>
            <a:ext cx="82089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hangingPunct="0">
              <a:buFont typeface="Wingdings" panose="05000000000000000000" pitchFamily="2" charset="2"/>
              <a:buChar char="ü"/>
            </a:pP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Дослідити мікросхему  7483.</a:t>
            </a:r>
          </a:p>
          <a:p>
            <a:pPr marL="285750" lvl="0" indent="-285750" hangingPunct="0">
              <a:buFont typeface="Wingdings" panose="05000000000000000000" pitchFamily="2" charset="2"/>
              <a:buChar char="ü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допомогою побудованого паралельного суматора та індикації розв’язати арифметичні приклади. Перевірити вірність отриманого результату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16982"/>
              </p:ext>
            </p:extLst>
          </p:nvPr>
        </p:nvGraphicFramePr>
        <p:xfrm>
          <a:off x="2367578" y="3573016"/>
          <a:ext cx="4680585" cy="75628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450215"/>
                <a:gridCol w="1409700"/>
                <a:gridCol w="1410335"/>
                <a:gridCol w="1410335"/>
              </a:tblGrid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111000+101010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110001+000111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101110+011110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101101+010101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111100+001111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111011+000111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2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110011+101110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100110+100110</a:t>
                      </a:r>
                      <a:endParaRPr lang="ru-RU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101010+111111</a:t>
                      </a:r>
                      <a:endParaRPr lang="ru-RU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01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80e8386cf6ca51fdd0daefe0954977226dbb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552</Words>
  <Application>Microsoft Office PowerPoint</Application>
  <PresentationFormat>Экран (4:3)</PresentationFormat>
  <Paragraphs>113</Paragraphs>
  <Slides>11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Тема Office</vt:lpstr>
      <vt:lpstr>Microsoft Visio Drawing</vt:lpstr>
      <vt:lpstr>Дослідження роботи комбінаційного суматора та суматора паралельної дії..  лабораторна робота</vt:lpstr>
      <vt:lpstr>Дослідження роботи комбінаційного суматора та суматора паралельної дії.</vt:lpstr>
      <vt:lpstr>Дослідження роботи комбінаційного суматора та суматора паралельної дії.</vt:lpstr>
      <vt:lpstr>Дослідження роботи комбінаційного суматора та суматора паралельної дії.</vt:lpstr>
      <vt:lpstr>Дослідження роботи комбінаційного суматора та суматора паралельної дії.</vt:lpstr>
      <vt:lpstr>Дослідження роботи комбінаційного суматора та суматора паралельної дії.</vt:lpstr>
      <vt:lpstr>Дослідження роботи комбінаційного суматора та суматора паралельної дії.</vt:lpstr>
      <vt:lpstr>Дослідження роботи комбінаційного суматора та суматора паралельної дії.</vt:lpstr>
      <vt:lpstr>Дослідження роботи комбінаційного суматора та суматора паралельної дії.</vt:lpstr>
      <vt:lpstr>Дослідження роботи комбінаційного суматора та суматора паралельної дії.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блокчейн</dc:title>
  <dc:creator>obstinate</dc:creator>
  <dc:description>Шаблон презентации с сайта https://presentation-creation.ru/</dc:description>
  <cp:lastModifiedBy>Света</cp:lastModifiedBy>
  <cp:revision>998</cp:revision>
  <dcterms:created xsi:type="dcterms:W3CDTF">2018-02-25T09:09:03Z</dcterms:created>
  <dcterms:modified xsi:type="dcterms:W3CDTF">2021-03-24T16:49:58Z</dcterms:modified>
</cp:coreProperties>
</file>