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8" r:id="rId4"/>
    <p:sldId id="271" r:id="rId5"/>
    <p:sldId id="275" r:id="rId6"/>
    <p:sldId id="276" r:id="rId7"/>
    <p:sldId id="277" r:id="rId8"/>
    <p:sldId id="267" r:id="rId9"/>
    <p:sldId id="269" r:id="rId10"/>
    <p:sldId id="278" r:id="rId11"/>
    <p:sldId id="279" r:id="rId12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59074"/>
    <a:srgbClr val="04374A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9542" autoAdjust="0"/>
  </p:normalViewPr>
  <p:slideViewPr>
    <p:cSldViewPr>
      <p:cViewPr>
        <p:scale>
          <a:sx n="120" d="100"/>
          <a:sy n="120" d="100"/>
        </p:scale>
        <p:origin x="-84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869160"/>
            <a:ext cx="6517232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33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33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772816"/>
            <a:ext cx="864096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0" y="5085184"/>
            <a:ext cx="7164288" cy="1556792"/>
          </a:xfrm>
        </p:spPr>
        <p:txBody>
          <a:bodyPr>
            <a:noAutofit/>
          </a:bodyPr>
          <a:lstStyle/>
          <a:p>
            <a:r>
              <a:rPr lang="uk-UA" sz="4000" i="1" dirty="0" smtClean="0">
                <a:effectLst/>
              </a:rPr>
              <a:t>Комбінаційні суматори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835696" y="141277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Принципова </a:t>
            </a:r>
            <a:r>
              <a:rPr lang="uk-UA" dirty="0" smtClean="0"/>
              <a:t>схема2 </a:t>
            </a:r>
            <a:r>
              <a:rPr lang="uk-UA" dirty="0"/>
              <a:t>одно розрядного суматору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496" y="1982450"/>
                <a:ext cx="9073008" cy="1104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4500"/>
                <a:r>
                  <a:rPr lang="uk-U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Більш проста схема суматора може бути реалізована з урахуванням співвідношення : сигнал суми </a:t>
                </a:r>
                <a:r>
                  <a:rPr lang="uk-UA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uk-UA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uk-U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дорівнює одиниці , якщо тільки один вхідний сигнал (А , В, С) дорівнює одиниці і відсутній перенос (Р) або всі три вхідних </a:t>
                </a:r>
                <a:r>
                  <a:rPr lang="uk-UA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сигнала</a:t>
                </a:r>
                <a:r>
                  <a:rPr lang="uk-U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дорівнюють одиниці. З урахуванням цього логічна функція для суми буде така: </a:t>
                </a:r>
                <a14:m>
                  <m:oMath xmlns:m="http://schemas.openxmlformats.org/officeDocument/2006/math">
                    <m:r>
                      <a:rPr lang="uk-UA" sz="1600" i="1">
                        <a:latin typeface="Cambria Math"/>
                      </a:rPr>
                      <m:t>𝑆</m:t>
                    </m:r>
                    <m:r>
                      <a:rPr lang="uk-UA" sz="1600" i="1">
                        <a:latin typeface="Cambria Math"/>
                      </a:rPr>
                      <m:t>=А</m:t>
                    </m:r>
                    <m:bar>
                      <m:barPr>
                        <m:pos m:val="top"/>
                        <m:ctrlPr>
                          <a:rPr lang="ru-RU" sz="1600" i="1">
                            <a:latin typeface="Cambria Math"/>
                          </a:rPr>
                        </m:ctrlPr>
                      </m:barPr>
                      <m:e>
                        <m:r>
                          <a:rPr lang="uk-UA" sz="1600" i="1">
                            <a:latin typeface="Cambria Math"/>
                          </a:rPr>
                          <m:t>𝑃</m:t>
                        </m:r>
                      </m:e>
                    </m:bar>
                    <m:r>
                      <a:rPr lang="uk-UA" sz="1600" i="1">
                        <a:latin typeface="Cambria Math"/>
                      </a:rPr>
                      <m:t>+</m:t>
                    </m:r>
                    <m:r>
                      <a:rPr lang="uk-UA" sz="1600" i="1">
                        <a:latin typeface="Cambria Math"/>
                      </a:rPr>
                      <m:t>𝐵</m:t>
                    </m:r>
                    <m:bar>
                      <m:barPr>
                        <m:pos m:val="top"/>
                        <m:ctrlPr>
                          <a:rPr lang="ru-RU" sz="1600" i="1">
                            <a:latin typeface="Cambria Math"/>
                          </a:rPr>
                        </m:ctrlPr>
                      </m:barPr>
                      <m:e>
                        <m:r>
                          <a:rPr lang="uk-UA" sz="1600" i="1">
                            <a:latin typeface="Cambria Math"/>
                          </a:rPr>
                          <m:t>𝑃</m:t>
                        </m:r>
                      </m:e>
                    </m:bar>
                    <m:r>
                      <a:rPr lang="uk-UA" sz="1600" i="1">
                        <a:latin typeface="Cambria Math"/>
                      </a:rPr>
                      <m:t>+</m:t>
                    </m:r>
                    <m:r>
                      <a:rPr lang="uk-UA" sz="1600" i="1">
                        <a:latin typeface="Cambria Math"/>
                      </a:rPr>
                      <m:t>𝐶</m:t>
                    </m:r>
                    <m:bar>
                      <m:barPr>
                        <m:pos m:val="top"/>
                        <m:ctrlPr>
                          <a:rPr lang="ru-RU" sz="1600" i="1">
                            <a:latin typeface="Cambria Math"/>
                          </a:rPr>
                        </m:ctrlPr>
                      </m:barPr>
                      <m:e>
                        <m:r>
                          <a:rPr lang="uk-UA" sz="1600" i="1">
                            <a:latin typeface="Cambria Math"/>
                          </a:rPr>
                          <m:t>𝑃</m:t>
                        </m:r>
                      </m:e>
                    </m:bar>
                    <m:r>
                      <a:rPr lang="uk-UA" sz="1600" i="1">
                        <a:latin typeface="Cambria Math"/>
                      </a:rPr>
                      <m:t>+</m:t>
                    </m:r>
                    <m:r>
                      <a:rPr lang="uk-UA" sz="1600" i="1">
                        <a:latin typeface="Cambria Math"/>
                      </a:rPr>
                      <m:t>𝐴𝐵𝐶𝑃</m:t>
                    </m:r>
                  </m:oMath>
                </a14:m>
                <a:r>
                  <a:rPr lang="uk-U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Відповідна логічна схема зображена на рисунку3.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982450"/>
                <a:ext cx="9073008" cy="1104661"/>
              </a:xfrm>
              <a:prstGeom prst="rect">
                <a:avLst/>
              </a:prstGeom>
              <a:blipFill rotWithShape="1">
                <a:blip r:embed="rId2"/>
                <a:stretch>
                  <a:fillRect l="-403" t="-1657" b="-6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9728"/>
              </p:ext>
            </p:extLst>
          </p:nvPr>
        </p:nvGraphicFramePr>
        <p:xfrm>
          <a:off x="251520" y="3151232"/>
          <a:ext cx="1080120" cy="164592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</a:tblGrid>
              <a:tr h="72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1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8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9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2"/>
          <a:stretch/>
        </p:blipFill>
        <p:spPr bwMode="auto">
          <a:xfrm>
            <a:off x="3419872" y="3140968"/>
            <a:ext cx="267082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оловок 2"/>
          <p:cNvSpPr txBox="1">
            <a:spLocks/>
          </p:cNvSpPr>
          <p:nvPr/>
        </p:nvSpPr>
        <p:spPr>
          <a:xfrm>
            <a:off x="1763688" y="405895"/>
            <a:ext cx="7128792" cy="358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i="1" dirty="0" smtClean="0">
                <a:effectLst/>
              </a:rPr>
              <a:t>Синтез комбінаційного суматору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40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Презентація &quot;Конфлікт в учнівському середовищі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5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35880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Комбінаційні суматори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3508" y="177776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Суматор - це електронна логічна схема, що формує сигнали суми (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і перенесення (Р) при складанні двох двійкових чисел (А , В) і сигналу переносу сусіднього молодшого розряду ( С) за правилами двійковій арифметики.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569327"/>
              </p:ext>
            </p:extLst>
          </p:nvPr>
        </p:nvGraphicFramePr>
        <p:xfrm>
          <a:off x="4097263" y="3150260"/>
          <a:ext cx="1266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2206968" imgH="1846970" progId="Visio.Drawing.11">
                  <p:embed/>
                </p:oleObj>
              </mc:Choice>
              <mc:Fallback>
                <p:oleObj name="Visio" r:id="rId3" imgW="2206968" imgH="18469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263" y="3150260"/>
                        <a:ext cx="126682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263931" y="2606282"/>
            <a:ext cx="495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Умовне позначення </a:t>
            </a:r>
            <a:r>
              <a:rPr lang="uk-UA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однорозрядного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суматору</a:t>
            </a:r>
            <a:endParaRPr lang="uk-UA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5212" y="4221088"/>
            <a:ext cx="86769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Суматори є одним із основних вузлів арифметико-логічного пристрою. Термін суматор охоплює широкий спектр пристроїв, починаючи з простих логічних схем, до складних цифрових вузлів. Загальним для всіх цих пристроїв є арифметичне додавання чисел, представлених в двійковій формі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63688" y="1340768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Класифікують суматори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7188">
              <a:buFont typeface="Wingdings" panose="05000000000000000000" pitchFamily="2" charset="2"/>
              <a:buChar char="ü"/>
              <a:tabLst>
                <a:tab pos="357188" algn="l"/>
              </a:tabLst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розрядністю чисел, над якими виконують операції, на напівсуматори, одно- та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багаторозрядні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суматори;</a:t>
            </a:r>
          </a:p>
          <a:p>
            <a:pPr indent="444500">
              <a:tabLst>
                <a:tab pos="357188" algn="l"/>
              </a:tabLst>
            </a:pPr>
            <a:r>
              <a:rPr lang="uk-UA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Комбінаційним напівсуматором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називається пристрій, що має два входи, на які подаються операнди, і виходи результату (суми) та знаку переносу в наступний розряд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444500">
              <a:tabLst>
                <a:tab pos="357188" algn="l"/>
              </a:tabLst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реалізації </a:t>
            </a:r>
            <a:r>
              <a:rPr lang="uk-UA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повного суматора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 враховувати знак переносу з попереднього розряду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44500">
              <a:tabLst>
                <a:tab pos="357188" algn="l"/>
              </a:tabLst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7188">
              <a:buFont typeface="Wingdings" panose="05000000000000000000" pitchFamily="2" charset="2"/>
              <a:buChar char="ü"/>
              <a:tabLst>
                <a:tab pos="357188" algn="l"/>
              </a:tabLst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структурною схемою – на послідовні, паралельні та послідовно-паралельні; </a:t>
            </a:r>
          </a:p>
          <a:p>
            <a:pPr indent="357188">
              <a:buFont typeface="Wingdings" panose="05000000000000000000" pitchFamily="2" charset="2"/>
              <a:buChar char="ü"/>
              <a:tabLst>
                <a:tab pos="357188" algn="l"/>
              </a:tabLst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функціонуванням – на синхронні та асинхронні, </a:t>
            </a:r>
          </a:p>
          <a:p>
            <a:pPr indent="357188">
              <a:buFont typeface="Wingdings" panose="05000000000000000000" pitchFamily="2" charset="2"/>
              <a:buChar char="ü"/>
              <a:tabLst>
                <a:tab pos="357188" algn="l"/>
              </a:tabLst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залежності від часу затримки проходження сигналів різних каскадів.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Схемотехнічно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суматори зображуються у вигляді комбінаційних схем або цифрових автоматів.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04" name="Picture 12" descr="Напівсуматор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8" y="2708920"/>
            <a:ext cx="178532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35880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Комбінаційні суматори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43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55776" y="548680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багато розрядних чисел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26570"/>
              </p:ext>
            </p:extLst>
          </p:nvPr>
        </p:nvGraphicFramePr>
        <p:xfrm>
          <a:off x="2666835" y="3212976"/>
          <a:ext cx="3084553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Visio" r:id="rId3" imgW="4726828" imgH="2752893" progId="Visio.Drawing.11">
                  <p:embed/>
                </p:oleObj>
              </mc:Choice>
              <mc:Fallback>
                <p:oleObj name="Visio" r:id="rId3" imgW="4726828" imgH="275289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835" y="3212976"/>
                        <a:ext cx="3084553" cy="1800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1720840"/>
            <a:ext cx="90364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багаторозрядних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чисел можна здійснювати послідовно або паралельно. При послідовному додаванні потрібен одно розрядний послідовний суматор, на вхід якого на протязі тактового інтервалу, послідовно розряд за розрядом, починаючі з молодшого, подаються розряди доданків та результат переносу від додавання на попередньому такті. Результат додавання з  виходу суматора порозрядно передається в лінію зв’язку  або до запам’ятовуючого регістру зсуву.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7504" y="5229200"/>
            <a:ext cx="903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Послідовне додавання потребує мінімальних витрат обладнання, яке не залежить від розрядності доданків. Однак тривалість операції додавання пропорційна розрядності доданків. Тому, послідовний суматор може використовуватись у відносно повільно діючих цифрових пристроях.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67744" y="260648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багато розрядних чисел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118643"/>
              </p:ext>
            </p:extLst>
          </p:nvPr>
        </p:nvGraphicFramePr>
        <p:xfrm>
          <a:off x="3059832" y="3666614"/>
          <a:ext cx="3778771" cy="168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3" imgW="6768718" imgH="3024697" progId="Visio.Drawing.11">
                  <p:embed/>
                </p:oleObj>
              </mc:Choice>
              <mc:Fallback>
                <p:oleObj name="Visio" r:id="rId3" imgW="6768718" imgH="30246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666614"/>
                        <a:ext cx="3778771" cy="1687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25760" y="2132856"/>
            <a:ext cx="8892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Паралельні суматори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паралельному </a:t>
            </a:r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розрядном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суматорі використовується </a:t>
            </a:r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повних суматорів, тобто витрати на обладнання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пропорційно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розрядності операндів, але операція додавання виконується за один такт. Довжина такту та складність реалізації паралельного суматору залежить від реалізації переносу. Схема паралельного </a:t>
            </a:r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-розрядного суматора зображена на рисунку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2880" y="5852003"/>
            <a:ext cx="901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подачі розрядів доданків, кожний розряд поступає на відповідний одно розрядний суматор. Кожний одно розрядний суматор формує результат суми і переносу, який передається на вхід наступного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однорозрядного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суматору більш старшого розряду.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07888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комбінаційний суматор та суматора паралельної дії</a:t>
            </a:r>
            <a:r>
              <a:rPr lang="ru-RU" sz="2800" i="1" dirty="0" smtClean="0">
                <a:effectLst/>
              </a:rPr>
              <a:t>.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123728" y="1979548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багато розрядних чисел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636564"/>
              </p:ext>
            </p:extLst>
          </p:nvPr>
        </p:nvGraphicFramePr>
        <p:xfrm>
          <a:off x="611560" y="3356992"/>
          <a:ext cx="27908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3" imgW="4726828" imgH="2752893" progId="Visio.Drawing.11">
                  <p:embed/>
                </p:oleObj>
              </mc:Choice>
              <mc:Fallback>
                <p:oleObj name="Visio" r:id="rId3" imgW="4726828" imgH="27528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56992"/>
                        <a:ext cx="2790825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33960"/>
              </p:ext>
            </p:extLst>
          </p:nvPr>
        </p:nvGraphicFramePr>
        <p:xfrm>
          <a:off x="4283968" y="2996952"/>
          <a:ext cx="47148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Visio" r:id="rId5" imgW="6768718" imgH="3024697" progId="Visio.Drawing.11">
                  <p:embed/>
                </p:oleObj>
              </mc:Choice>
              <mc:Fallback>
                <p:oleObj name="Visio" r:id="rId5" imgW="6768718" imgH="30246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996952"/>
                        <a:ext cx="4714875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50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 txBox="1">
            <a:spLocks/>
          </p:cNvSpPr>
          <p:nvPr/>
        </p:nvSpPr>
        <p:spPr>
          <a:xfrm>
            <a:off x="0" y="4725144"/>
            <a:ext cx="5724128" cy="358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i="1" dirty="0" smtClean="0">
                <a:effectLst/>
              </a:rPr>
              <a:t>Синтез комбінаційного суматору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00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05597"/>
              </p:ext>
            </p:extLst>
          </p:nvPr>
        </p:nvGraphicFramePr>
        <p:xfrm>
          <a:off x="251520" y="2204864"/>
          <a:ext cx="2156430" cy="244827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31286"/>
                <a:gridCol w="431286"/>
                <a:gridCol w="431286"/>
                <a:gridCol w="431286"/>
                <a:gridCol w="431286"/>
              </a:tblGrid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>
                        <a:alpha val="20000"/>
                      </a:srgbClr>
                    </a:solidFill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627784" y="2132856"/>
                <a:ext cx="3304110" cy="4019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𝐴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𝐵𝐶</m:t>
                      </m:r>
                      <m:r>
                        <a:rPr lang="uk-UA" i="1">
                          <a:latin typeface="Cambria Math"/>
                        </a:rPr>
                        <m:t>+</m:t>
                      </m:r>
                      <m:r>
                        <a:rPr lang="uk-UA" i="1">
                          <a:latin typeface="Cambria Math"/>
                        </a:rPr>
                        <m:t>𝐴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𝐵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𝐶</m:t>
                      </m:r>
                      <m:r>
                        <a:rPr lang="uk-UA" i="1">
                          <a:latin typeface="Cambria Math"/>
                        </a:rPr>
                        <m:t>+</m:t>
                      </m:r>
                      <m:r>
                        <a:rPr lang="uk-UA" i="1">
                          <a:latin typeface="Cambria Math"/>
                        </a:rPr>
                        <m:t>𝐴𝐵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𝐶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+</m:t>
                      </m:r>
                      <m:r>
                        <a:rPr lang="uk-UA" i="1">
                          <a:latin typeface="Cambria Math"/>
                        </a:rPr>
                        <m:t>𝐴𝐵𝐶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132856"/>
                <a:ext cx="3304110" cy="401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630097" y="2636912"/>
                <a:ext cx="3385863" cy="40197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𝑆</m:t>
                      </m:r>
                      <m: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𝐴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𝐵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𝐶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+ 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𝐴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𝐵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𝐶</m:t>
                      </m:r>
                      <m:r>
                        <a:rPr lang="uk-UA" i="1">
                          <a:latin typeface="Cambria Math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𝐴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𝐶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+</m:t>
                      </m:r>
                      <m:r>
                        <a:rPr lang="uk-UA" i="1">
                          <a:latin typeface="Cambria Math"/>
                        </a:rPr>
                        <m:t>𝐴𝐵𝐶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097" y="2636912"/>
                <a:ext cx="3385863" cy="4019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987213" y="4653136"/>
            <a:ext cx="2072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для суми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68170"/>
              </p:ext>
            </p:extLst>
          </p:nvPr>
        </p:nvGraphicFramePr>
        <p:xfrm>
          <a:off x="1189937" y="4941168"/>
          <a:ext cx="144016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Visio" r:id="rId5" imgW="2458900" imgH="1852914" progId="Visio.Drawing.11">
                  <p:embed/>
                </p:oleObj>
              </mc:Choice>
              <mc:Fallback>
                <p:oleObj name="Visio" r:id="rId5" imgW="2458900" imgH="18529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937" y="4941168"/>
                        <a:ext cx="1440160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11141" y="6117829"/>
                <a:ext cx="3456266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𝑆</m:t>
                      </m:r>
                      <m: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bar>
                        <m:barPr>
                          <m:pos m:val="top"/>
                          <m:ctrlPr>
                            <a:rPr lang="ru-RU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bar>
                      <m:r>
                        <a:rPr lang="uk-UA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ru-RU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+ </m:t>
                      </m:r>
                      <m:bar>
                        <m:barPr>
                          <m:pos m:val="top"/>
                          <m:ctrlPr>
                            <a:rPr lang="ru-RU" i="1" smtClean="0">
                              <a:solidFill>
                                <a:srgbClr val="E59074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solidFill>
                                <a:srgbClr val="E59074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bar>
                      <m:r>
                        <a:rPr lang="uk-UA" i="1">
                          <a:solidFill>
                            <a:srgbClr val="E59074"/>
                          </a:solidFill>
                          <a:latin typeface="Cambria Math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ru-RU" i="1">
                              <a:solidFill>
                                <a:srgbClr val="E59074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solidFill>
                                <a:srgbClr val="E59074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bar>
                      <m:r>
                        <a:rPr lang="uk-UA" i="1">
                          <a:solidFill>
                            <a:srgbClr val="E59074"/>
                          </a:solidFill>
                          <a:latin typeface="Cambria Math"/>
                        </a:rPr>
                        <m:t>𝐶</m:t>
                      </m:r>
                      <m:r>
                        <a:rPr lang="uk-UA" i="1">
                          <a:latin typeface="Cambria Math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ru-RU" i="1" smtClean="0">
                              <a:solidFill>
                                <a:srgbClr val="3399FF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solidFill>
                                <a:srgbClr val="3399FF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bar>
                      <m:r>
                        <a:rPr lang="uk-UA" i="1">
                          <a:solidFill>
                            <a:srgbClr val="3399FF"/>
                          </a:solidFill>
                          <a:latin typeface="Cambria Math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ru-RU" i="1">
                              <a:solidFill>
                                <a:srgbClr val="3399FF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solidFill>
                                <a:srgbClr val="3399FF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+</m:t>
                      </m:r>
                      <m:r>
                        <a:rPr lang="uk-UA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𝐴𝐵𝐶</m:t>
                      </m:r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41" y="6117829"/>
                <a:ext cx="3456266" cy="4019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>
          <a:xfrm>
            <a:off x="4354748" y="4622358"/>
            <a:ext cx="3889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для переносу в старшій розряд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618865"/>
              </p:ext>
            </p:extLst>
          </p:nvPr>
        </p:nvGraphicFramePr>
        <p:xfrm>
          <a:off x="5796136" y="5075154"/>
          <a:ext cx="128922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Visio" r:id="rId8" imgW="2386881" imgH="1852914" progId="Visio.Drawing.11">
                  <p:embed/>
                </p:oleObj>
              </mc:Choice>
              <mc:Fallback>
                <p:oleObj name="Visio" r:id="rId8" imgW="2386881" imgH="18529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075154"/>
                        <a:ext cx="1289220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440640" y="6192797"/>
                <a:ext cx="2137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𝑃</m:t>
                      </m:r>
                      <m: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𝐴𝐵</m:t>
                      </m:r>
                      <m:r>
                        <a:rPr lang="uk-UA" i="1">
                          <a:latin typeface="Cambria Math"/>
                        </a:rPr>
                        <m:t>+</m:t>
                      </m:r>
                      <m:r>
                        <a:rPr lang="uk-UA" i="1" smtClean="0">
                          <a:solidFill>
                            <a:srgbClr val="E59074"/>
                          </a:solidFill>
                          <a:latin typeface="Cambria Math"/>
                        </a:rPr>
                        <m:t>𝐴𝐶</m:t>
                      </m:r>
                      <m:r>
                        <a:rPr lang="uk-UA" i="1">
                          <a:latin typeface="Cambria Math"/>
                        </a:rPr>
                        <m:t>+</m:t>
                      </m:r>
                      <m:r>
                        <a:rPr lang="uk-UA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640" y="6192797"/>
                <a:ext cx="213718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Заголовок 2"/>
          <p:cNvSpPr txBox="1">
            <a:spLocks/>
          </p:cNvSpPr>
          <p:nvPr/>
        </p:nvSpPr>
        <p:spPr>
          <a:xfrm>
            <a:off x="1763688" y="17728"/>
            <a:ext cx="7128792" cy="358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i="1" dirty="0" smtClean="0">
                <a:effectLst/>
              </a:rPr>
              <a:t>Синтез комбінаційного суматору</a:t>
            </a:r>
            <a:endParaRPr lang="ru-RU" sz="28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509234" y="5661248"/>
            <a:ext cx="150998" cy="657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299511" y="5820295"/>
            <a:ext cx="1008793" cy="557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835696" y="141277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Принципова схема1 одно розрядного суматору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343856"/>
              </p:ext>
            </p:extLst>
          </p:nvPr>
        </p:nvGraphicFramePr>
        <p:xfrm>
          <a:off x="4427984" y="1945533"/>
          <a:ext cx="3528392" cy="450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3" imgW="4366732" imgH="5536857" progId="Visio.Drawing.11">
                  <p:embed/>
                </p:oleObj>
              </mc:Choice>
              <mc:Fallback>
                <p:oleObj name="Visio" r:id="rId3" imgW="4366732" imgH="55368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945533"/>
                        <a:ext cx="3528392" cy="4507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11560" y="3284984"/>
                <a:ext cx="3385863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𝑆</m:t>
                      </m:r>
                      <m: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𝐴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𝐵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𝐶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+ 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𝐴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𝐵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𝐶</m:t>
                      </m:r>
                      <m:r>
                        <a:rPr lang="uk-UA" i="1">
                          <a:latin typeface="Cambria Math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𝐴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ru-RU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/>
                            </a:rPr>
                            <m:t>𝐶</m:t>
                          </m:r>
                        </m:e>
                      </m:bar>
                      <m:r>
                        <a:rPr lang="uk-UA" i="1">
                          <a:latin typeface="Cambria Math"/>
                        </a:rPr>
                        <m:t>+</m:t>
                      </m:r>
                      <m:r>
                        <a:rPr lang="uk-UA" i="1">
                          <a:latin typeface="Cambria Math"/>
                        </a:rPr>
                        <m:t>𝐴𝐵𝐶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84984"/>
                <a:ext cx="3385863" cy="4019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002796" y="3764360"/>
                <a:ext cx="2105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𝑃</m:t>
                      </m:r>
                      <m: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𝐴𝐵</m:t>
                      </m:r>
                      <m:r>
                        <a:rPr lang="uk-UA" i="1">
                          <a:latin typeface="Cambria Math"/>
                        </a:rPr>
                        <m:t>+</m:t>
                      </m:r>
                      <m:r>
                        <a:rPr lang="uk-UA" i="1">
                          <a:latin typeface="Cambria Math"/>
                        </a:rPr>
                        <m:t>𝐴𝐶</m:t>
                      </m:r>
                      <m:r>
                        <a:rPr lang="uk-UA" i="1">
                          <a:latin typeface="Cambria Math"/>
                        </a:rPr>
                        <m:t>+</m:t>
                      </m:r>
                      <m:r>
                        <a:rPr lang="uk-UA" i="1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96" y="3764360"/>
                <a:ext cx="21050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i="1" dirty="0" smtClean="0">
                <a:effectLst/>
              </a:rPr>
              <a:t>Синтез комбінаційного суматору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04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80e8386cf6ca51fdd0daefe0954977226dbb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610</Words>
  <Application>Microsoft Office PowerPoint</Application>
  <PresentationFormat>Экран (4:3)</PresentationFormat>
  <Paragraphs>138</Paragraphs>
  <Slides>11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Visio</vt:lpstr>
      <vt:lpstr>Комбінаційні суматори</vt:lpstr>
      <vt:lpstr>Комбінаційні суматори</vt:lpstr>
      <vt:lpstr>Комбінаційні суматори</vt:lpstr>
      <vt:lpstr>Презентация PowerPoint</vt:lpstr>
      <vt:lpstr>Презентация PowerPoint</vt:lpstr>
      <vt:lpstr>комбінаційний суматор та суматора паралельної дії.</vt:lpstr>
      <vt:lpstr>Презентация PowerPoint</vt:lpstr>
      <vt:lpstr>Презентация PowerPoint</vt:lpstr>
      <vt:lpstr>Синтез комбінаційного суматору</vt:lpstr>
      <vt:lpstr>Презентация PowerPoint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блокчейн</dc:title>
  <dc:creator>obstinate</dc:creator>
  <dc:description>Шаблон презентации с сайта https://presentation-creation.ru/</dc:description>
  <cp:lastModifiedBy>Света</cp:lastModifiedBy>
  <cp:revision>1008</cp:revision>
  <dcterms:created xsi:type="dcterms:W3CDTF">2018-02-25T09:09:03Z</dcterms:created>
  <dcterms:modified xsi:type="dcterms:W3CDTF">2025-04-28T16:25:01Z</dcterms:modified>
</cp:coreProperties>
</file>