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svg"/><Relationship Id="rId7" Type="http://schemas.openxmlformats.org/officeDocument/2006/relationships/image" Target="../media/image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1E2C6-7EE5-66D9-9A69-F36B4BA24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Webanwendung - Wetterdaten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1474D-BF94-9829-40ED-4DBA51A2B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Fortgeschrittene IT - PRojekt</a:t>
            </a:r>
          </a:p>
        </p:txBody>
      </p:sp>
    </p:spTree>
    <p:extLst>
      <p:ext uri="{BB962C8B-B14F-4D97-AF65-F5344CB8AC3E}">
        <p14:creationId xmlns:p14="http://schemas.microsoft.com/office/powerpoint/2010/main" val="239441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135E2-058B-AA91-E54B-3EBC48F9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4A3968-C5D2-0481-58DD-ED7E79DE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Flask-Backend zur Verarbeitung von Nutzereingaben und API-Daten</a:t>
            </a:r>
          </a:p>
          <a:p>
            <a:r>
              <a:rPr lang="de-DE" dirty="0"/>
              <a:t>OpenWeatherMap API für Wetterdaten und Vorhersagen</a:t>
            </a:r>
          </a:p>
          <a:p>
            <a:r>
              <a:rPr lang="de-DE" dirty="0"/>
              <a:t>Drei Ansichten: Startseite, Vorhersage (Chart.js), Karte (Leaflet.js)</a:t>
            </a:r>
          </a:p>
          <a:p>
            <a:r>
              <a:rPr lang="de-DE" dirty="0"/>
              <a:t>Darkmode</a:t>
            </a:r>
          </a:p>
        </p:txBody>
      </p:sp>
    </p:spTree>
    <p:extLst>
      <p:ext uri="{BB962C8B-B14F-4D97-AF65-F5344CB8AC3E}">
        <p14:creationId xmlns:p14="http://schemas.microsoft.com/office/powerpoint/2010/main" val="339055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D71E31-62A4-9A3F-6CF1-A3628357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318"/>
            <a:ext cx="9905998" cy="1478570"/>
          </a:xfrm>
        </p:spPr>
        <p:txBody>
          <a:bodyPr/>
          <a:lstStyle/>
          <a:p>
            <a:r>
              <a:rPr lang="de-DE" dirty="0"/>
              <a:t>Architektur</a:t>
            </a:r>
          </a:p>
        </p:txBody>
      </p: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8B327596-CB9E-15AA-39EC-A7B02C87FD7B}"/>
              </a:ext>
            </a:extLst>
          </p:cNvPr>
          <p:cNvGrpSpPr/>
          <p:nvPr/>
        </p:nvGrpSpPr>
        <p:grpSpPr>
          <a:xfrm>
            <a:off x="1390651" y="1392238"/>
            <a:ext cx="7121336" cy="4170364"/>
            <a:chOff x="1143001" y="1639888"/>
            <a:chExt cx="7121336" cy="4170364"/>
          </a:xfrm>
        </p:grpSpPr>
        <p:pic>
          <p:nvPicPr>
            <p:cNvPr id="19" name="Grafik 18" descr="Dokument mit einfarbiger Füllung">
              <a:extLst>
                <a:ext uri="{FF2B5EF4-FFF2-40B4-BE49-F238E27FC236}">
                  <a16:creationId xmlns:a16="http://schemas.microsoft.com/office/drawing/2014/main" id="{E5294543-DDFC-73B1-F9A7-4D1BBC231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34038" y="1639888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Zahnrad mit einfarbiger Füllung">
              <a:extLst>
                <a:ext uri="{FF2B5EF4-FFF2-40B4-BE49-F238E27FC236}">
                  <a16:creationId xmlns:a16="http://schemas.microsoft.com/office/drawing/2014/main" id="{CAEEBF8C-5143-911C-0C7D-DF769E98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675788" y="1639888"/>
              <a:ext cx="914400" cy="91440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BABCD10-F3E0-FAA7-A703-98473F129EDD}"/>
                </a:ext>
              </a:extLst>
            </p:cNvPr>
            <p:cNvSpPr txBox="1"/>
            <p:nvPr/>
          </p:nvSpPr>
          <p:spPr>
            <a:xfrm>
              <a:off x="1143001" y="1912422"/>
              <a:ext cx="605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API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02C53DB-EEE4-2292-E08A-4511C1B49012}"/>
                </a:ext>
              </a:extLst>
            </p:cNvPr>
            <p:cNvSpPr txBox="1"/>
            <p:nvPr/>
          </p:nvSpPr>
          <p:spPr>
            <a:xfrm>
              <a:off x="6212540" y="1842247"/>
              <a:ext cx="14186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Flask-Backend</a:t>
              </a:r>
            </a:p>
          </p:txBody>
        </p: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25784CA-94DC-0474-15C1-1DDFF4779F87}"/>
                </a:ext>
              </a:extLst>
            </p:cNvPr>
            <p:cNvCxnSpPr>
              <a:cxnSpLocks/>
            </p:cNvCxnSpPr>
            <p:nvPr/>
          </p:nvCxnSpPr>
          <p:spPr>
            <a:xfrm>
              <a:off x="2590188" y="2097088"/>
              <a:ext cx="284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fik 28" descr="Webdesign mit einfarbiger Füllung">
              <a:extLst>
                <a:ext uri="{FF2B5EF4-FFF2-40B4-BE49-F238E27FC236}">
                  <a16:creationId xmlns:a16="http://schemas.microsoft.com/office/drawing/2014/main" id="{993A84C1-126D-C3BD-383C-30E84B9C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4038" y="3389313"/>
              <a:ext cx="914400" cy="914400"/>
            </a:xfrm>
            <a:prstGeom prst="rect">
              <a:avLst/>
            </a:prstGeom>
          </p:spPr>
        </p:pic>
        <p:pic>
          <p:nvPicPr>
            <p:cNvPr id="30" name="Grafik 29" descr="Webdesign mit einfarbiger Füllung">
              <a:extLst>
                <a:ext uri="{FF2B5EF4-FFF2-40B4-BE49-F238E27FC236}">
                  <a16:creationId xmlns:a16="http://schemas.microsoft.com/office/drawing/2014/main" id="{11A07110-B0A7-96C9-9F66-698C0FE4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44032" y="3369328"/>
              <a:ext cx="914400" cy="914400"/>
            </a:xfrm>
            <a:prstGeom prst="rect">
              <a:avLst/>
            </a:prstGeom>
          </p:spPr>
        </p:pic>
        <p:pic>
          <p:nvPicPr>
            <p:cNvPr id="31" name="Grafik 30" descr="Webdesign mit einfarbiger Füllung">
              <a:extLst>
                <a:ext uri="{FF2B5EF4-FFF2-40B4-BE49-F238E27FC236}">
                  <a16:creationId xmlns:a16="http://schemas.microsoft.com/office/drawing/2014/main" id="{73692BD4-2436-1C0C-9D79-B7281ECEE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21872" y="3389313"/>
              <a:ext cx="914400" cy="914400"/>
            </a:xfrm>
            <a:prstGeom prst="rect">
              <a:avLst/>
            </a:prstGeom>
          </p:spPr>
        </p:pic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AFF3212C-1699-1005-0E37-B50D32ECE0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1232" y="2554288"/>
              <a:ext cx="1490006" cy="815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07AD5167-953D-9F7E-30E6-3443ACB8585D}"/>
                </a:ext>
              </a:extLst>
            </p:cNvPr>
            <p:cNvCxnSpPr>
              <a:cxnSpLocks/>
            </p:cNvCxnSpPr>
            <p:nvPr/>
          </p:nvCxnSpPr>
          <p:spPr>
            <a:xfrm>
              <a:off x="5891238" y="2554288"/>
              <a:ext cx="0" cy="874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E691F39B-FAAE-E3DE-8DAC-3ABBDBC24A55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5891238" y="2554288"/>
              <a:ext cx="1487834" cy="8747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42A7556-91FA-79AC-96F1-7C0DFE67C39D}"/>
                </a:ext>
              </a:extLst>
            </p:cNvPr>
            <p:cNvSpPr txBox="1"/>
            <p:nvPr/>
          </p:nvSpPr>
          <p:spPr>
            <a:xfrm>
              <a:off x="3168310" y="1734671"/>
              <a:ext cx="16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Wetterdaten</a:t>
              </a: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C63B2782-EF82-E119-8BB2-C6EAB500F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238" y="2488578"/>
              <a:ext cx="0" cy="8350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C3197D1C-342D-3FB4-A26E-C7DCD7D25AE4}"/>
                </a:ext>
              </a:extLst>
            </p:cNvPr>
            <p:cNvSpPr txBox="1"/>
            <p:nvPr/>
          </p:nvSpPr>
          <p:spPr>
            <a:xfrm rot="19864355">
              <a:off x="4647831" y="2686438"/>
              <a:ext cx="80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Daten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915890F-7A3E-4C72-2379-9228606FE43D}"/>
                </a:ext>
              </a:extLst>
            </p:cNvPr>
            <p:cNvSpPr txBox="1"/>
            <p:nvPr/>
          </p:nvSpPr>
          <p:spPr>
            <a:xfrm rot="1943960">
              <a:off x="6341491" y="2713697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20661B3-0BC3-C04E-7EFC-D38DC1640A41}"/>
                </a:ext>
              </a:extLst>
            </p:cNvPr>
            <p:cNvSpPr txBox="1"/>
            <p:nvPr/>
          </p:nvSpPr>
          <p:spPr>
            <a:xfrm rot="5400000">
              <a:off x="5668753" y="287111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Daten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2B7418CC-23C0-3ACC-245A-D5323F19589E}"/>
                </a:ext>
              </a:extLst>
            </p:cNvPr>
            <p:cNvSpPr txBox="1"/>
            <p:nvPr/>
          </p:nvSpPr>
          <p:spPr>
            <a:xfrm rot="16200000">
              <a:off x="5444184" y="2871114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Input</a:t>
              </a:r>
            </a:p>
          </p:txBody>
        </p:sp>
        <p:pic>
          <p:nvPicPr>
            <p:cNvPr id="56" name="Grafik 55" descr="Erde mit einfarbiger Füllung">
              <a:extLst>
                <a:ext uri="{FF2B5EF4-FFF2-40B4-BE49-F238E27FC236}">
                  <a16:creationId xmlns:a16="http://schemas.microsoft.com/office/drawing/2014/main" id="{E666B049-CD95-77F5-4AE1-04AF361DB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53007" y="4665290"/>
              <a:ext cx="914400" cy="914400"/>
            </a:xfrm>
            <a:prstGeom prst="rect">
              <a:avLst/>
            </a:prstGeom>
          </p:spPr>
        </p:pic>
        <p:pic>
          <p:nvPicPr>
            <p:cNvPr id="58" name="Grafik 57" descr="Benutzer mit einfarbiger Füllung">
              <a:extLst>
                <a:ext uri="{FF2B5EF4-FFF2-40B4-BE49-F238E27FC236}">
                  <a16:creationId xmlns:a16="http://schemas.microsoft.com/office/drawing/2014/main" id="{36C60A46-F692-40DE-2D90-85F54E14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349937" y="4681538"/>
              <a:ext cx="914400" cy="914400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E906FCBD-ED8A-0645-3F6F-EC56B45AC811}"/>
                </a:ext>
              </a:extLst>
            </p:cNvPr>
            <p:cNvSpPr txBox="1"/>
            <p:nvPr/>
          </p:nvSpPr>
          <p:spPr>
            <a:xfrm>
              <a:off x="7490010" y="5433404"/>
              <a:ext cx="692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C0646D03-F506-97C5-754D-DD00693695BA}"/>
                </a:ext>
              </a:extLst>
            </p:cNvPr>
            <p:cNvSpPr txBox="1"/>
            <p:nvPr/>
          </p:nvSpPr>
          <p:spPr>
            <a:xfrm>
              <a:off x="5492600" y="544092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Browser</a:t>
              </a:r>
            </a:p>
          </p:txBody>
        </p:sp>
        <p:cxnSp>
          <p:nvCxnSpPr>
            <p:cNvPr id="62" name="Gerade Verbindung mit Pfeil 61">
              <a:extLst>
                <a:ext uri="{FF2B5EF4-FFF2-40B4-BE49-F238E27FC236}">
                  <a16:creationId xmlns:a16="http://schemas.microsoft.com/office/drawing/2014/main" id="{694E17D5-9B46-76AE-3F7F-9BACA72EAD44}"/>
                </a:ext>
              </a:extLst>
            </p:cNvPr>
            <p:cNvCxnSpPr/>
            <p:nvPr/>
          </p:nvCxnSpPr>
          <p:spPr>
            <a:xfrm flipH="1">
              <a:off x="6402506" y="5138738"/>
              <a:ext cx="9474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mit Pfeil 62">
              <a:extLst>
                <a:ext uri="{FF2B5EF4-FFF2-40B4-BE49-F238E27FC236}">
                  <a16:creationId xmlns:a16="http://schemas.microsoft.com/office/drawing/2014/main" id="{FB554BC4-FAA7-0FAC-3E6D-001ED74B0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1238" y="4155141"/>
              <a:ext cx="0" cy="526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B5EA8CFD-6ECF-66A3-EF33-A539A3D252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73686" y="2236629"/>
              <a:ext cx="284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FA56998D-85FB-64ED-C4A4-0AAD98F0DB7F}"/>
                </a:ext>
              </a:extLst>
            </p:cNvPr>
            <p:cNvSpPr txBox="1"/>
            <p:nvPr/>
          </p:nvSpPr>
          <p:spPr>
            <a:xfrm>
              <a:off x="3325704" y="2230081"/>
              <a:ext cx="1197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API-Call</a:t>
              </a:r>
            </a:p>
          </p:txBody>
        </p: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36594802-F544-5FBC-709F-A251298123F7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4855916" y="3846513"/>
              <a:ext cx="5781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1C652E9-6027-6D97-E87E-8A7FC0636CC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343750" y="3846513"/>
              <a:ext cx="5781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505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09F93-8BFD-4EAD-1411-2E456EF7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 -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B44A4-D4D9-37FE-42BF-A7CC9C08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Wetterwarnungen und Extremwetteranzeige</a:t>
            </a:r>
          </a:p>
          <a:p>
            <a:r>
              <a:rPr lang="de-DE" dirty="0"/>
              <a:t>Integration von UV-Index und Luftqualität</a:t>
            </a:r>
          </a:p>
          <a:p>
            <a:r>
              <a:rPr lang="de-DE" dirty="0"/>
              <a:t>Weitere Charts zum Forecasting</a:t>
            </a:r>
          </a:p>
          <a:p>
            <a:r>
              <a:rPr lang="de-DE" dirty="0"/>
              <a:t>Favoriten speichern</a:t>
            </a:r>
          </a:p>
          <a:p>
            <a:r>
              <a:rPr lang="de-DE" dirty="0"/>
              <a:t>Anmeldung / Authentifizierung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6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80173E-B81D-1C6F-FD4D-4AADD791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Erweiterungsmöglichkeiten - Technisch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777B8-1216-249F-1BC1-E221A32A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Datenbank zur Speicherung von Daten falls API ausfällt</a:t>
            </a:r>
          </a:p>
          <a:p>
            <a:r>
              <a:rPr lang="de-DE" dirty="0"/>
              <a:t>Containerisierung (Docker)</a:t>
            </a:r>
          </a:p>
          <a:p>
            <a:r>
              <a:rPr lang="de-DE" dirty="0"/>
              <a:t>API-Keys als ENV-Variablen auslagern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8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DB698-6CBC-CC17-004F-06053EC2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55048"/>
            <a:ext cx="9905998" cy="1478570"/>
          </a:xfrm>
        </p:spPr>
        <p:txBody>
          <a:bodyPr/>
          <a:lstStyle/>
          <a:p>
            <a:r>
              <a:rPr lang="de-DE" dirty="0"/>
              <a:t>Architektur: Erweiterung - Datenbank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18735F4-61F4-2F05-FE02-E347CD2251C0}"/>
              </a:ext>
            </a:extLst>
          </p:cNvPr>
          <p:cNvGrpSpPr/>
          <p:nvPr/>
        </p:nvGrpSpPr>
        <p:grpSpPr>
          <a:xfrm>
            <a:off x="1621074" y="1256122"/>
            <a:ext cx="8141839" cy="4916080"/>
            <a:chOff x="1132124" y="1186272"/>
            <a:chExt cx="8141839" cy="4916080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E0BF5B6-A7A7-E255-B1EE-944FFFBEFF01}"/>
                </a:ext>
              </a:extLst>
            </p:cNvPr>
            <p:cNvGrpSpPr/>
            <p:nvPr/>
          </p:nvGrpSpPr>
          <p:grpSpPr>
            <a:xfrm>
              <a:off x="1132124" y="1682973"/>
              <a:ext cx="7121336" cy="4419379"/>
              <a:chOff x="1143001" y="1390873"/>
              <a:chExt cx="7121336" cy="4419379"/>
            </a:xfrm>
          </p:grpSpPr>
          <p:pic>
            <p:nvPicPr>
              <p:cNvPr id="5" name="Grafik 4" descr="Dokument mit einfarbiger Füllung">
                <a:extLst>
                  <a:ext uri="{FF2B5EF4-FFF2-40B4-BE49-F238E27FC236}">
                    <a16:creationId xmlns:a16="http://schemas.microsoft.com/office/drawing/2014/main" id="{94A2644E-BB41-D774-0C95-3E04AC2B5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34038" y="16398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" name="Grafik 5" descr="Zahnrad mit einfarbiger Füllung">
                <a:extLst>
                  <a:ext uri="{FF2B5EF4-FFF2-40B4-BE49-F238E27FC236}">
                    <a16:creationId xmlns:a16="http://schemas.microsoft.com/office/drawing/2014/main" id="{506D9853-3834-8F1C-DF5C-5FCDE0B00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1675788" y="16398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1DDB79C-3235-CABA-E9DF-552399E30B2B}"/>
                  </a:ext>
                </a:extLst>
              </p:cNvPr>
              <p:cNvSpPr txBox="1"/>
              <p:nvPr/>
            </p:nvSpPr>
            <p:spPr>
              <a:xfrm>
                <a:off x="1143001" y="1912422"/>
                <a:ext cx="6051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API</a:t>
                </a:r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6B01EEB-BACF-E28C-78A8-86DD92B9699B}"/>
                  </a:ext>
                </a:extLst>
              </p:cNvPr>
              <p:cNvSpPr txBox="1"/>
              <p:nvPr/>
            </p:nvSpPr>
            <p:spPr>
              <a:xfrm>
                <a:off x="5070024" y="1390873"/>
                <a:ext cx="17447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Flask-Backend</a:t>
                </a:r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01A069C8-0D79-E4EE-1ACD-1E04274F2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0188" y="2097088"/>
                <a:ext cx="2843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" name="Grafik 9" descr="Webdesign mit einfarbiger Füllung">
                <a:extLst>
                  <a:ext uri="{FF2B5EF4-FFF2-40B4-BE49-F238E27FC236}">
                    <a16:creationId xmlns:a16="http://schemas.microsoft.com/office/drawing/2014/main" id="{CF1DAC9D-589C-1780-115F-369ED5F3C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34038" y="33893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fik 10" descr="Webdesign mit einfarbiger Füllung">
                <a:extLst>
                  <a:ext uri="{FF2B5EF4-FFF2-40B4-BE49-F238E27FC236}">
                    <a16:creationId xmlns:a16="http://schemas.microsoft.com/office/drawing/2014/main" id="{5E5442EA-AD75-E409-902A-5A7C3C3ABF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44032" y="336932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" name="Grafik 11" descr="Webdesign mit einfarbiger Füllung">
                <a:extLst>
                  <a:ext uri="{FF2B5EF4-FFF2-40B4-BE49-F238E27FC236}">
                    <a16:creationId xmlns:a16="http://schemas.microsoft.com/office/drawing/2014/main" id="{98C7ABCF-6594-D44C-5A4F-24F557B81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21872" y="3389313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67BC3A88-32BC-F5E0-F287-27488B4AB2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1232" y="2554288"/>
                <a:ext cx="1490006" cy="8150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5A1210B4-43A3-E43B-B9FF-47FF047A8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1238" y="2554288"/>
                <a:ext cx="0" cy="8747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mit Pfeil 14">
                <a:extLst>
                  <a:ext uri="{FF2B5EF4-FFF2-40B4-BE49-F238E27FC236}">
                    <a16:creationId xmlns:a16="http://schemas.microsoft.com/office/drawing/2014/main" id="{B7762763-E3F6-6161-2B75-6B746DF2739B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5891238" y="2554288"/>
                <a:ext cx="1487834" cy="8747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3FE4184A-047B-0E29-EAEC-36643781CD3A}"/>
                  </a:ext>
                </a:extLst>
              </p:cNvPr>
              <p:cNvSpPr txBox="1"/>
              <p:nvPr/>
            </p:nvSpPr>
            <p:spPr>
              <a:xfrm>
                <a:off x="3168310" y="1734671"/>
                <a:ext cx="1687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Wetterdaten</a:t>
                </a:r>
              </a:p>
            </p:txBody>
          </p:sp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7CAF7CE7-A5E3-53E8-94FF-ABC8035FB4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1238" y="2488578"/>
                <a:ext cx="0" cy="835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B2ED334-E45D-551B-37F9-EC2C4151A59F}"/>
                  </a:ext>
                </a:extLst>
              </p:cNvPr>
              <p:cNvSpPr txBox="1"/>
              <p:nvPr/>
            </p:nvSpPr>
            <p:spPr>
              <a:xfrm rot="19864355">
                <a:off x="4647831" y="2686438"/>
                <a:ext cx="8009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Daten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602387B-D347-A079-59EE-DD87B0274D7B}"/>
                  </a:ext>
                </a:extLst>
              </p:cNvPr>
              <p:cNvSpPr txBox="1"/>
              <p:nvPr/>
            </p:nvSpPr>
            <p:spPr>
              <a:xfrm rot="1943960">
                <a:off x="6341491" y="2713697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Daten</a:t>
                </a: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E8D98C67-DAC2-90F1-0A48-3134E9F13F89}"/>
                  </a:ext>
                </a:extLst>
              </p:cNvPr>
              <p:cNvSpPr txBox="1"/>
              <p:nvPr/>
            </p:nvSpPr>
            <p:spPr>
              <a:xfrm rot="5400000">
                <a:off x="5668753" y="2871115"/>
                <a:ext cx="729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Daten</a:t>
                </a: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1188D72-4BF4-5E43-4E30-364A3B479407}"/>
                  </a:ext>
                </a:extLst>
              </p:cNvPr>
              <p:cNvSpPr txBox="1"/>
              <p:nvPr/>
            </p:nvSpPr>
            <p:spPr>
              <a:xfrm rot="16200000">
                <a:off x="5444184" y="2871114"/>
                <a:ext cx="62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Input</a:t>
                </a:r>
              </a:p>
            </p:txBody>
          </p:sp>
          <p:pic>
            <p:nvPicPr>
              <p:cNvPr id="22" name="Grafik 21" descr="Erde mit einfarbiger Füllung">
                <a:extLst>
                  <a:ext uri="{FF2B5EF4-FFF2-40B4-BE49-F238E27FC236}">
                    <a16:creationId xmlns:a16="http://schemas.microsoft.com/office/drawing/2014/main" id="{5B3D5ECB-A826-94B8-776F-75A951519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53007" y="466529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fik 22" descr="Benutzer mit einfarbiger Füllung">
                <a:extLst>
                  <a:ext uri="{FF2B5EF4-FFF2-40B4-BE49-F238E27FC236}">
                    <a16:creationId xmlns:a16="http://schemas.microsoft.com/office/drawing/2014/main" id="{6AA96F9E-1AE4-360E-81D7-72F4A30BF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349937" y="468153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3D37702-01F2-F03C-B932-F44A4925373F}"/>
                  </a:ext>
                </a:extLst>
              </p:cNvPr>
              <p:cNvSpPr txBox="1"/>
              <p:nvPr/>
            </p:nvSpPr>
            <p:spPr>
              <a:xfrm>
                <a:off x="7490010" y="5433404"/>
                <a:ext cx="692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User</a:t>
                </a:r>
              </a:p>
            </p:txBody>
          </p:sp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04A5334-258E-B03E-B301-87A6F4E0CC02}"/>
                  </a:ext>
                </a:extLst>
              </p:cNvPr>
              <p:cNvSpPr txBox="1"/>
              <p:nvPr/>
            </p:nvSpPr>
            <p:spPr>
              <a:xfrm>
                <a:off x="5492600" y="544092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Browser</a:t>
                </a:r>
              </a:p>
            </p:txBody>
          </p:sp>
          <p:cxnSp>
            <p:nvCxnSpPr>
              <p:cNvPr id="26" name="Gerade Verbindung mit Pfeil 25">
                <a:extLst>
                  <a:ext uri="{FF2B5EF4-FFF2-40B4-BE49-F238E27FC236}">
                    <a16:creationId xmlns:a16="http://schemas.microsoft.com/office/drawing/2014/main" id="{5F35A4BB-0179-4095-4C93-DA299CCFF316}"/>
                  </a:ext>
                </a:extLst>
              </p:cNvPr>
              <p:cNvCxnSpPr/>
              <p:nvPr/>
            </p:nvCxnSpPr>
            <p:spPr>
              <a:xfrm flipH="1">
                <a:off x="6402506" y="5138738"/>
                <a:ext cx="94743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mit Pfeil 26">
                <a:extLst>
                  <a:ext uri="{FF2B5EF4-FFF2-40B4-BE49-F238E27FC236}">
                    <a16:creationId xmlns:a16="http://schemas.microsoft.com/office/drawing/2014/main" id="{AC486500-F569-F9F9-809C-E9453A069D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91238" y="4155141"/>
                <a:ext cx="0" cy="5263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3321F2C0-4D30-A905-EC71-E93BAB97EC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573686" y="2236629"/>
                <a:ext cx="2843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580A56AB-DCAB-E2D0-EB2B-3D076FA2E6FC}"/>
                  </a:ext>
                </a:extLst>
              </p:cNvPr>
              <p:cNvSpPr txBox="1"/>
              <p:nvPr/>
            </p:nvSpPr>
            <p:spPr>
              <a:xfrm>
                <a:off x="3325704" y="2230081"/>
                <a:ext cx="119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API-Call</a:t>
                </a:r>
              </a:p>
            </p:txBody>
          </p: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90E461C1-0D77-2CF7-6F02-4AA45792A751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4855916" y="3846513"/>
                <a:ext cx="578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18CB8226-E608-DD4D-7111-D65C9842CC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343750" y="3846513"/>
                <a:ext cx="57812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Grafik 32" descr="Datenbank mit einfarbiger Füllung">
              <a:extLst>
                <a:ext uri="{FF2B5EF4-FFF2-40B4-BE49-F238E27FC236}">
                  <a16:creationId xmlns:a16="http://schemas.microsoft.com/office/drawing/2014/main" id="{37EA59F5-7A3C-8338-2472-786324B6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63879" y="1929896"/>
              <a:ext cx="914400" cy="914400"/>
            </a:xfrm>
            <a:prstGeom prst="rect">
              <a:avLst/>
            </a:prstGeom>
          </p:spPr>
        </p:pic>
        <p:cxnSp>
          <p:nvCxnSpPr>
            <p:cNvPr id="38" name="Verbinder: gekrümmt 37">
              <a:extLst>
                <a:ext uri="{FF2B5EF4-FFF2-40B4-BE49-F238E27FC236}">
                  <a16:creationId xmlns:a16="http://schemas.microsoft.com/office/drawing/2014/main" id="{F8EA7573-CE91-4E80-BBDD-458B68797F94}"/>
                </a:ext>
              </a:extLst>
            </p:cNvPr>
            <p:cNvCxnSpPr>
              <a:cxnSpLocks/>
              <a:stCxn id="6" idx="0"/>
              <a:endCxn id="33" idx="0"/>
            </p:cNvCxnSpPr>
            <p:nvPr/>
          </p:nvCxnSpPr>
          <p:spPr>
            <a:xfrm rot="5400000" flipH="1" flipV="1">
              <a:off x="5220549" y="-1168542"/>
              <a:ext cx="2092" cy="6198968"/>
            </a:xfrm>
            <a:prstGeom prst="curvedConnector3">
              <a:avLst>
                <a:gd name="adj1" fmla="val 3531032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4484970C-F875-C081-0D18-6753952D2F76}"/>
                </a:ext>
              </a:extLst>
            </p:cNvPr>
            <p:cNvSpPr txBox="1"/>
            <p:nvPr/>
          </p:nvSpPr>
          <p:spPr>
            <a:xfrm>
              <a:off x="8797713" y="2272846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DB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EB09904C-DB03-1413-E013-6B4E107F6E91}"/>
                </a:ext>
              </a:extLst>
            </p:cNvPr>
            <p:cNvSpPr txBox="1"/>
            <p:nvPr/>
          </p:nvSpPr>
          <p:spPr>
            <a:xfrm>
              <a:off x="3860186" y="1186272"/>
              <a:ext cx="3050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Daten per Skript in DB laden</a:t>
              </a:r>
            </a:p>
          </p:txBody>
        </p: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1C83AF0F-C166-6DC0-905D-7B042BD7BB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530" y="2385484"/>
              <a:ext cx="1507349" cy="10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4275E04C-A301-ABD9-7B2D-0188E4E61F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45310" y="2538897"/>
              <a:ext cx="1507349" cy="10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B569A2B-2A88-9DA7-0C45-1CBBC0F63037}"/>
                </a:ext>
              </a:extLst>
            </p:cNvPr>
            <p:cNvSpPr txBox="1"/>
            <p:nvPr/>
          </p:nvSpPr>
          <p:spPr>
            <a:xfrm>
              <a:off x="6432578" y="2489141"/>
              <a:ext cx="168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Wetterdaten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C7EA161-E1BC-0107-E764-FEAB5B1B0544}"/>
                </a:ext>
              </a:extLst>
            </p:cNvPr>
            <p:cNvSpPr txBox="1"/>
            <p:nvPr/>
          </p:nvSpPr>
          <p:spPr>
            <a:xfrm>
              <a:off x="6631650" y="207629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Zugriff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44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07BC7-89D0-D1E7-D818-B4BDDFDF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287"/>
            <a:ext cx="10269537" cy="1478570"/>
          </a:xfrm>
        </p:spPr>
        <p:txBody>
          <a:bodyPr/>
          <a:lstStyle/>
          <a:p>
            <a:r>
              <a:rPr lang="de-DE" dirty="0"/>
              <a:t>Architektur: Erweiterung - Containerisierung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BBFC181-B248-8A23-26B0-2F8A6BB470DD}"/>
              </a:ext>
            </a:extLst>
          </p:cNvPr>
          <p:cNvGrpSpPr/>
          <p:nvPr/>
        </p:nvGrpSpPr>
        <p:grpSpPr>
          <a:xfrm>
            <a:off x="3160037" y="1516857"/>
            <a:ext cx="5871926" cy="3308153"/>
            <a:chOff x="684212" y="1374973"/>
            <a:chExt cx="5871926" cy="3308153"/>
          </a:xfrm>
        </p:grpSpPr>
        <p:pic>
          <p:nvPicPr>
            <p:cNvPr id="5" name="Grafik 4" descr="Datenbank mit einfarbiger Füllung">
              <a:extLst>
                <a:ext uri="{FF2B5EF4-FFF2-40B4-BE49-F238E27FC236}">
                  <a16:creationId xmlns:a16="http://schemas.microsoft.com/office/drawing/2014/main" id="{A76B9510-C340-7506-313A-8FAD566B7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761" y="3043238"/>
              <a:ext cx="914400" cy="914400"/>
            </a:xfrm>
            <a:prstGeom prst="rect">
              <a:avLst/>
            </a:prstGeom>
          </p:spPr>
        </p:pic>
        <p:pic>
          <p:nvPicPr>
            <p:cNvPr id="7" name="Grafik 6" descr="Zahnrad mit einfarbiger Füllung">
              <a:extLst>
                <a:ext uri="{FF2B5EF4-FFF2-40B4-BE49-F238E27FC236}">
                  <a16:creationId xmlns:a16="http://schemas.microsoft.com/office/drawing/2014/main" id="{346A29D5-434A-54EA-A8D7-4C968DA8F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19989" y="1374973"/>
              <a:ext cx="914400" cy="914400"/>
            </a:xfrm>
            <a:prstGeom prst="rect">
              <a:avLst/>
            </a:prstGeom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BE8A0B6-C6DE-4AE7-56BC-7081CA458F09}"/>
                </a:ext>
              </a:extLst>
            </p:cNvPr>
            <p:cNvSpPr/>
            <p:nvPr/>
          </p:nvSpPr>
          <p:spPr>
            <a:xfrm>
              <a:off x="684212" y="2954338"/>
              <a:ext cx="914400" cy="11350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26DE53C-BC23-7578-EC9A-2C5A1D7D285C}"/>
                </a:ext>
              </a:extLst>
            </p:cNvPr>
            <p:cNvSpPr/>
            <p:nvPr/>
          </p:nvSpPr>
          <p:spPr>
            <a:xfrm>
              <a:off x="2219989" y="2954338"/>
              <a:ext cx="914400" cy="11350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31FD119-AD05-6DE0-4A4E-01A7BECB478D}"/>
                </a:ext>
              </a:extLst>
            </p:cNvPr>
            <p:cNvSpPr/>
            <p:nvPr/>
          </p:nvSpPr>
          <p:spPr>
            <a:xfrm>
              <a:off x="3971688" y="2954338"/>
              <a:ext cx="914400" cy="1135062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4" name="Grafik 13" descr="Dokument mit einfarbiger Füllung">
              <a:extLst>
                <a:ext uri="{FF2B5EF4-FFF2-40B4-BE49-F238E27FC236}">
                  <a16:creationId xmlns:a16="http://schemas.microsoft.com/office/drawing/2014/main" id="{76DA46A7-6634-04DB-6211-9F7BE6A05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27476" y="3061890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Dokument mit einfarbiger Füllung">
              <a:extLst>
                <a:ext uri="{FF2B5EF4-FFF2-40B4-BE49-F238E27FC236}">
                  <a16:creationId xmlns:a16="http://schemas.microsoft.com/office/drawing/2014/main" id="{232131E2-25E4-EE07-601E-99F783226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4201" y="3064669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Webdesign mit einfarbiger Füllung">
              <a:extLst>
                <a:ext uri="{FF2B5EF4-FFF2-40B4-BE49-F238E27FC236}">
                  <a16:creationId xmlns:a16="http://schemas.microsoft.com/office/drawing/2014/main" id="{45FAFEAE-7098-3B72-9C9E-E0252A531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1738" y="3064669"/>
              <a:ext cx="914400" cy="914400"/>
            </a:xfrm>
            <a:prstGeom prst="rect">
              <a:avLst/>
            </a:prstGeom>
          </p:spPr>
        </p:pic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0EDDB54-551B-E05E-2C48-C8390973385E}"/>
                </a:ext>
              </a:extLst>
            </p:cNvPr>
            <p:cNvSpPr/>
            <p:nvPr/>
          </p:nvSpPr>
          <p:spPr>
            <a:xfrm>
              <a:off x="5638800" y="2438400"/>
              <a:ext cx="914400" cy="2152650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8" name="Grafik 17" descr="Webdesign mit einfarbiger Füllung">
              <a:extLst>
                <a:ext uri="{FF2B5EF4-FFF2-40B4-BE49-F238E27FC236}">
                  <a16:creationId xmlns:a16="http://schemas.microsoft.com/office/drawing/2014/main" id="{51691F63-708F-6019-A555-C0641D222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360612"/>
              <a:ext cx="914400" cy="914400"/>
            </a:xfrm>
            <a:prstGeom prst="rect">
              <a:avLst/>
            </a:prstGeom>
          </p:spPr>
        </p:pic>
        <p:pic>
          <p:nvPicPr>
            <p:cNvPr id="20" name="Grafik 19" descr="Webdesign mit einfarbiger Füllung">
              <a:extLst>
                <a:ext uri="{FF2B5EF4-FFF2-40B4-BE49-F238E27FC236}">
                  <a16:creationId xmlns:a16="http://schemas.microsoft.com/office/drawing/2014/main" id="{5A0657C0-94D9-5511-C39D-FBB3396FB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41738" y="3768726"/>
              <a:ext cx="914400" cy="91440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7752A01F-9362-7F2D-BEDA-5984980D7F82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677189" y="2133600"/>
              <a:ext cx="0" cy="8207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2B6A5F6D-94B5-BD12-606B-D8FFEE8758EE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3134389" y="3521869"/>
              <a:ext cx="837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551060B8-A257-78D5-7C3D-ACB425E7DD91}"/>
                </a:ext>
              </a:extLst>
            </p:cNvPr>
            <p:cNvCxnSpPr>
              <a:cxnSpLocks/>
              <a:stCxn id="10" idx="1"/>
              <a:endCxn id="8" idx="3"/>
            </p:cNvCxnSpPr>
            <p:nvPr/>
          </p:nvCxnSpPr>
          <p:spPr>
            <a:xfrm flipH="1">
              <a:off x="1598612" y="3521869"/>
              <a:ext cx="6213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8809C945-E3BC-0B15-D595-1364BE7A0CA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610648" y="3674269"/>
              <a:ext cx="62137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EA266E1E-9974-2C54-F4C1-81B16342791C}"/>
                </a:ext>
              </a:extLst>
            </p:cNvPr>
            <p:cNvCxnSpPr>
              <a:cxnSpLocks/>
            </p:cNvCxnSpPr>
            <p:nvPr/>
          </p:nvCxnSpPr>
          <p:spPr>
            <a:xfrm>
              <a:off x="4886088" y="3533776"/>
              <a:ext cx="6939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eschweifte Klammer rechts 36">
            <a:extLst>
              <a:ext uri="{FF2B5EF4-FFF2-40B4-BE49-F238E27FC236}">
                <a16:creationId xmlns:a16="http://schemas.microsoft.com/office/drawing/2014/main" id="{3F4F288D-9C13-69A3-14B8-B9570D67F6E7}"/>
              </a:ext>
            </a:extLst>
          </p:cNvPr>
          <p:cNvSpPr/>
          <p:nvPr/>
        </p:nvSpPr>
        <p:spPr>
          <a:xfrm rot="5400000">
            <a:off x="5647825" y="1681379"/>
            <a:ext cx="896349" cy="64231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B848808-7919-5904-79BF-41B7B59CA77C}"/>
              </a:ext>
            </a:extLst>
          </p:cNvPr>
          <p:cNvSpPr txBox="1"/>
          <p:nvPr/>
        </p:nvSpPr>
        <p:spPr>
          <a:xfrm>
            <a:off x="4544337" y="5329308"/>
            <a:ext cx="3666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Verwaltung per docker-compose</a:t>
            </a:r>
          </a:p>
        </p:txBody>
      </p:sp>
    </p:spTree>
    <p:extLst>
      <p:ext uri="{BB962C8B-B14F-4D97-AF65-F5344CB8AC3E}">
        <p14:creationId xmlns:p14="http://schemas.microsoft.com/office/powerpoint/2010/main" val="77524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87ED8-56DE-8097-42EA-0A2DB00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Umsetzungsmöglichkeiten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85BDB-A835-D3B6-7B7B-EC784D969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Statt Jinja2: React oder Vue</a:t>
            </a:r>
          </a:p>
          <a:p>
            <a:r>
              <a:rPr lang="de-DE" dirty="0"/>
              <a:t>Backend: z.B. Svelte oder Node.js oder FastAPI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090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5062C-7DCB-F366-B042-6D46927E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6113" y="2791315"/>
            <a:ext cx="2601510" cy="1478570"/>
          </a:xfrm>
        </p:spPr>
        <p:txBody>
          <a:bodyPr>
            <a:normAutofit/>
          </a:bodyPr>
          <a:lstStyle/>
          <a:p>
            <a:r>
              <a:rPr lang="de-DE" sz="8800" dirty="0"/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104553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143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Tw Cen MT</vt:lpstr>
      <vt:lpstr>Schaltkreis</vt:lpstr>
      <vt:lpstr>Webanwendung - Wetterdaten</vt:lpstr>
      <vt:lpstr>Zusammenfassung</vt:lpstr>
      <vt:lpstr>Architektur</vt:lpstr>
      <vt:lpstr>ErweiterungsMöglichkeiten - Features</vt:lpstr>
      <vt:lpstr>Erweiterungsmöglichkeiten - Technisch</vt:lpstr>
      <vt:lpstr>Architektur: Erweiterung - Datenbank</vt:lpstr>
      <vt:lpstr>Architektur: Erweiterung - Containerisierung</vt:lpstr>
      <vt:lpstr>Alternative Umsetzungsmöglichkeiten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Boehm</dc:creator>
  <cp:lastModifiedBy>Pascal Boehm</cp:lastModifiedBy>
  <cp:revision>4</cp:revision>
  <dcterms:created xsi:type="dcterms:W3CDTF">2025-05-24T14:54:05Z</dcterms:created>
  <dcterms:modified xsi:type="dcterms:W3CDTF">2025-05-24T16:08:23Z</dcterms:modified>
</cp:coreProperties>
</file>