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9"/>
  </p:notesMasterIdLst>
  <p:sldIdLst>
    <p:sldId id="256" r:id="rId2"/>
    <p:sldId id="257" r:id="rId3"/>
    <p:sldId id="258" r:id="rId4"/>
    <p:sldId id="259" r:id="rId5"/>
    <p:sldId id="262"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53" d="100"/>
          <a:sy n="53" d="100"/>
        </p:scale>
        <p:origin x="23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F7646-F517-410B-A50A-CA20C9403921}" type="datetimeFigureOut">
              <a:rPr lang="en-GB" smtClean="0"/>
              <a:t>26/02/2015</a:t>
            </a:fld>
            <a:endParaRPr lang="en-GB"/>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6A78C-7A1B-4186-9701-837DE127F153}" type="slidenum">
              <a:rPr lang="en-GB" smtClean="0"/>
              <a:t>‹nr.›</a:t>
            </a:fld>
            <a:endParaRPr lang="en-GB"/>
          </a:p>
        </p:txBody>
      </p:sp>
    </p:spTree>
    <p:extLst>
      <p:ext uri="{BB962C8B-B14F-4D97-AF65-F5344CB8AC3E}">
        <p14:creationId xmlns:p14="http://schemas.microsoft.com/office/powerpoint/2010/main" val="379171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2</a:t>
            </a:fld>
            <a:endParaRPr lang="en-GB"/>
          </a:p>
        </p:txBody>
      </p:sp>
    </p:spTree>
    <p:extLst>
      <p:ext uri="{BB962C8B-B14F-4D97-AF65-F5344CB8AC3E}">
        <p14:creationId xmlns:p14="http://schemas.microsoft.com/office/powerpoint/2010/main" val="73706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have to make a so called sorting machine. This machine should be able to separate, by colour, small black and white plastic discs. The only real requirement in achieving this is that we need to use at least one conveyor belt. We think the conveyor belt is our biggest disadvantage. It’s rather slow compared to the detectors.</a:t>
            </a:r>
            <a:r>
              <a:rPr lang="en-GB" sz="1200" kern="1200" baseline="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3</a:t>
            </a:fld>
            <a:endParaRPr lang="en-GB"/>
          </a:p>
        </p:txBody>
      </p:sp>
    </p:spTree>
    <p:extLst>
      <p:ext uri="{BB962C8B-B14F-4D97-AF65-F5344CB8AC3E}">
        <p14:creationId xmlns:p14="http://schemas.microsoft.com/office/powerpoint/2010/main" val="189010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1" kern="1200" dirty="0" smtClean="0">
                <a:solidFill>
                  <a:schemeClr val="tx1"/>
                </a:solidFill>
                <a:effectLst/>
                <a:latin typeface="+mn-lt"/>
                <a:ea typeface="+mn-ea"/>
                <a:cs typeface="+mn-cs"/>
              </a:rPr>
              <a:t>User constraints</a:t>
            </a:r>
          </a:p>
          <a:p>
            <a:r>
              <a:rPr lang="en-GB" sz="1200" kern="1200" dirty="0" smtClean="0">
                <a:solidFill>
                  <a:schemeClr val="tx1"/>
                </a:solidFill>
                <a:effectLst/>
                <a:latin typeface="+mn-lt"/>
                <a:ea typeface="+mn-ea"/>
                <a:cs typeface="+mn-cs"/>
              </a:rPr>
              <a:t>Limit</a:t>
            </a:r>
          </a:p>
          <a:p>
            <a:r>
              <a:rPr lang="en-GB" sz="1200" kern="1200" dirty="0" smtClean="0">
                <a:solidFill>
                  <a:schemeClr val="tx1"/>
                </a:solidFill>
                <a:effectLst/>
                <a:latin typeface="+mn-lt"/>
                <a:ea typeface="+mn-ea"/>
                <a:cs typeface="+mn-cs"/>
              </a:rPr>
              <a:t>Necessity</a:t>
            </a:r>
            <a:r>
              <a:rPr lang="en-GB" sz="1200" kern="1200" baseline="0" dirty="0" smtClean="0">
                <a:solidFill>
                  <a:schemeClr val="tx1"/>
                </a:solidFill>
                <a:effectLst/>
                <a:latin typeface="+mn-lt"/>
                <a:ea typeface="+mn-ea"/>
                <a:cs typeface="+mn-cs"/>
              </a:rPr>
              <a:t>: purpose, use-cases, condition</a:t>
            </a: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Safety properties</a:t>
            </a:r>
          </a:p>
          <a:p>
            <a:r>
              <a:rPr lang="en-GB" sz="1200" kern="1200" dirty="0" smtClean="0">
                <a:solidFill>
                  <a:schemeClr val="tx1"/>
                </a:solidFill>
                <a:effectLst/>
                <a:latin typeface="+mn-lt"/>
                <a:ea typeface="+mn-ea"/>
                <a:cs typeface="+mn-cs"/>
              </a:rPr>
              <a:t>Example</a:t>
            </a:r>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4</a:t>
            </a:fld>
            <a:endParaRPr lang="en-GB"/>
          </a:p>
        </p:txBody>
      </p:sp>
    </p:spTree>
    <p:extLst>
      <p:ext uri="{BB962C8B-B14F-4D97-AF65-F5344CB8AC3E}">
        <p14:creationId xmlns:p14="http://schemas.microsoft.com/office/powerpoint/2010/main" val="2566534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1" kern="1200" dirty="0" smtClean="0">
                <a:solidFill>
                  <a:schemeClr val="tx1"/>
                </a:solidFill>
                <a:effectLst/>
                <a:latin typeface="+mn-lt"/>
                <a:ea typeface="+mn-ea"/>
                <a:cs typeface="+mn-cs"/>
              </a:rPr>
              <a:t>Sketch</a:t>
            </a:r>
          </a:p>
          <a:p>
            <a:r>
              <a:rPr lang="en-GB" sz="1200" kern="1200" dirty="0" smtClean="0">
                <a:solidFill>
                  <a:schemeClr val="tx1"/>
                </a:solidFill>
                <a:effectLst/>
                <a:latin typeface="+mn-lt"/>
                <a:ea typeface="+mn-ea"/>
                <a:cs typeface="+mn-cs"/>
              </a:rPr>
              <a:t>Now we were talking about the use-cases, user constraints and safety properties, you might have forgotten that we were talking about machine design. So let’s take a design decision we made. </a:t>
            </a:r>
          </a:p>
          <a:p>
            <a:r>
              <a:rPr lang="en-GB" sz="1200" kern="1200" dirty="0" smtClean="0">
                <a:solidFill>
                  <a:schemeClr val="tx1"/>
                </a:solidFill>
                <a:effectLst/>
                <a:latin typeface="+mn-lt"/>
                <a:ea typeface="+mn-ea"/>
                <a:cs typeface="+mn-cs"/>
              </a:rPr>
              <a:t>For the use-case “Sort unsorted discs” we need something that disposes discs one by one on the conveyer belt. We came up with two designs and build both of them. </a:t>
            </a:r>
          </a:p>
          <a:p>
            <a:r>
              <a:rPr lang="en-GB" sz="1200" kern="1200" dirty="0" smtClean="0">
                <a:solidFill>
                  <a:schemeClr val="tx1"/>
                </a:solidFill>
                <a:effectLst/>
                <a:latin typeface="+mn-lt"/>
                <a:ea typeface="+mn-ea"/>
                <a:cs typeface="+mn-cs"/>
              </a:rPr>
              <a:t>*Show designs*</a:t>
            </a:r>
          </a:p>
          <a:p>
            <a:r>
              <a:rPr lang="en-GB" sz="1200" kern="1200" dirty="0" smtClean="0">
                <a:solidFill>
                  <a:schemeClr val="tx1"/>
                </a:solidFill>
                <a:effectLst/>
                <a:latin typeface="+mn-lt"/>
                <a:ea typeface="+mn-ea"/>
                <a:cs typeface="+mn-cs"/>
              </a:rPr>
              <a:t>Both designs make use of the hollow tubes stacked on top of each other. This is convenient because they are reliable in containing the discs and fast because if the bottom disc is removed the next disc, if any, will drop down to the position of the first disc. Robustness is covered too, because there are few parts that may come loose. For user accessibility it’s easy to put new discs to be processed at the top of the tubes. </a:t>
            </a:r>
          </a:p>
          <a:p>
            <a:r>
              <a:rPr lang="en-GB" sz="1200" kern="1200" dirty="0" smtClean="0">
                <a:solidFill>
                  <a:schemeClr val="tx1"/>
                </a:solidFill>
                <a:effectLst/>
                <a:latin typeface="+mn-lt"/>
                <a:ea typeface="+mn-ea"/>
                <a:cs typeface="+mn-cs"/>
              </a:rPr>
              <a:t>In the first design there’s a turning wheel with a cam that is able to push the discs one by one onto the belt. A wall to the left of the container makes sure the disk is pushed up and not to the left. </a:t>
            </a:r>
          </a:p>
          <a:p>
            <a:r>
              <a:rPr lang="en-GB" sz="1200" kern="1200" dirty="0" smtClean="0">
                <a:solidFill>
                  <a:schemeClr val="tx1"/>
                </a:solidFill>
                <a:effectLst/>
                <a:latin typeface="+mn-lt"/>
                <a:ea typeface="+mn-ea"/>
                <a:cs typeface="+mn-cs"/>
              </a:rPr>
              <a:t>In the second design a moving block would push the discs onto the belt. The block would be driven by a lever attached to a rotating wheel. </a:t>
            </a:r>
          </a:p>
          <a:p>
            <a:r>
              <a:rPr lang="en-GB" sz="1200" kern="1200" dirty="0" smtClean="0">
                <a:solidFill>
                  <a:schemeClr val="tx1"/>
                </a:solidFill>
                <a:effectLst/>
                <a:latin typeface="+mn-lt"/>
                <a:ea typeface="+mn-ea"/>
                <a:cs typeface="+mn-cs"/>
              </a:rPr>
              <a:t>Both designs are consistent with the use-case. Tudor will tell you more about our priorities, but both designs were reliable and there was no difference in speed. Both designs didn’t hinder the user, so user accessibility is all right. At the end we chose for the first design, because it was easier to build, had less parts and was a lot more compact. </a:t>
            </a:r>
          </a:p>
          <a:p>
            <a:r>
              <a:rPr lang="en-GB" sz="1200" kern="1200" dirty="0" smtClean="0">
                <a:solidFill>
                  <a:schemeClr val="tx1"/>
                </a:solidFill>
                <a:effectLst/>
                <a:latin typeface="+mn-lt"/>
                <a:ea typeface="+mn-ea"/>
                <a:cs typeface="+mn-cs"/>
              </a:rPr>
              <a:t> </a:t>
            </a:r>
          </a:p>
          <a:p>
            <a:r>
              <a:rPr lang="en-GB" sz="1200" kern="1200" smtClean="0">
                <a:solidFill>
                  <a:schemeClr val="tx1"/>
                </a:solidFill>
                <a:effectLst/>
                <a:latin typeface="+mn-lt"/>
                <a:ea typeface="+mn-ea"/>
                <a:cs typeface="+mn-cs"/>
              </a:rPr>
              <a:t>Then now I will give the word to Tudor, so he can tell you about design decisions. </a:t>
            </a:r>
          </a:p>
          <a:p>
            <a:endParaRPr lang="en-GB"/>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5</a:t>
            </a:fld>
            <a:endParaRPr lang="en-GB"/>
          </a:p>
        </p:txBody>
      </p:sp>
    </p:spTree>
    <p:extLst>
      <p:ext uri="{BB962C8B-B14F-4D97-AF65-F5344CB8AC3E}">
        <p14:creationId xmlns:p14="http://schemas.microsoft.com/office/powerpoint/2010/main" val="521095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nl-NL" smtClean="0"/>
              <a:t>Klik om de stijl te bewerken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75183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5706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nl-NL" smtClean="0"/>
              <a:t>Klik om de stijl te bewerken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8170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nl-NL" smtClean="0"/>
              <a:t>Klik om de stijl te bewerken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l-NL" smtClean="0"/>
              <a:t>Klik om de modelstijlen te bewerken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77008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6104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37795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1850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nchor="t" anchorCtr="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618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nl-NL" smtClean="0"/>
              <a:t>Klik om de stijl te bewerken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9723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367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24717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85859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766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0201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82450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nl-NL" smtClean="0"/>
              <a:t>Klik om de stijl te bewerken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7"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184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848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nl-NL" smtClean="0"/>
              <a:t>Klik om de stijl te bewerken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16875985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DBL Embedded Systems</a:t>
            </a:r>
            <a:endParaRPr lang="en-GB" dirty="0"/>
          </a:p>
        </p:txBody>
      </p:sp>
      <p:sp>
        <p:nvSpPr>
          <p:cNvPr id="3" name="Ondertitel 2"/>
          <p:cNvSpPr>
            <a:spLocks noGrp="1"/>
          </p:cNvSpPr>
          <p:nvPr>
            <p:ph type="subTitle" idx="1"/>
          </p:nvPr>
        </p:nvSpPr>
        <p:spPr/>
        <p:txBody>
          <a:bodyPr>
            <a:normAutofit fontScale="62500" lnSpcReduction="20000"/>
          </a:bodyPr>
          <a:lstStyle/>
          <a:p>
            <a:r>
              <a:rPr lang="nl-NL" dirty="0" smtClean="0"/>
              <a:t>A </a:t>
            </a:r>
            <a:r>
              <a:rPr lang="nl-NL" dirty="0" err="1" smtClean="0"/>
              <a:t>sorting</a:t>
            </a:r>
            <a:r>
              <a:rPr lang="nl-NL" dirty="0" smtClean="0"/>
              <a:t> machine </a:t>
            </a:r>
            <a:r>
              <a:rPr lang="nl-NL" dirty="0" err="1" smtClean="0"/>
              <a:t>to</a:t>
            </a:r>
            <a:r>
              <a:rPr lang="nl-NL" dirty="0" smtClean="0"/>
              <a:t> </a:t>
            </a:r>
            <a:r>
              <a:rPr lang="nl-NL" dirty="0" err="1" smtClean="0"/>
              <a:t>sort</a:t>
            </a:r>
            <a:r>
              <a:rPr lang="nl-NL" dirty="0" smtClean="0"/>
              <a:t> black </a:t>
            </a:r>
            <a:r>
              <a:rPr lang="nl-NL" dirty="0" err="1" smtClean="0"/>
              <a:t>and</a:t>
            </a:r>
            <a:r>
              <a:rPr lang="nl-NL" dirty="0" smtClean="0"/>
              <a:t> </a:t>
            </a:r>
            <a:r>
              <a:rPr lang="nl-NL" dirty="0" err="1" smtClean="0"/>
              <a:t>white</a:t>
            </a:r>
            <a:r>
              <a:rPr lang="nl-NL" dirty="0" smtClean="0"/>
              <a:t> discs</a:t>
            </a:r>
          </a:p>
          <a:p>
            <a:r>
              <a:rPr lang="nl-NL" dirty="0"/>
              <a:t>Group </a:t>
            </a:r>
            <a:r>
              <a:rPr lang="nl-NL" dirty="0" smtClean="0"/>
              <a:t>16</a:t>
            </a:r>
          </a:p>
          <a:p>
            <a:r>
              <a:rPr lang="nl-NL" dirty="0" err="1" smtClean="0"/>
              <a:t>Presenters</a:t>
            </a:r>
            <a:r>
              <a:rPr lang="nl-NL" dirty="0" smtClean="0"/>
              <a:t>: </a:t>
            </a:r>
            <a:r>
              <a:rPr lang="nl-NL" dirty="0"/>
              <a:t>Phung D.T. (</a:t>
            </a:r>
            <a:r>
              <a:rPr lang="nl-NL" dirty="0" smtClean="0"/>
              <a:t>Dat)</a:t>
            </a:r>
            <a:r>
              <a:rPr lang="en-GB" dirty="0" smtClean="0"/>
              <a:t>, </a:t>
            </a:r>
            <a:r>
              <a:rPr lang="nl-NL" dirty="0" smtClean="0"/>
              <a:t>Keet </a:t>
            </a:r>
            <a:r>
              <a:rPr lang="nl-NL" dirty="0"/>
              <a:t>M. (Maarten</a:t>
            </a:r>
            <a:r>
              <a:rPr lang="nl-NL" dirty="0" smtClean="0"/>
              <a:t>) </a:t>
            </a:r>
            <a:r>
              <a:rPr lang="nl-NL" dirty="0" err="1" smtClean="0"/>
              <a:t>and</a:t>
            </a:r>
            <a:r>
              <a:rPr lang="nl-NL" dirty="0" smtClean="0"/>
              <a:t> </a:t>
            </a:r>
            <a:r>
              <a:rPr lang="nl-NL" dirty="0"/>
              <a:t>Petrescu T. (</a:t>
            </a:r>
            <a:r>
              <a:rPr lang="nl-NL" dirty="0" err="1"/>
              <a:t>Tudor</a:t>
            </a:r>
            <a:r>
              <a:rPr lang="nl-NL" dirty="0" smtClean="0"/>
              <a:t>)</a:t>
            </a:r>
            <a:endParaRPr lang="en-GB" dirty="0"/>
          </a:p>
        </p:txBody>
      </p:sp>
    </p:spTree>
    <p:extLst>
      <p:ext uri="{BB962C8B-B14F-4D97-AF65-F5344CB8AC3E}">
        <p14:creationId xmlns:p14="http://schemas.microsoft.com/office/powerpoint/2010/main" val="4128524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Subjects</a:t>
            </a:r>
            <a:endParaRPr lang="en-GB" dirty="0"/>
          </a:p>
        </p:txBody>
      </p:sp>
      <p:sp>
        <p:nvSpPr>
          <p:cNvPr id="3" name="Tijdelijke aanduiding voor inhoud 2"/>
          <p:cNvSpPr>
            <a:spLocks noGrp="1"/>
          </p:cNvSpPr>
          <p:nvPr>
            <p:ph idx="1"/>
          </p:nvPr>
        </p:nvSpPr>
        <p:spPr/>
        <p:txBody>
          <a:bodyPr>
            <a:normAutofit/>
          </a:bodyPr>
          <a:lstStyle/>
          <a:p>
            <a:r>
              <a:rPr lang="nl-NL" dirty="0" err="1" smtClean="0"/>
              <a:t>Specification</a:t>
            </a:r>
            <a:endParaRPr lang="nl-NL" dirty="0" smtClean="0"/>
          </a:p>
          <a:p>
            <a:r>
              <a:rPr lang="nl-NL" dirty="0" smtClean="0"/>
              <a:t>Machine Design</a:t>
            </a:r>
          </a:p>
          <a:p>
            <a:pPr lvl="1"/>
            <a:r>
              <a:rPr lang="nl-NL" dirty="0" err="1" smtClean="0"/>
              <a:t>Use</a:t>
            </a:r>
            <a:r>
              <a:rPr lang="nl-NL" dirty="0" smtClean="0"/>
              <a:t>-cases</a:t>
            </a:r>
          </a:p>
          <a:p>
            <a:pPr lvl="1"/>
            <a:r>
              <a:rPr lang="nl-NL" dirty="0" smtClean="0"/>
              <a:t>User </a:t>
            </a:r>
            <a:r>
              <a:rPr lang="nl-NL" dirty="0" err="1" smtClean="0"/>
              <a:t>constraints</a:t>
            </a:r>
            <a:endParaRPr lang="nl-NL" dirty="0" smtClean="0"/>
          </a:p>
          <a:p>
            <a:pPr lvl="1"/>
            <a:r>
              <a:rPr lang="nl-NL" dirty="0" smtClean="0"/>
              <a:t>Safety </a:t>
            </a:r>
            <a:r>
              <a:rPr lang="nl-NL" dirty="0" err="1" smtClean="0"/>
              <a:t>properties</a:t>
            </a:r>
            <a:endParaRPr lang="nl-NL" dirty="0" smtClean="0"/>
          </a:p>
          <a:p>
            <a:pPr lvl="1"/>
            <a:r>
              <a:rPr lang="nl-NL" dirty="0" smtClean="0"/>
              <a:t>Machine sketch</a:t>
            </a:r>
          </a:p>
          <a:p>
            <a:r>
              <a:rPr lang="nl-NL" dirty="0" smtClean="0"/>
              <a:t>Design </a:t>
            </a:r>
            <a:r>
              <a:rPr lang="nl-NL" dirty="0" err="1" smtClean="0"/>
              <a:t>decisions</a:t>
            </a:r>
            <a:endParaRPr lang="nl-NL" dirty="0" smtClean="0"/>
          </a:p>
          <a:p>
            <a:pPr lvl="1"/>
            <a:r>
              <a:rPr lang="nl-NL" dirty="0" err="1" smtClean="0"/>
              <a:t>Priorities</a:t>
            </a:r>
            <a:endParaRPr lang="nl-NL" dirty="0" smtClean="0"/>
          </a:p>
          <a:p>
            <a:r>
              <a:rPr lang="nl-NL" dirty="0" err="1" smtClean="0"/>
              <a:t>Conclusion</a:t>
            </a:r>
            <a:endParaRPr lang="en-GB" dirty="0"/>
          </a:p>
        </p:txBody>
      </p:sp>
    </p:spTree>
    <p:extLst>
      <p:ext uri="{BB962C8B-B14F-4D97-AF65-F5344CB8AC3E}">
        <p14:creationId xmlns:p14="http://schemas.microsoft.com/office/powerpoint/2010/main" val="33281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Specification</a:t>
            </a:r>
            <a:endParaRPr lang="en-GB" dirty="0"/>
          </a:p>
        </p:txBody>
      </p:sp>
      <p:sp>
        <p:nvSpPr>
          <p:cNvPr id="3" name="Tijdelijke aanduiding voor inhoud 2"/>
          <p:cNvSpPr>
            <a:spLocks noGrp="1"/>
          </p:cNvSpPr>
          <p:nvPr>
            <p:ph idx="1"/>
          </p:nvPr>
        </p:nvSpPr>
        <p:spPr/>
        <p:txBody>
          <a:bodyPr/>
          <a:lstStyle/>
          <a:p>
            <a:r>
              <a:rPr lang="en-GB" dirty="0"/>
              <a:t>C</a:t>
            </a:r>
            <a:r>
              <a:rPr lang="en-GB" dirty="0" smtClean="0"/>
              <a:t>onveyer belt requirement</a:t>
            </a:r>
            <a:endParaRPr lang="en-GB"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00" y="2052925"/>
            <a:ext cx="6984127" cy="4749206"/>
          </a:xfrm>
          <a:prstGeom prst="rect">
            <a:avLst/>
          </a:prstGeom>
        </p:spPr>
      </p:pic>
    </p:spTree>
    <p:extLst>
      <p:ext uri="{BB962C8B-B14F-4D97-AF65-F5344CB8AC3E}">
        <p14:creationId xmlns:p14="http://schemas.microsoft.com/office/powerpoint/2010/main" val="270274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Machine Design</a:t>
            </a:r>
            <a:endParaRPr lang="en-GB" dirty="0"/>
          </a:p>
        </p:txBody>
      </p:sp>
      <p:sp>
        <p:nvSpPr>
          <p:cNvPr id="3" name="Tijdelijke aanduiding voor inhoud 2"/>
          <p:cNvSpPr>
            <a:spLocks noGrp="1"/>
          </p:cNvSpPr>
          <p:nvPr>
            <p:ph idx="1"/>
          </p:nvPr>
        </p:nvSpPr>
        <p:spPr/>
        <p:txBody>
          <a:bodyPr/>
          <a:lstStyle/>
          <a:p>
            <a:r>
              <a:rPr lang="nl-NL" dirty="0" err="1" smtClean="0"/>
              <a:t>Use</a:t>
            </a:r>
            <a:r>
              <a:rPr lang="nl-NL" dirty="0" smtClean="0"/>
              <a:t>-cases</a:t>
            </a:r>
          </a:p>
          <a:p>
            <a:r>
              <a:rPr lang="nl-NL" dirty="0" smtClean="0"/>
              <a:t>User </a:t>
            </a:r>
            <a:r>
              <a:rPr lang="nl-NL" dirty="0" err="1" smtClean="0"/>
              <a:t>constraints</a:t>
            </a:r>
            <a:endParaRPr lang="nl-NL" dirty="0" smtClean="0"/>
          </a:p>
          <a:p>
            <a:r>
              <a:rPr lang="nl-NL" dirty="0" smtClean="0"/>
              <a:t>Safety </a:t>
            </a:r>
            <a:r>
              <a:rPr lang="nl-NL" dirty="0" err="1" smtClean="0"/>
              <a:t>properties</a:t>
            </a:r>
            <a:endParaRPr lang="nl-NL" dirty="0" smtClean="0"/>
          </a:p>
        </p:txBody>
      </p:sp>
    </p:spTree>
    <p:extLst>
      <p:ext uri="{BB962C8B-B14F-4D97-AF65-F5344CB8AC3E}">
        <p14:creationId xmlns:p14="http://schemas.microsoft.com/office/powerpoint/2010/main" val="30308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Sketches</a:t>
            </a:r>
            <a:endParaRPr lang="en-GB" dirty="0"/>
          </a:p>
        </p:txBody>
      </p:sp>
      <p:pic>
        <p:nvPicPr>
          <p:cNvPr id="4" name="Tijdelijke aanduiding voor inhoud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6425" y="1300529"/>
            <a:ext cx="6711950" cy="3091725"/>
          </a:xfrm>
        </p:spPr>
      </p:pic>
      <p:pic>
        <p:nvPicPr>
          <p:cNvPr id="5" name="Afbeelding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05130"/>
            <a:ext cx="9144000" cy="2252870"/>
          </a:xfrm>
          <a:prstGeom prst="rect">
            <a:avLst/>
          </a:prstGeom>
        </p:spPr>
      </p:pic>
      <p:sp>
        <p:nvSpPr>
          <p:cNvPr id="6" name="Tekstvak 5"/>
          <p:cNvSpPr txBox="1"/>
          <p:nvPr/>
        </p:nvSpPr>
        <p:spPr>
          <a:xfrm>
            <a:off x="3365770" y="2331727"/>
            <a:ext cx="1206230" cy="369332"/>
          </a:xfrm>
          <a:prstGeom prst="rect">
            <a:avLst/>
          </a:prstGeom>
          <a:noFill/>
        </p:spPr>
        <p:txBody>
          <a:bodyPr wrap="square" rtlCol="0">
            <a:spAutoFit/>
          </a:bodyPr>
          <a:lstStyle/>
          <a:p>
            <a:r>
              <a:rPr lang="nl-NL" dirty="0" smtClean="0"/>
              <a:t>Design 1</a:t>
            </a:r>
            <a:endParaRPr lang="en-GB" dirty="0"/>
          </a:p>
        </p:txBody>
      </p:sp>
      <p:sp>
        <p:nvSpPr>
          <p:cNvPr id="7" name="Tekstvak 6"/>
          <p:cNvSpPr txBox="1"/>
          <p:nvPr/>
        </p:nvSpPr>
        <p:spPr>
          <a:xfrm>
            <a:off x="3365770" y="4686067"/>
            <a:ext cx="1138136" cy="369332"/>
          </a:xfrm>
          <a:prstGeom prst="rect">
            <a:avLst/>
          </a:prstGeom>
          <a:noFill/>
        </p:spPr>
        <p:txBody>
          <a:bodyPr wrap="square" rtlCol="0">
            <a:spAutoFit/>
          </a:bodyPr>
          <a:lstStyle/>
          <a:p>
            <a:r>
              <a:rPr lang="nl-NL" dirty="0" smtClean="0"/>
              <a:t>Design 2</a:t>
            </a:r>
            <a:endParaRPr lang="en-GB" dirty="0"/>
          </a:p>
        </p:txBody>
      </p:sp>
    </p:spTree>
    <p:extLst>
      <p:ext uri="{BB962C8B-B14F-4D97-AF65-F5344CB8AC3E}">
        <p14:creationId xmlns:p14="http://schemas.microsoft.com/office/powerpoint/2010/main" val="116290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Design Decisions</a:t>
            </a:r>
            <a:endParaRPr lang="en-GB" dirty="0"/>
          </a:p>
        </p:txBody>
      </p:sp>
      <p:sp>
        <p:nvSpPr>
          <p:cNvPr id="3" name="Tijdelijke aanduiding voor inhoud 2"/>
          <p:cNvSpPr>
            <a:spLocks noGrp="1"/>
          </p:cNvSpPr>
          <p:nvPr>
            <p:ph idx="1"/>
          </p:nvPr>
        </p:nvSpPr>
        <p:spPr/>
        <p:txBody>
          <a:bodyPr/>
          <a:lstStyle/>
          <a:p>
            <a:r>
              <a:rPr lang="en-GB" dirty="0" smtClean="0"/>
              <a:t>Priorities</a:t>
            </a:r>
          </a:p>
          <a:p>
            <a:pPr lvl="1"/>
            <a:r>
              <a:rPr lang="en-GB" dirty="0" smtClean="0"/>
              <a:t>Correctness</a:t>
            </a:r>
          </a:p>
          <a:p>
            <a:pPr lvl="1"/>
            <a:r>
              <a:rPr lang="en-GB" dirty="0" smtClean="0"/>
              <a:t>Speed</a:t>
            </a:r>
          </a:p>
          <a:p>
            <a:pPr lvl="1"/>
            <a:r>
              <a:rPr lang="en-GB" dirty="0" smtClean="0"/>
              <a:t>Robustness</a:t>
            </a:r>
          </a:p>
          <a:p>
            <a:pPr lvl="1"/>
            <a:r>
              <a:rPr lang="en-GB" dirty="0" smtClean="0"/>
              <a:t>Accessibility</a:t>
            </a:r>
          </a:p>
          <a:p>
            <a:pPr lvl="1"/>
            <a:r>
              <a:rPr lang="en-GB" dirty="0" smtClean="0"/>
              <a:t>Difficulty building</a:t>
            </a:r>
          </a:p>
          <a:p>
            <a:pPr lvl="1"/>
            <a:r>
              <a:rPr lang="en-GB" dirty="0" smtClean="0"/>
              <a:t>Amount of parts</a:t>
            </a:r>
            <a:endParaRPr lang="en-GB" dirty="0"/>
          </a:p>
        </p:txBody>
      </p:sp>
    </p:spTree>
    <p:extLst>
      <p:ext uri="{BB962C8B-B14F-4D97-AF65-F5344CB8AC3E}">
        <p14:creationId xmlns:p14="http://schemas.microsoft.com/office/powerpoint/2010/main" val="130592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Conclusion</a:t>
            </a:r>
            <a:endParaRPr lang="en-GB" dirty="0"/>
          </a:p>
        </p:txBody>
      </p:sp>
      <p:sp>
        <p:nvSpPr>
          <p:cNvPr id="3" name="Tijdelijke aanduiding voor inhoud 2"/>
          <p:cNvSpPr>
            <a:spLocks noGrp="1"/>
          </p:cNvSpPr>
          <p:nvPr>
            <p:ph idx="1"/>
          </p:nvPr>
        </p:nvSpPr>
        <p:spPr/>
        <p:txBody>
          <a:bodyPr/>
          <a:lstStyle/>
          <a:p>
            <a:endParaRPr lang="en-GB" dirty="0"/>
          </a:p>
        </p:txBody>
      </p:sp>
    </p:spTree>
    <p:extLst>
      <p:ext uri="{BB962C8B-B14F-4D97-AF65-F5344CB8AC3E}">
        <p14:creationId xmlns:p14="http://schemas.microsoft.com/office/powerpoint/2010/main" val="374131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143</TotalTime>
  <Words>469</Words>
  <Application>Microsoft Office PowerPoint</Application>
  <PresentationFormat>Diavoorstelling (4:3)</PresentationFormat>
  <Paragraphs>52</Paragraphs>
  <Slides>7</Slides>
  <Notes>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vt:i4>
      </vt:variant>
    </vt:vector>
  </HeadingPairs>
  <TitlesOfParts>
    <vt:vector size="12" baseType="lpstr">
      <vt:lpstr>Arial</vt:lpstr>
      <vt:lpstr>Calibri</vt:lpstr>
      <vt:lpstr>Century Gothic</vt:lpstr>
      <vt:lpstr>Wingdings 3</vt:lpstr>
      <vt:lpstr>Ion</vt:lpstr>
      <vt:lpstr>DBL Embedded Systems</vt:lpstr>
      <vt:lpstr>Subjects</vt:lpstr>
      <vt:lpstr>Specification</vt:lpstr>
      <vt:lpstr>Machine Design</vt:lpstr>
      <vt:lpstr>Sketches</vt:lpstr>
      <vt:lpstr>Design Decisions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DBL Embedded Systems</dc:title>
  <dc:creator>Keet, M.</dc:creator>
  <cp:lastModifiedBy>Keet, M.</cp:lastModifiedBy>
  <cp:revision>23</cp:revision>
  <dcterms:created xsi:type="dcterms:W3CDTF">2015-02-25T15:21:04Z</dcterms:created>
  <dcterms:modified xsi:type="dcterms:W3CDTF">2015-02-26T22:59:23Z</dcterms:modified>
</cp:coreProperties>
</file>