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679"/>
  </p:normalViewPr>
  <p:slideViewPr>
    <p:cSldViewPr snapToGrid="0">
      <p:cViewPr varScale="1">
        <p:scale>
          <a:sx n="81" d="100"/>
          <a:sy n="8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8CFE-88E6-DF41-8CDB-BB8C12D32E44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3897-6882-DD4A-9F63-BB47A16EB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Есть различные методы решения этой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Наша группа взяла на рассмотрение Алгоритм Рабина-Карпа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7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1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0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5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1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3897-6882-DD4A-9F63-BB47A16EBD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0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8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3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3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E12E1-55D5-278E-C66D-8E8F1421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рабина</a:t>
            </a:r>
            <a:r>
              <a:rPr lang="ru-RU" dirty="0"/>
              <a:t>-карпа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3FBF92-7F81-E367-CFC5-33F0FE42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022" y="4272533"/>
            <a:ext cx="3516368" cy="19641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Выполняли:</a:t>
            </a:r>
          </a:p>
          <a:p>
            <a:pPr algn="l"/>
            <a:r>
              <a:rPr lang="ru-RU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Дандаева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r>
              <a:rPr lang="ru-RU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Баина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Б06-106</a:t>
            </a:r>
          </a:p>
          <a:p>
            <a:pPr algn="l"/>
            <a:r>
              <a:rPr lang="ru-RU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Дорохович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Вероника Б06-106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ихачева Полина Б06-108</a:t>
            </a:r>
          </a:p>
          <a:p>
            <a:pPr algn="l"/>
            <a:r>
              <a:rPr lang="ru-RU" b="0" i="0" u="none" strike="noStrike" dirty="0" err="1">
                <a:solidFill>
                  <a:schemeClr val="bg1"/>
                </a:solidFill>
                <a:effectLst/>
                <a:latin typeface="Google Sans"/>
              </a:rPr>
              <a:t>Каравашкова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Google Sans"/>
              </a:rPr>
              <a:t> Ольга Б06-108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Мультимедийное программное обеспечение,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04FF8C-6A4B-71EB-9DF2-CF736546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407" y="481828"/>
            <a:ext cx="14541775" cy="4989823"/>
          </a:xfrm>
          <a:prstGeom prst="rect">
            <a:avLst/>
          </a:prstGeom>
        </p:spPr>
      </p:pic>
      <p:sp>
        <p:nvSpPr>
          <p:cNvPr id="6" name="Альтернативный процесс 5">
            <a:extLst>
              <a:ext uri="{FF2B5EF4-FFF2-40B4-BE49-F238E27FC236}">
                <a16:creationId xmlns:a16="http://schemas.microsoft.com/office/drawing/2014/main" id="{7DAD1E1D-794F-F0AC-B553-28FD53B567C7}"/>
              </a:ext>
            </a:extLst>
          </p:cNvPr>
          <p:cNvSpPr/>
          <p:nvPr/>
        </p:nvSpPr>
        <p:spPr>
          <a:xfrm>
            <a:off x="6843252" y="481828"/>
            <a:ext cx="5348748" cy="527992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2. </a:t>
            </a:r>
            <a:r>
              <a:rPr lang="ru-RU" dirty="0">
                <a:latin typeface="Corbel" panose="020B0503020204020204" pitchFamily="34" charset="0"/>
              </a:rPr>
              <a:t>Инициализируем переменные: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answer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- список индексов вхождений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0" i="0" dirty="0" err="1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target_hash</a:t>
            </a:r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 -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хэш целевой подстроки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0" i="0" dirty="0" err="1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subseq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- подстрока, которая будет сдвигаться по 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DNA</a:t>
            </a:r>
            <a:endParaRPr lang="ru-RU" b="0" i="0" dirty="0">
              <a:solidFill>
                <a:srgbClr val="374151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" b="0" i="0" dirty="0" err="1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subseq_hash</a:t>
            </a:r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 -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хэш текущей подстроки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3.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Осуществляем цикл, который проходит через </a:t>
            </a:r>
            <a:r>
              <a:rPr lang="en" dirty="0">
                <a:latin typeface="Corbel" panose="020B0503020204020204" pitchFamily="34" charset="0"/>
              </a:rPr>
              <a:t>DNA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от начала до конца:</a:t>
            </a:r>
          </a:p>
          <a:p>
            <a:pPr algn="ctr"/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проверяем</a:t>
            </a:r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 совпадает ли </a:t>
            </a:r>
            <a:r>
              <a:rPr lang="en" dirty="0" err="1">
                <a:latin typeface="Corbel" panose="020B0503020204020204" pitchFamily="34" charset="0"/>
              </a:rPr>
              <a:t>subseq_hash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с хэшем </a:t>
            </a:r>
            <a:r>
              <a:rPr lang="en" dirty="0" err="1">
                <a:latin typeface="Corbel" panose="020B0503020204020204" pitchFamily="34" charset="0"/>
              </a:rPr>
              <a:t>target_hash</a:t>
            </a:r>
            <a:endParaRPr lang="ru-RU" dirty="0">
              <a:solidFill>
                <a:srgbClr val="374151"/>
              </a:solidFill>
              <a:latin typeface="Corbel" panose="020B0503020204020204" pitchFamily="34" charset="0"/>
            </a:endParaRPr>
          </a:p>
          <a:p>
            <a:pPr algn="ctr"/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-если совпадают, проводим дополнительную проверку посимвольного сравнения </a:t>
            </a:r>
          </a:p>
          <a:p>
            <a:pPr algn="ctr"/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→Если совпадение найдено, индекс вхождения добавляется в список </a:t>
            </a:r>
            <a:r>
              <a:rPr lang="en" dirty="0">
                <a:latin typeface="Corbel" panose="020B0503020204020204" pitchFamily="34" charset="0"/>
              </a:rPr>
              <a:t>answer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.</a:t>
            </a:r>
            <a:endParaRPr lang="ru-RU" b="0" i="0" dirty="0">
              <a:solidFill>
                <a:srgbClr val="374151"/>
              </a:solidFill>
              <a:effectLst/>
              <a:latin typeface="Corbel" panose="020B0503020204020204" pitchFamily="34" charset="0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-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обновляем подстроку </a:t>
            </a:r>
            <a:r>
              <a:rPr lang="en" dirty="0" err="1">
                <a:latin typeface="Corbel" panose="020B0503020204020204" pitchFamily="34" charset="0"/>
              </a:rPr>
              <a:t>subseq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и её хэш </a:t>
            </a:r>
            <a:r>
              <a:rPr lang="en" dirty="0" err="1">
                <a:latin typeface="Corbel" panose="020B0503020204020204" pitchFamily="34" charset="0"/>
              </a:rPr>
              <a:t>subseq_hash</a:t>
            </a:r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 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4. Возвращаем список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индексов вхождений, объединенных в строку через запятую.</a:t>
            </a:r>
            <a:endParaRPr lang="ru-RU" dirty="0">
              <a:solidFill>
                <a:srgbClr val="37415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3C49A-1AC9-FE43-D198-0D82D5EC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8279"/>
            <a:ext cx="7502799" cy="628279"/>
          </a:xfrm>
        </p:spPr>
        <p:txBody>
          <a:bodyPr>
            <a:normAutofit fontScale="90000"/>
          </a:bodyPr>
          <a:lstStyle/>
          <a:p>
            <a:r>
              <a:rPr lang="ru-RU" sz="3800" cap="none" dirty="0"/>
              <a:t>Файл </a:t>
            </a:r>
            <a:r>
              <a:rPr lang="en" sz="3800" i="0" u="none" strike="noStrike" cap="none" dirty="0" err="1">
                <a:solidFill>
                  <a:srgbClr val="1F2328"/>
                </a:solidFill>
                <a:effectLst/>
              </a:rPr>
              <a:t>read_fasta.Py</a:t>
            </a:r>
            <a:endParaRPr lang="ru-RU" sz="3800" cap="none" dirty="0"/>
          </a:p>
        </p:txBody>
      </p:sp>
      <p:pic>
        <p:nvPicPr>
          <p:cNvPr id="6" name="Рисунок 5" descr="Изображение выглядит как текст, Мультимедийное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1EA058F-C91B-A72C-5E1F-F9D6C1CC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284" y="1592972"/>
            <a:ext cx="15226561" cy="3937672"/>
          </a:xfrm>
          <a:prstGeom prst="rect">
            <a:avLst/>
          </a:prstGeom>
        </p:spPr>
      </p:pic>
      <p:sp>
        <p:nvSpPr>
          <p:cNvPr id="7" name="Альтернативный процесс 6">
            <a:extLst>
              <a:ext uri="{FF2B5EF4-FFF2-40B4-BE49-F238E27FC236}">
                <a16:creationId xmlns:a16="http://schemas.microsoft.com/office/drawing/2014/main" id="{B95473CB-B9E1-8D5D-3E7E-B628D2FF937D}"/>
              </a:ext>
            </a:extLst>
          </p:cNvPr>
          <p:cNvSpPr/>
          <p:nvPr/>
        </p:nvSpPr>
        <p:spPr>
          <a:xfrm>
            <a:off x="7384027" y="1017639"/>
            <a:ext cx="4807973" cy="536841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7) Создаем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функцию </a:t>
            </a:r>
            <a:r>
              <a:rPr lang="en" dirty="0" err="1"/>
              <a:t>read_fasta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предназначенная для чтения данных из файла формата 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FASTA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(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используется для представления последовательностей ДНК, РНК или белков)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Söhne"/>
              </a:rPr>
              <a:t>-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один аргумент </a:t>
            </a:r>
            <a:r>
              <a:rPr lang="en" dirty="0"/>
              <a:t>path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представляющий путь к файлу формата 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FASTA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Söhne"/>
              </a:rPr>
              <a:t>-открываем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файл по указанному пути.  Содержимое считывается в список строк </a:t>
            </a:r>
            <a:r>
              <a:rPr lang="en" dirty="0"/>
              <a:t>lines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Каждая строка файла становится элементом списка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Söhne"/>
              </a:rPr>
              <a:t>-</a:t>
            </a:r>
            <a:r>
              <a:rPr lang="en" b="1" i="0" dirty="0" err="1">
                <a:solidFill>
                  <a:srgbClr val="111827"/>
                </a:solidFill>
                <a:effectLst/>
                <a:latin typeface="Söhne Mono"/>
              </a:rPr>
              <a:t>sq_name</a:t>
            </a:r>
            <a:r>
              <a:rPr lang="ru-RU" b="1" i="0" dirty="0">
                <a:solidFill>
                  <a:srgbClr val="111827"/>
                </a:solidFill>
                <a:effectLst/>
                <a:latin typeface="Söhne Mono"/>
              </a:rPr>
              <a:t> - 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первая строка файла (заголовок) 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" b="1" i="0" dirty="0">
                <a:solidFill>
                  <a:srgbClr val="111827"/>
                </a:solidFill>
                <a:effectLst/>
                <a:latin typeface="Söhne Mono"/>
              </a:rPr>
              <a:t>sq</a:t>
            </a:r>
            <a:r>
              <a:rPr lang="ru-RU" dirty="0">
                <a:solidFill>
                  <a:srgbClr val="374151"/>
                </a:solidFill>
                <a:latin typeface="Söhne"/>
              </a:rPr>
              <a:t> – одна строка, объединяющая все строки файла, начиная со второй</a:t>
            </a:r>
          </a:p>
          <a:p>
            <a:pPr algn="ctr"/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Söhne"/>
              </a:rPr>
              <a:t>Возвращает имя последовательности и ее саму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393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A94759A-D2D2-B53F-A964-13CA157B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80" y="132735"/>
            <a:ext cx="7654807" cy="398207"/>
          </a:xfrm>
        </p:spPr>
        <p:txBody>
          <a:bodyPr>
            <a:normAutofit fontScale="90000"/>
          </a:bodyPr>
          <a:lstStyle/>
          <a:p>
            <a:r>
              <a:rPr lang="ru-RU" sz="3800" cap="none" dirty="0"/>
              <a:t>Файл </a:t>
            </a:r>
            <a:r>
              <a:rPr lang="en" sz="2800" b="1" i="0" u="none" strike="noStrike" dirty="0" err="1">
                <a:solidFill>
                  <a:srgbClr val="1F2328"/>
                </a:solidFill>
                <a:effectLst/>
              </a:rPr>
              <a:t>main.p</a:t>
            </a:r>
            <a:r>
              <a:rPr lang="en" sz="3800" i="0" u="none" strike="noStrike" cap="none" dirty="0" err="1">
                <a:solidFill>
                  <a:srgbClr val="1F2328"/>
                </a:solidFill>
                <a:effectLst/>
              </a:rPr>
              <a:t>y</a:t>
            </a:r>
            <a:endParaRPr lang="ru-RU" sz="3800" cap="none" dirty="0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ADDB560-C79B-2C71-875A-1FCF4B56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8" y="653059"/>
            <a:ext cx="9186644" cy="6204941"/>
          </a:xfrm>
          <a:prstGeom prst="rect">
            <a:avLst/>
          </a:prstGeom>
        </p:spPr>
      </p:pic>
      <p:sp>
        <p:nvSpPr>
          <p:cNvPr id="6" name="Альтернативный процесс 5">
            <a:extLst>
              <a:ext uri="{FF2B5EF4-FFF2-40B4-BE49-F238E27FC236}">
                <a16:creationId xmlns:a16="http://schemas.microsoft.com/office/drawing/2014/main" id="{CFEB78EB-72F4-D44B-E8C9-0C1C65D3CB8D}"/>
              </a:ext>
            </a:extLst>
          </p:cNvPr>
          <p:cNvSpPr/>
          <p:nvPr/>
        </p:nvSpPr>
        <p:spPr>
          <a:xfrm>
            <a:off x="6836735" y="575187"/>
            <a:ext cx="5147187" cy="628281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orbel" panose="020B0503020204020204" pitchFamily="34" charset="0"/>
              </a:rPr>
              <a:t>Программа,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использующая реализованные функции для поиска подстроки в данных, прочитанных из файла 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FASTA</a:t>
            </a:r>
            <a:endParaRPr lang="ru-RU" b="0" i="0" dirty="0">
              <a:solidFill>
                <a:srgbClr val="374151"/>
              </a:solidFill>
              <a:effectLst/>
              <a:latin typeface="Corbel" panose="020B0503020204020204" pitchFamily="34" charset="0"/>
            </a:endParaRPr>
          </a:p>
          <a:p>
            <a:pPr algn="ctr"/>
            <a:endParaRPr lang="ru-RU" dirty="0">
              <a:solidFill>
                <a:srgbClr val="374151"/>
              </a:solidFill>
              <a:latin typeface="Corbel" panose="020B0503020204020204" pitchFamily="34" charset="0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1) Импортируем ранее написанные функции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2) Вводим в консоль путь к файлу и интересующую последовательность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3)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Вызываем функци</a:t>
            </a:r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ю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" dirty="0" err="1">
                <a:latin typeface="Corbel" panose="020B0503020204020204" pitchFamily="34" charset="0"/>
              </a:rPr>
              <a:t>read_fasta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для чтения данных из файла 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FASTA</a:t>
            </a:r>
            <a:endParaRPr lang="ru-RU" b="0" i="0" dirty="0">
              <a:solidFill>
                <a:srgbClr val="374151"/>
              </a:solidFill>
              <a:effectLst/>
              <a:latin typeface="Corbel" panose="020B0503020204020204" pitchFamily="34" charset="0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4)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Вызываем функцию </a:t>
            </a:r>
            <a:r>
              <a:rPr lang="en" dirty="0" err="1">
                <a:latin typeface="Corbel" panose="020B0503020204020204" pitchFamily="34" charset="0"/>
              </a:rPr>
              <a:t>Rabin_Carp_Alg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для поиска подстроки в данных. Если данные содержат ошибки, программа выводит сообщение об ошибке и завершает выполнение</a:t>
            </a: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5)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Если результаты найдены, они записываются в файл "</a:t>
            </a:r>
            <a:r>
              <a:rPr lang="en" b="0" i="0" dirty="0" err="1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output.txt</a:t>
            </a:r>
            <a:r>
              <a:rPr lang="en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",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а затем выводятся на экран. Иначе выводится сообщение о том, что ничего не было найдено</a:t>
            </a:r>
          </a:p>
          <a:p>
            <a:pPr algn="ctr"/>
            <a:endParaRPr lang="ru-RU" dirty="0">
              <a:solidFill>
                <a:srgbClr val="374151"/>
              </a:solidFill>
              <a:latin typeface="Corbel" panose="020B0503020204020204" pitchFamily="34" charset="0"/>
            </a:endParaRPr>
          </a:p>
          <a:p>
            <a:pPr algn="ctr"/>
            <a:r>
              <a:rPr lang="ru-RU" dirty="0">
                <a:solidFill>
                  <a:srgbClr val="374151"/>
                </a:solidFill>
                <a:latin typeface="Corbel" panose="020B0503020204020204" pitchFamily="34" charset="0"/>
              </a:rPr>
              <a:t>Программа запускается, </a:t>
            </a:r>
            <a:r>
              <a:rPr lang="ru-RU" b="0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когда файл выполняется напрямую, а не импортируется как модуль</a:t>
            </a:r>
          </a:p>
        </p:txBody>
      </p:sp>
    </p:spTree>
    <p:extLst>
      <p:ext uri="{BB962C8B-B14F-4D97-AF65-F5344CB8AC3E}">
        <p14:creationId xmlns:p14="http://schemas.microsoft.com/office/powerpoint/2010/main" val="78774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4EB00-628D-FD5D-5F0F-F9EC0D907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639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43479D-AE7A-6D30-0B87-EA21B684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z="3800" cap="none" dirty="0"/>
              <a:t>Постановка задачи</a:t>
            </a:r>
            <a:endParaRPr lang="en-US" sz="3800" kern="1200" cap="none" spc="200" baseline="0" dirty="0">
              <a:solidFill>
                <a:srgbClr val="262626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7BD70-9FD0-B06C-27F4-D8ABC4A33E58}"/>
              </a:ext>
            </a:extLst>
          </p:cNvPr>
          <p:cNvSpPr txBox="1"/>
          <p:nvPr/>
        </p:nvSpPr>
        <p:spPr>
          <a:xfrm>
            <a:off x="722671" y="1489587"/>
            <a:ext cx="1847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" name="Альтернативный процесс 16">
            <a:extLst>
              <a:ext uri="{FF2B5EF4-FFF2-40B4-BE49-F238E27FC236}">
                <a16:creationId xmlns:a16="http://schemas.microsoft.com/office/drawing/2014/main" id="{0940DFB9-7B5B-C3B0-A3C0-525215B623F7}"/>
              </a:ext>
            </a:extLst>
          </p:cNvPr>
          <p:cNvSpPr/>
          <p:nvPr/>
        </p:nvSpPr>
        <p:spPr>
          <a:xfrm>
            <a:off x="1453674" y="2197509"/>
            <a:ext cx="9284651" cy="24629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Дано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orbel" panose="020B0503020204020204" pitchFamily="34" charset="0"/>
              </a:rPr>
              <a:t>Target: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…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t</a:t>
            </a:r>
            <a:r>
              <a:rPr lang="en-US" sz="2400" baseline="-25000" dirty="0" err="1">
                <a:solidFill>
                  <a:schemeClr val="tx1"/>
                </a:solidFill>
                <a:latin typeface="Corbel" panose="020B0503020204020204" pitchFamily="34" charset="0"/>
              </a:rPr>
              <a:t>n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orbel" panose="020B0503020204020204" pitchFamily="34" charset="0"/>
              </a:rPr>
              <a:t>Pattern: 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…p</a:t>
            </a:r>
            <a:r>
              <a:rPr lang="en-US" sz="2400" baseline="-25000" dirty="0">
                <a:solidFill>
                  <a:schemeClr val="tx1"/>
                </a:solidFill>
                <a:latin typeface="Corbel" panose="020B0503020204020204" pitchFamily="34" charset="0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m≤n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Хотим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найти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все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вхождения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подстроки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в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строку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: T[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 : j]: T[</a:t>
            </a:r>
            <a:r>
              <a:rPr lang="en-US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, j]=P</a:t>
            </a:r>
          </a:p>
        </p:txBody>
      </p:sp>
    </p:spTree>
    <p:extLst>
      <p:ext uri="{BB962C8B-B14F-4D97-AF65-F5344CB8AC3E}">
        <p14:creationId xmlns:p14="http://schemas.microsoft.com/office/powerpoint/2010/main" val="71056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43479D-AE7A-6D30-0B87-EA21B684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z="3800" cap="none" dirty="0"/>
              <a:t>Принцип работы</a:t>
            </a:r>
            <a:endParaRPr lang="en-US" sz="3800" kern="1200" cap="none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CA6DB-0C50-694F-064F-F9B2A4FC2DFF}"/>
              </a:ext>
            </a:extLst>
          </p:cNvPr>
          <p:cNvSpPr txBox="1"/>
          <p:nvPr/>
        </p:nvSpPr>
        <p:spPr>
          <a:xfrm>
            <a:off x="1249680" y="1843590"/>
            <a:ext cx="96926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latin typeface="Corbel" panose="020B0503020204020204" pitchFamily="34" charset="0"/>
              </a:rPr>
              <a:t>1) </a:t>
            </a:r>
            <a:r>
              <a:rPr lang="ru-RU" sz="2200" dirty="0">
                <a:latin typeface="Corbel" panose="020B0503020204020204" pitchFamily="34" charset="0"/>
              </a:rPr>
              <a:t>Считаем хэш </a:t>
            </a:r>
            <a:r>
              <a:rPr lang="en-US" sz="2200" dirty="0">
                <a:latin typeface="Corbel" panose="020B0503020204020204" pitchFamily="34" charset="0"/>
              </a:rPr>
              <a:t>pattern</a:t>
            </a:r>
          </a:p>
          <a:p>
            <a:r>
              <a:rPr lang="en-US" sz="2200" dirty="0">
                <a:solidFill>
                  <a:srgbClr val="404040"/>
                </a:solidFill>
                <a:latin typeface="Corbel" panose="020B0503020204020204" pitchFamily="34" charset="0"/>
              </a:rPr>
              <a:t>2) </a:t>
            </a:r>
            <a:r>
              <a:rPr lang="ru-RU" sz="2200" dirty="0">
                <a:latin typeface="Corbel" panose="020B0503020204020204" pitchFamily="34" charset="0"/>
              </a:rPr>
              <a:t>Далее запускаем цикл, который проходится по всей строке (</a:t>
            </a:r>
            <a:r>
              <a:rPr lang="ru-RU" sz="2200" dirty="0" err="1">
                <a:latin typeface="Corbel" panose="020B0503020204020204" pitchFamily="34" charset="0"/>
              </a:rPr>
              <a:t>t</a:t>
            </a:r>
            <a:r>
              <a:rPr lang="en-US" sz="2200" dirty="0" err="1">
                <a:latin typeface="Corbel" panose="020B0503020204020204" pitchFamily="34" charset="0"/>
              </a:rPr>
              <a:t>arget</a:t>
            </a:r>
            <a:r>
              <a:rPr lang="en-US" sz="2200" dirty="0">
                <a:latin typeface="Corbel" panose="020B0503020204020204" pitchFamily="34" charset="0"/>
              </a:rPr>
              <a:t>)</a:t>
            </a:r>
            <a:r>
              <a:rPr lang="ru-RU" sz="2200" dirty="0">
                <a:latin typeface="Corbel" panose="020B0503020204020204" pitchFamily="34" charset="0"/>
              </a:rPr>
              <a:t> и считает хэш каждой подстроки, равной длине </a:t>
            </a:r>
            <a:r>
              <a:rPr lang="en-US" sz="2200" dirty="0" err="1">
                <a:latin typeface="Corbel" panose="020B0503020204020204" pitchFamily="34" charset="0"/>
              </a:rPr>
              <a:t>ш</a:t>
            </a:r>
            <a:r>
              <a:rPr lang="ru-RU" sz="2200" dirty="0" err="1">
                <a:latin typeface="Corbel" panose="020B0503020204020204" pitchFamily="34" charset="0"/>
              </a:rPr>
              <a:t>аблона</a:t>
            </a:r>
            <a:endParaRPr lang="ru-RU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3) Сравниваем хэши подстрок и шаблона:</a:t>
            </a:r>
          </a:p>
          <a:p>
            <a:endParaRPr lang="ru-RU" sz="22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dirty="0">
                <a:latin typeface="Corbel" panose="020B0503020204020204" pitchFamily="34" charset="0"/>
              </a:rPr>
              <a:t> </a:t>
            </a:r>
            <a:r>
              <a:rPr lang="ru-RU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  <a:t>Если они совпадают, то сравниваются отдельные символы для выявления точного совпадения двух строк.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242424"/>
              </a:solidFill>
              <a:effectLst/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  <a:t>Если они не совпадают, то окно подстроки сдвигается путём увеличения индекса и повторяется третий пункт, пока не будут пройдены все </a:t>
            </a:r>
            <a:r>
              <a:rPr lang="en" sz="2200" b="0" i="1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  <a:t>n</a:t>
            </a:r>
            <a:r>
              <a:rPr lang="en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ru-RU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  <a:t>символов.</a:t>
            </a:r>
            <a:br>
              <a:rPr lang="en-US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</a:br>
            <a:br>
              <a:rPr lang="en-US" sz="2200" b="0" i="0" dirty="0">
                <a:solidFill>
                  <a:srgbClr val="242424"/>
                </a:solidFill>
                <a:effectLst/>
                <a:latin typeface="Corbel" panose="020B0503020204020204" pitchFamily="34" charset="0"/>
              </a:rPr>
            </a:br>
            <a:endParaRPr lang="ru-RU" sz="2200" b="0" i="0" dirty="0">
              <a:solidFill>
                <a:srgbClr val="242424"/>
              </a:solidFill>
              <a:effectLst/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algn="l"/>
            <a:endParaRPr lang="en-US" sz="2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43479D-AE7A-6D30-0B87-EA21B684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67418"/>
            <a:ext cx="8638425" cy="1496144"/>
          </a:xfrm>
          <a:solidFill>
            <a:srgbClr val="FFFFFF"/>
          </a:solidFill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ru-RU" sz="3800" cap="none" dirty="0"/>
              <a:t>Скользящий полиноминальный хэш + Модульная арифметика + Метод Горнера. Сложность.</a:t>
            </a:r>
            <a:endParaRPr lang="en-US" sz="3800" kern="1200" cap="none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Скругленный прямоугольник 30">
            <a:extLst>
              <a:ext uri="{FF2B5EF4-FFF2-40B4-BE49-F238E27FC236}">
                <a16:creationId xmlns:a16="http://schemas.microsoft.com/office/drawing/2014/main" id="{1777F904-742B-EE5E-1C1D-2505EA85339E}"/>
              </a:ext>
            </a:extLst>
          </p:cNvPr>
          <p:cNvSpPr/>
          <p:nvPr/>
        </p:nvSpPr>
        <p:spPr>
          <a:xfrm>
            <a:off x="3200348" y="2133894"/>
            <a:ext cx="5791304" cy="929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BBAE9ABF-0E49-2D1B-DB9B-708A8B4620CE}"/>
              </a:ext>
            </a:extLst>
          </p:cNvPr>
          <p:cNvSpPr/>
          <p:nvPr/>
        </p:nvSpPr>
        <p:spPr>
          <a:xfrm>
            <a:off x="3140740" y="3496598"/>
            <a:ext cx="5910520" cy="639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E3939E4D-795D-B37A-ADB6-E661EBB24425}"/>
              </a:ext>
            </a:extLst>
          </p:cNvPr>
          <p:cNvSpPr/>
          <p:nvPr/>
        </p:nvSpPr>
        <p:spPr>
          <a:xfrm>
            <a:off x="2420579" y="4434955"/>
            <a:ext cx="7350843" cy="565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id="{FC03EB83-5712-3C2D-656E-CA927BFB9F98}"/>
              </a:ext>
            </a:extLst>
          </p:cNvPr>
          <p:cNvSpPr/>
          <p:nvPr/>
        </p:nvSpPr>
        <p:spPr>
          <a:xfrm>
            <a:off x="3732545" y="5342118"/>
            <a:ext cx="4726910" cy="427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A3B88-40CE-3A89-16EE-556B7BBFFB9F}"/>
              </a:ext>
            </a:extLst>
          </p:cNvPr>
          <p:cNvSpPr txBox="1"/>
          <p:nvPr/>
        </p:nvSpPr>
        <p:spPr>
          <a:xfrm>
            <a:off x="3046771" y="3562900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H =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(σ</a:t>
            </a:r>
            <a:r>
              <a:rPr lang="el-GR" sz="2400" b="1" baseline="-25000" dirty="0">
                <a:effectLst/>
                <a:latin typeface="Corbel" panose="020B0503020204020204" pitchFamily="34" charset="0"/>
              </a:rPr>
              <a:t>1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B</a:t>
            </a:r>
            <a:r>
              <a:rPr lang="en" sz="2400" b="1" baseline="30000" dirty="0">
                <a:effectLst/>
                <a:latin typeface="Corbel" panose="020B0503020204020204" pitchFamily="34" charset="0"/>
              </a:rPr>
              <a:t>k−1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l-GR" sz="2400" b="1" baseline="-25000" dirty="0">
                <a:effectLst/>
                <a:latin typeface="Corbel" panose="020B0503020204020204" pitchFamily="34" charset="0"/>
              </a:rPr>
              <a:t>2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B</a:t>
            </a:r>
            <a:r>
              <a:rPr lang="en" sz="2400" b="1" baseline="30000" dirty="0">
                <a:effectLst/>
                <a:latin typeface="Corbel" panose="020B0503020204020204" pitchFamily="34" charset="0"/>
              </a:rPr>
              <a:t>k−2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+ ··· 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" sz="2400" b="1" baseline="-25000" dirty="0">
                <a:effectLst/>
                <a:latin typeface="Corbel" panose="020B0503020204020204" pitchFamily="34" charset="0"/>
              </a:rPr>
              <a:t>k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B</a:t>
            </a:r>
            <a:r>
              <a:rPr lang="en-US" sz="2400" b="0" i="0" baseline="30000" dirty="0">
                <a:effectLst/>
                <a:latin typeface="Corbel" panose="020B0503020204020204" pitchFamily="34" charset="0"/>
              </a:rPr>
              <a:t>0</a:t>
            </a:r>
            <a:r>
              <a:rPr lang="en" sz="2400" b="1" dirty="0">
                <a:effectLst/>
                <a:latin typeface="Corbel" panose="020B0503020204020204" pitchFamily="34" charset="0"/>
              </a:rPr>
              <a:t>) </a:t>
            </a:r>
            <a:r>
              <a:rPr lang="en-US" sz="2400" b="1" dirty="0">
                <a:effectLst/>
                <a:latin typeface="Corbel" panose="020B0503020204020204" pitchFamily="34" charset="0"/>
              </a:rPr>
              <a:t>mod M</a:t>
            </a:r>
            <a:endParaRPr lang="en" sz="2400" b="1" dirty="0">
              <a:effectLst/>
              <a:latin typeface="Corbel" panose="020B05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126F3-D4F9-43F7-3A58-345F2920B233}"/>
              </a:ext>
            </a:extLst>
          </p:cNvPr>
          <p:cNvSpPr txBox="1"/>
          <p:nvPr/>
        </p:nvSpPr>
        <p:spPr>
          <a:xfrm>
            <a:off x="2420578" y="4490025"/>
            <a:ext cx="7491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ru-RU" sz="2400" b="1" baseline="-25000" dirty="0">
                <a:effectLst/>
                <a:latin typeface="Corbel" panose="020B0503020204020204" pitchFamily="34" charset="0"/>
              </a:rPr>
              <a:t>0 </a:t>
            </a:r>
            <a:r>
              <a:rPr lang="ru-RU" sz="2400" b="1" baseline="0" dirty="0">
                <a:effectLst/>
                <a:latin typeface="Corbel" panose="020B0503020204020204" pitchFamily="34" charset="0"/>
              </a:rPr>
              <a:t>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l-GR" sz="2400" b="1" baseline="-25000" dirty="0">
                <a:effectLst/>
                <a:latin typeface="Corbel" panose="020B0503020204020204" pitchFamily="34" charset="0"/>
              </a:rPr>
              <a:t>1</a:t>
            </a:r>
            <a:r>
              <a:rPr lang="en-US" sz="2400" b="1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ru-RU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B</a:t>
            </a:r>
            <a:r>
              <a:rPr lang="en-US" sz="2400" b="1" baseline="30000" dirty="0">
                <a:effectLst/>
                <a:latin typeface="Corbel" panose="020B0503020204020204" pitchFamily="34" charset="0"/>
              </a:rPr>
              <a:t>1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 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>
                <a:effectLst/>
                <a:latin typeface="Corbel" panose="020B0503020204020204" pitchFamily="34" charset="0"/>
              </a:rPr>
              <a:t>2</a:t>
            </a:r>
            <a:r>
              <a:rPr lang="en-US" sz="2400" b="1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ru-RU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B</a:t>
            </a:r>
            <a:r>
              <a:rPr lang="en-US" sz="2400" b="1" baseline="30000" dirty="0">
                <a:effectLst/>
                <a:latin typeface="Corbel" panose="020B0503020204020204" pitchFamily="34" charset="0"/>
              </a:rPr>
              <a:t>2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 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>
                <a:effectLst/>
                <a:latin typeface="Corbel" panose="020B0503020204020204" pitchFamily="34" charset="0"/>
              </a:rPr>
              <a:t>3</a:t>
            </a:r>
            <a:r>
              <a:rPr lang="en-US" sz="2400" b="1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ru-RU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B</a:t>
            </a:r>
            <a:r>
              <a:rPr lang="en-US" sz="2400" b="1" baseline="30000" dirty="0">
                <a:effectLst/>
                <a:latin typeface="Corbel" panose="020B0503020204020204" pitchFamily="34" charset="0"/>
              </a:rPr>
              <a:t>3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 =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ru-RU" sz="2400" b="1" baseline="-25000" dirty="0">
                <a:effectLst/>
                <a:latin typeface="Corbel" panose="020B0503020204020204" pitchFamily="34" charset="0"/>
              </a:rPr>
              <a:t>0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+ B(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>
                <a:effectLst/>
                <a:latin typeface="Corbel" panose="020B0503020204020204" pitchFamily="34" charset="0"/>
              </a:rPr>
              <a:t>1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+ B(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>
                <a:effectLst/>
                <a:latin typeface="Corbel" panose="020B0503020204020204" pitchFamily="34" charset="0"/>
              </a:rPr>
              <a:t>2 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+ B </a:t>
            </a:r>
            <a:r>
              <a:rPr lang="ru-RU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>
                <a:effectLst/>
                <a:latin typeface="Corbel" panose="020B0503020204020204" pitchFamily="34" charset="0"/>
              </a:rPr>
              <a:t>3</a:t>
            </a:r>
            <a:r>
              <a:rPr lang="en-US" sz="2400" b="1" baseline="0" dirty="0">
                <a:effectLst/>
                <a:latin typeface="Corbel" panose="020B0503020204020204" pitchFamily="34" charset="0"/>
              </a:rPr>
              <a:t>) ) </a:t>
            </a:r>
            <a:endParaRPr lang="ru-RU" sz="2400" b="1" baseline="0" dirty="0">
              <a:latin typeface="Corbel" panose="020B0503020204020204" pitchFamily="34" charset="0"/>
            </a:endParaRPr>
          </a:p>
          <a:p>
            <a:endParaRPr lang="ru-RU" sz="2400" b="1" dirty="0">
              <a:latin typeface="Corbel" panose="020B05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BE4468-199D-1155-878A-A0D5C9BF3820}"/>
              </a:ext>
            </a:extLst>
          </p:cNvPr>
          <p:cNvSpPr txBox="1"/>
          <p:nvPr/>
        </p:nvSpPr>
        <p:spPr>
          <a:xfrm>
            <a:off x="3850532" y="5342118"/>
            <a:ext cx="7491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effectLst/>
                <a:latin typeface="Corbel" panose="020B0503020204020204" pitchFamily="34" charset="0"/>
              </a:rPr>
              <a:t>O(</a:t>
            </a:r>
            <a:r>
              <a:rPr lang="ru-RU" sz="2400" b="1" dirty="0" err="1">
                <a:effectLst/>
                <a:latin typeface="Corbel" panose="020B0503020204020204" pitchFamily="34" charset="0"/>
              </a:rPr>
              <a:t>n</a:t>
            </a:r>
            <a:r>
              <a:rPr lang="en" sz="2400" b="1" dirty="0">
                <a:effectLst/>
                <a:latin typeface="Corbel" panose="020B0503020204020204" pitchFamily="34" charset="0"/>
              </a:rPr>
              <a:t> + m)</a:t>
            </a:r>
            <a:r>
              <a:rPr lang="ru-RU" sz="2400" b="1" dirty="0">
                <a:latin typeface="Corbel" panose="020B0503020204020204" pitchFamily="34" charset="0"/>
              </a:rPr>
              <a:t>. </a:t>
            </a:r>
            <a:r>
              <a:rPr lang="ru-RU" sz="2400" dirty="0">
                <a:latin typeface="Corbel" panose="020B0503020204020204" pitchFamily="34" charset="0"/>
              </a:rPr>
              <a:t>В худшем случае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O(</a:t>
            </a:r>
            <a:r>
              <a:rPr lang="ru-RU" sz="2400" b="1" dirty="0" err="1">
                <a:effectLst/>
                <a:latin typeface="Corbel" panose="020B0503020204020204" pitchFamily="34" charset="0"/>
              </a:rPr>
              <a:t>n</a:t>
            </a:r>
            <a:r>
              <a:rPr lang="en" sz="2400" b="1" dirty="0">
                <a:effectLst/>
                <a:latin typeface="Corbel" panose="020B0503020204020204" pitchFamily="34" charset="0"/>
              </a:rPr>
              <a:t>m) </a:t>
            </a:r>
            <a:endParaRPr lang="ru-RU" sz="2400" b="1" dirty="0">
              <a:latin typeface="Corbel" panose="020B05030202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5E2FF1-3B30-42A6-2592-5F29B0CCADCE}"/>
              </a:ext>
            </a:extLst>
          </p:cNvPr>
          <p:cNvSpPr txBox="1"/>
          <p:nvPr/>
        </p:nvSpPr>
        <p:spPr>
          <a:xfrm>
            <a:off x="2952186" y="2149912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H =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(σ</a:t>
            </a:r>
            <a:r>
              <a:rPr lang="el-GR" sz="2400" b="1" baseline="-25000" dirty="0">
                <a:effectLst/>
                <a:latin typeface="Corbel" panose="020B0503020204020204" pitchFamily="34" charset="0"/>
              </a:rPr>
              <a:t>1</a:t>
            </a:r>
            <a:r>
              <a:rPr lang="en-US" sz="2400" b="1" dirty="0">
                <a:latin typeface="Corbel" panose="020B0503020204020204" pitchFamily="34" charset="0"/>
              </a:rPr>
              <a:t> </a:t>
            </a:r>
            <a:r>
              <a:rPr lang="ru-RU" sz="2400" b="1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effectLst/>
                <a:latin typeface="Corbel" panose="020B0503020204020204" pitchFamily="34" charset="0"/>
              </a:rPr>
              <a:t>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B</a:t>
            </a:r>
            <a:r>
              <a:rPr lang="en" sz="2400" b="1" baseline="30000" dirty="0">
                <a:effectLst/>
                <a:latin typeface="Corbel" panose="020B0503020204020204" pitchFamily="34" charset="0"/>
              </a:rPr>
              <a:t>k−1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l-GR" sz="2400" b="1" baseline="-25000" dirty="0">
                <a:effectLst/>
                <a:latin typeface="Corbel" panose="020B0503020204020204" pitchFamily="34" charset="0"/>
              </a:rPr>
              <a:t>2</a:t>
            </a:r>
            <a:r>
              <a:rPr lang="en-US" sz="2400" b="1" dirty="0">
                <a:latin typeface="Corbel" panose="020B0503020204020204" pitchFamily="34" charset="0"/>
              </a:rPr>
              <a:t> </a:t>
            </a:r>
            <a:r>
              <a:rPr lang="ru-RU" sz="2400" b="1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effectLst/>
                <a:latin typeface="Corbel" panose="020B0503020204020204" pitchFamily="34" charset="0"/>
              </a:rPr>
              <a:t>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B</a:t>
            </a:r>
            <a:r>
              <a:rPr lang="en" sz="2400" b="1" baseline="30000" dirty="0">
                <a:effectLst/>
                <a:latin typeface="Corbel" panose="020B0503020204020204" pitchFamily="34" charset="0"/>
              </a:rPr>
              <a:t>k−2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+ ··· 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" sz="2400" b="1" baseline="-25000" dirty="0">
                <a:effectLst/>
                <a:latin typeface="Corbel" panose="020B0503020204020204" pitchFamily="34" charset="0"/>
              </a:rPr>
              <a:t>k</a:t>
            </a:r>
            <a:r>
              <a:rPr lang="en-US" sz="2400" b="1" dirty="0">
                <a:latin typeface="Corbel" panose="020B0503020204020204" pitchFamily="34" charset="0"/>
              </a:rPr>
              <a:t> </a:t>
            </a:r>
            <a:r>
              <a:rPr lang="ru-RU" sz="2400" b="1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effectLst/>
                <a:latin typeface="Corbel" panose="020B0503020204020204" pitchFamily="34" charset="0"/>
              </a:rPr>
              <a:t> B</a:t>
            </a:r>
            <a:r>
              <a:rPr lang="en-US" sz="2400" b="1" i="0" baseline="30000" dirty="0">
                <a:effectLst/>
                <a:latin typeface="Corbel" panose="020B0503020204020204" pitchFamily="34" charset="0"/>
              </a:rPr>
              <a:t>0</a:t>
            </a:r>
            <a:r>
              <a:rPr lang="en" sz="2400" b="1" dirty="0">
                <a:effectLst/>
                <a:latin typeface="Corbel" panose="020B0503020204020204" pitchFamily="34" charset="0"/>
              </a:rPr>
              <a:t>)</a:t>
            </a:r>
            <a:endParaRPr lang="ru-RU" sz="2400" b="1" dirty="0">
              <a:effectLst/>
              <a:latin typeface="Corbel" panose="020B0503020204020204" pitchFamily="34" charset="0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</a:rPr>
              <a:t>H</a:t>
            </a:r>
            <a:r>
              <a:rPr lang="en-US" sz="2400" b="1" baseline="-25000" dirty="0">
                <a:latin typeface="Corbel" panose="020B0503020204020204" pitchFamily="34" charset="0"/>
              </a:rPr>
              <a:t>[</a:t>
            </a:r>
            <a:r>
              <a:rPr lang="en-US" sz="2400" b="1" baseline="-25000" dirty="0" err="1">
                <a:latin typeface="Corbel" panose="020B0503020204020204" pitchFamily="34" charset="0"/>
              </a:rPr>
              <a:t>i</a:t>
            </a:r>
            <a:r>
              <a:rPr lang="en-US" sz="2400" b="1" baseline="-25000" dirty="0">
                <a:latin typeface="Corbel" panose="020B0503020204020204" pitchFamily="34" charset="0"/>
              </a:rPr>
              <a:t> + 1: m + 1]</a:t>
            </a:r>
            <a:r>
              <a:rPr lang="en-US" sz="2400" b="1" dirty="0">
                <a:latin typeface="Corbel" panose="020B0503020204020204" pitchFamily="34" charset="0"/>
              </a:rPr>
              <a:t> = (H</a:t>
            </a:r>
            <a:r>
              <a:rPr lang="en-US" sz="2400" b="1" baseline="-25000" dirty="0">
                <a:latin typeface="Corbel" panose="020B0503020204020204" pitchFamily="34" charset="0"/>
              </a:rPr>
              <a:t>[</a:t>
            </a:r>
            <a:r>
              <a:rPr lang="en-US" sz="2400" b="1" baseline="-25000" dirty="0" err="1">
                <a:latin typeface="Corbel" panose="020B0503020204020204" pitchFamily="34" charset="0"/>
              </a:rPr>
              <a:t>i</a:t>
            </a:r>
            <a:r>
              <a:rPr lang="en-US" sz="2400" b="1" baseline="-25000" dirty="0">
                <a:latin typeface="Corbel" panose="020B0503020204020204" pitchFamily="34" charset="0"/>
              </a:rPr>
              <a:t> : m] </a:t>
            </a:r>
            <a:r>
              <a:rPr lang="en-US" sz="2400" b="1" dirty="0">
                <a:latin typeface="Corbel" panose="020B0503020204020204" pitchFamily="34" charset="0"/>
              </a:rPr>
              <a:t>-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-US" sz="2400" b="1" baseline="-25000" dirty="0" err="1">
                <a:latin typeface="Corbel" panose="020B0503020204020204" pitchFamily="34" charset="0"/>
              </a:rPr>
              <a:t>i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ru-RU" sz="2400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B</a:t>
            </a:r>
            <a:r>
              <a:rPr lang="en" sz="2400" b="1" baseline="30000" dirty="0">
                <a:latin typeface="Corbel" panose="020B0503020204020204" pitchFamily="34" charset="0"/>
              </a:rPr>
              <a:t>m</a:t>
            </a:r>
            <a:r>
              <a:rPr lang="en" sz="2400" b="1" baseline="30000" dirty="0">
                <a:effectLst/>
                <a:latin typeface="Corbel" panose="020B0503020204020204" pitchFamily="34" charset="0"/>
              </a:rPr>
              <a:t>−1 </a:t>
            </a:r>
            <a:r>
              <a:rPr lang="en" sz="2400" b="1" dirty="0">
                <a:effectLst/>
                <a:latin typeface="Corbel" panose="020B0503020204020204" pitchFamily="34" charset="0"/>
              </a:rPr>
              <a:t>) </a:t>
            </a:r>
            <a:r>
              <a:rPr lang="ru-RU" sz="2400" b="1" i="0" dirty="0">
                <a:effectLst/>
                <a:latin typeface="Corbel" panose="020B0503020204020204" pitchFamily="34" charset="0"/>
              </a:rPr>
              <a:t>×</a:t>
            </a:r>
            <a:r>
              <a:rPr lang="en-US" sz="2400" b="1" i="0" dirty="0">
                <a:effectLst/>
                <a:latin typeface="Corbel" panose="020B0503020204020204" pitchFamily="34" charset="0"/>
              </a:rPr>
              <a:t> B + </a:t>
            </a:r>
            <a:r>
              <a:rPr lang="el-GR" sz="2400" b="1" dirty="0">
                <a:effectLst/>
                <a:latin typeface="Corbel" panose="020B0503020204020204" pitchFamily="34" charset="0"/>
              </a:rPr>
              <a:t>σ</a:t>
            </a:r>
            <a:r>
              <a:rPr lang="en" sz="2400" b="1" baseline="-25000" dirty="0">
                <a:latin typeface="Corbel" panose="020B0503020204020204" pitchFamily="34" charset="0"/>
              </a:rPr>
              <a:t>m + 1</a:t>
            </a:r>
            <a:endParaRPr lang="ru-RU" sz="2400" b="1" dirty="0">
              <a:latin typeface="Corbel" panose="020B0503020204020204" pitchFamily="34" charset="0"/>
            </a:endParaRPr>
          </a:p>
          <a:p>
            <a:pPr algn="ctr"/>
            <a:endParaRPr lang="en" sz="2400" b="1" dirty="0"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53969B1-EC0E-2800-5FEB-AC74EB7C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32249"/>
              </p:ext>
            </p:extLst>
          </p:nvPr>
        </p:nvGraphicFramePr>
        <p:xfrm>
          <a:off x="668588" y="4253581"/>
          <a:ext cx="542740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49">
                  <a:extLst>
                    <a:ext uri="{9D8B030D-6E8A-4147-A177-3AD203B41FA5}">
                      <a16:colId xmlns:a16="http://schemas.microsoft.com/office/drawing/2014/main" val="3857448352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340132166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4786514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63950139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5252039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2647396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23531862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0701374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907205209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20458"/>
                  </a:ext>
                </a:extLst>
              </a:tr>
              <a:tr h="36369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525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A205FE-24C9-2585-D6C4-337992BFA30E}"/>
              </a:ext>
            </a:extLst>
          </p:cNvPr>
          <p:cNvSpPr txBox="1"/>
          <p:nvPr/>
        </p:nvSpPr>
        <p:spPr>
          <a:xfrm>
            <a:off x="564123" y="837261"/>
            <a:ext cx="6098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Corbel" panose="020B0503020204020204" pitchFamily="34" charset="0"/>
              </a:rPr>
              <a:t>Target: GGTAGTAG</a:t>
            </a:r>
          </a:p>
          <a:p>
            <a:pPr algn="l"/>
            <a:r>
              <a:rPr lang="en-US" sz="1800" dirty="0">
                <a:latin typeface="Corbel" panose="020B0503020204020204" pitchFamily="34" charset="0"/>
              </a:rPr>
              <a:t>Pattern: TAG</a:t>
            </a:r>
          </a:p>
          <a:p>
            <a:pPr algn="l"/>
            <a:r>
              <a:rPr lang="ru-RU" sz="1800" dirty="0">
                <a:latin typeface="Corbel" panose="020B0503020204020204" pitchFamily="34" charset="0"/>
              </a:rPr>
              <a:t>Алфавит:</a:t>
            </a:r>
            <a:br>
              <a:rPr lang="ru-RU" sz="1800" dirty="0">
                <a:latin typeface="Corbel" panose="020B0503020204020204" pitchFamily="34" charset="0"/>
              </a:rPr>
            </a:br>
            <a:br>
              <a:rPr lang="ru-RU" sz="1800" dirty="0">
                <a:latin typeface="Corbel" panose="020B0503020204020204" pitchFamily="34" charset="0"/>
              </a:rPr>
            </a:br>
            <a:br>
              <a:rPr lang="ru-RU" sz="1800" dirty="0">
                <a:latin typeface="Corbel" panose="020B0503020204020204" pitchFamily="34" charset="0"/>
              </a:rPr>
            </a:br>
            <a:endParaRPr lang="en-US" sz="1800" dirty="0">
              <a:latin typeface="Corbel" panose="020B0503020204020204" pitchFamily="34" charset="0"/>
            </a:endParaRPr>
          </a:p>
          <a:p>
            <a:pPr algn="l"/>
            <a:endParaRPr lang="en-US" sz="1800" dirty="0">
              <a:latin typeface="Corbel" panose="020B0503020204020204" pitchFamily="34" charset="0"/>
            </a:endParaRPr>
          </a:p>
          <a:p>
            <a:pPr algn="l"/>
            <a:r>
              <a:rPr lang="en-US" sz="1800" dirty="0">
                <a:latin typeface="Corbel" panose="020B0503020204020204" pitchFamily="34" charset="0"/>
              </a:rPr>
              <a:t>1) </a:t>
            </a:r>
            <a:r>
              <a:rPr lang="ru-RU" sz="1800" dirty="0">
                <a:latin typeface="Corbel" panose="020B0503020204020204" pitchFamily="34" charset="0"/>
              </a:rPr>
              <a:t>Посчитаем хэш </a:t>
            </a:r>
            <a:r>
              <a:rPr lang="ru-RU" sz="1800" dirty="0" err="1">
                <a:latin typeface="Corbel" panose="020B0503020204020204" pitchFamily="34" charset="0"/>
              </a:rPr>
              <a:t>p</a:t>
            </a:r>
            <a:r>
              <a:rPr lang="en-US" sz="1800" dirty="0" err="1">
                <a:latin typeface="Corbel" panose="020B0503020204020204" pitchFamily="34" charset="0"/>
              </a:rPr>
              <a:t>attern</a:t>
            </a:r>
            <a:r>
              <a:rPr lang="en-US" sz="1800" dirty="0">
                <a:latin typeface="Corbel" panose="020B0503020204020204" pitchFamily="34" charset="0"/>
              </a:rPr>
              <a:t>, </a:t>
            </a:r>
            <a:r>
              <a:rPr lang="en-US" sz="1800" dirty="0" err="1">
                <a:latin typeface="Corbel" panose="020B0503020204020204" pitchFamily="34" charset="0"/>
              </a:rPr>
              <a:t>len</a:t>
            </a:r>
            <a:r>
              <a:rPr lang="en-US" sz="1800" dirty="0">
                <a:latin typeface="Corbel" panose="020B0503020204020204" pitchFamily="34" charset="0"/>
              </a:rPr>
              <a:t>(P) = 3:</a:t>
            </a:r>
          </a:p>
          <a:p>
            <a:pPr algn="l"/>
            <a:r>
              <a:rPr lang="en-US" sz="1800" dirty="0">
                <a:latin typeface="Corbel" panose="020B0503020204020204" pitchFamily="34" charset="0"/>
              </a:rPr>
              <a:t>H(P = TAG) = 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3 + 4</a:t>
            </a:r>
            <a:r>
              <a:rPr lang="en-US" b="0" i="0" baseline="30000" dirty="0">
                <a:effectLst/>
                <a:latin typeface="Corbel" panose="020B0503020204020204" pitchFamily="34" charset="0"/>
              </a:rPr>
              <a:t>1</a:t>
            </a:r>
            <a:r>
              <a:rPr lang="en-US" b="0" i="0" dirty="0"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baseline="30000" dirty="0">
                <a:effectLst/>
                <a:latin typeface="Corbel" panose="020B0503020204020204" pitchFamily="34" charset="0"/>
              </a:rPr>
              <a:t> </a:t>
            </a:r>
            <a:r>
              <a:rPr lang="en-US" b="0" i="0" dirty="0">
                <a:effectLst/>
                <a:latin typeface="Corbel" panose="020B0503020204020204" pitchFamily="34" charset="0"/>
              </a:rPr>
              <a:t>0 + 2 = 50</a:t>
            </a:r>
          </a:p>
          <a:p>
            <a:pPr algn="l"/>
            <a:endParaRPr lang="en-US" dirty="0">
              <a:latin typeface="Corbel" panose="020B0503020204020204" pitchFamily="34" charset="0"/>
            </a:endParaRPr>
          </a:p>
          <a:p>
            <a:pPr algn="l"/>
            <a:r>
              <a:rPr lang="en-US" dirty="0">
                <a:latin typeface="Corbel" panose="020B0503020204020204" pitchFamily="34" charset="0"/>
              </a:rPr>
              <a:t>2)</a:t>
            </a:r>
            <a:r>
              <a:rPr lang="ru-RU" dirty="0">
                <a:latin typeface="Corbel" panose="020B0503020204020204" pitchFamily="34" charset="0"/>
              </a:rPr>
              <a:t>Посчитаем хэши для подстрок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длины 3 и будем сравнивать с </a:t>
            </a:r>
            <a:r>
              <a:rPr lang="en-US" dirty="0">
                <a:latin typeface="Corbel" panose="020B0503020204020204" pitchFamily="34" charset="0"/>
              </a:rPr>
              <a:t>H(P):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66B9C-9976-4E8E-D0AB-19E0E7A7B3CE}"/>
              </a:ext>
            </a:extLst>
          </p:cNvPr>
          <p:cNvSpPr txBox="1"/>
          <p:nvPr/>
        </p:nvSpPr>
        <p:spPr>
          <a:xfrm>
            <a:off x="564123" y="498285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rbel" panose="020B0503020204020204" pitchFamily="34" charset="0"/>
              </a:rPr>
              <a:t>T(0) =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2 + 4</a:t>
            </a:r>
            <a:r>
              <a:rPr lang="en-US" b="0" i="0" baseline="30000" dirty="0">
                <a:effectLst/>
                <a:latin typeface="Corbel" panose="020B0503020204020204" pitchFamily="34" charset="0"/>
              </a:rPr>
              <a:t>1</a:t>
            </a:r>
            <a:r>
              <a:rPr lang="en-US" b="0" i="0" dirty="0">
                <a:effectLst/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baseline="30000" dirty="0">
                <a:effectLst/>
                <a:latin typeface="Corbel" panose="020B0503020204020204" pitchFamily="34" charset="0"/>
              </a:rPr>
              <a:t> </a:t>
            </a:r>
            <a:r>
              <a:rPr lang="en-US" baseline="30000" dirty="0">
                <a:latin typeface="Corbel" panose="020B0503020204020204" pitchFamily="34" charset="0"/>
              </a:rPr>
              <a:t>2</a:t>
            </a:r>
            <a:r>
              <a:rPr lang="en-US" b="0" i="0" dirty="0">
                <a:effectLst/>
                <a:latin typeface="Corbel" panose="020B0503020204020204" pitchFamily="34" charset="0"/>
              </a:rPr>
              <a:t> + 3 = 43 </a:t>
            </a:r>
            <a:r>
              <a:rPr lang="ru-RU" b="0" i="0" dirty="0">
                <a:effectLst/>
                <a:latin typeface="Corbel" panose="020B0503020204020204" pitchFamily="34" charset="0"/>
              </a:rPr>
              <a:t>≠</a:t>
            </a:r>
            <a:r>
              <a:rPr lang="en-US" b="0" i="0" dirty="0">
                <a:effectLst/>
                <a:latin typeface="Corbel" panose="020B0503020204020204" pitchFamily="34" charset="0"/>
              </a:rPr>
              <a:t> 50 </a:t>
            </a:r>
            <a:endParaRPr lang="en-US" dirty="0">
              <a:latin typeface="Corbel" panose="020B0503020204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88A2A44-CCE0-FB2A-8830-C709A5304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176"/>
              </p:ext>
            </p:extLst>
          </p:nvPr>
        </p:nvGraphicFramePr>
        <p:xfrm>
          <a:off x="668588" y="5457477"/>
          <a:ext cx="542740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49">
                  <a:extLst>
                    <a:ext uri="{9D8B030D-6E8A-4147-A177-3AD203B41FA5}">
                      <a16:colId xmlns:a16="http://schemas.microsoft.com/office/drawing/2014/main" val="3857448352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340132166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4786514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63950139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5252039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2647396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23531862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0701374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907205209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G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20458"/>
                  </a:ext>
                </a:extLst>
              </a:tr>
              <a:tr h="36369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525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4B6AE2-4FE8-62ED-7B2B-F7C14CBFBC72}"/>
              </a:ext>
            </a:extLst>
          </p:cNvPr>
          <p:cNvSpPr txBox="1"/>
          <p:nvPr/>
        </p:nvSpPr>
        <p:spPr>
          <a:xfrm>
            <a:off x="668588" y="622997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rbel" panose="020B0503020204020204" pitchFamily="34" charset="0"/>
              </a:rPr>
              <a:t>T(1) = (T(0) -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2 )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4 + 0 = 44 </a:t>
            </a:r>
            <a:r>
              <a:rPr lang="ru-RU" b="0" i="0" dirty="0">
                <a:effectLst/>
                <a:latin typeface="Corbel" panose="020B0503020204020204" pitchFamily="34" charset="0"/>
              </a:rPr>
              <a:t>≠</a:t>
            </a:r>
            <a:r>
              <a:rPr lang="en-US" b="0" i="0" dirty="0">
                <a:effectLst/>
                <a:latin typeface="Corbel" panose="020B0503020204020204" pitchFamily="34" charset="0"/>
              </a:rPr>
              <a:t> 50 </a:t>
            </a:r>
            <a:endParaRPr lang="en-US" dirty="0">
              <a:latin typeface="Corbel" panose="020B0503020204020204" pitchFamily="34" charset="0"/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2ED6DD8C-C570-B226-56FF-8FA57841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85521"/>
              </p:ext>
            </p:extLst>
          </p:nvPr>
        </p:nvGraphicFramePr>
        <p:xfrm>
          <a:off x="668591" y="1800907"/>
          <a:ext cx="2496164" cy="744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41">
                  <a:extLst>
                    <a:ext uri="{9D8B030D-6E8A-4147-A177-3AD203B41FA5}">
                      <a16:colId xmlns:a16="http://schemas.microsoft.com/office/drawing/2014/main" val="3906715045"/>
                    </a:ext>
                  </a:extLst>
                </a:gridCol>
                <a:gridCol w="624041">
                  <a:extLst>
                    <a:ext uri="{9D8B030D-6E8A-4147-A177-3AD203B41FA5}">
                      <a16:colId xmlns:a16="http://schemas.microsoft.com/office/drawing/2014/main" val="3100872408"/>
                    </a:ext>
                  </a:extLst>
                </a:gridCol>
                <a:gridCol w="624041">
                  <a:extLst>
                    <a:ext uri="{9D8B030D-6E8A-4147-A177-3AD203B41FA5}">
                      <a16:colId xmlns:a16="http://schemas.microsoft.com/office/drawing/2014/main" val="3471377528"/>
                    </a:ext>
                  </a:extLst>
                </a:gridCol>
                <a:gridCol w="624041">
                  <a:extLst>
                    <a:ext uri="{9D8B030D-6E8A-4147-A177-3AD203B41FA5}">
                      <a16:colId xmlns:a16="http://schemas.microsoft.com/office/drawing/2014/main" val="1468927625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009612"/>
                  </a:ext>
                </a:extLst>
              </a:tr>
              <a:tr h="37225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77229"/>
                  </a:ext>
                </a:extLst>
              </a:tr>
            </a:tbl>
          </a:graphicData>
        </a:graphic>
      </p:graphicFrame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FAC97612-84B7-C35B-FF44-8D59200BFBA1}"/>
              </a:ext>
            </a:extLst>
          </p:cNvPr>
          <p:cNvSpPr txBox="1">
            <a:spLocks/>
          </p:cNvSpPr>
          <p:nvPr/>
        </p:nvSpPr>
        <p:spPr>
          <a:xfrm>
            <a:off x="3613352" y="171281"/>
            <a:ext cx="5173784" cy="731520"/>
          </a:xfrm>
          <a:prstGeom prst="rect">
            <a:avLst/>
          </a:prstGeom>
          <a:solidFill>
            <a:srgbClr val="FFFFFF"/>
          </a:solidFill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/>
              <a:t>Пример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07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D6BCBC-1666-5252-48D6-FCAE8657B646}"/>
              </a:ext>
            </a:extLst>
          </p:cNvPr>
          <p:cNvSpPr txBox="1"/>
          <p:nvPr/>
        </p:nvSpPr>
        <p:spPr>
          <a:xfrm>
            <a:off x="984455" y="707611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T(2) = (T(1) -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2 )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4 + 2 = 50 </a:t>
            </a:r>
            <a:r>
              <a:rPr lang="en-US" dirty="0">
                <a:latin typeface="Corbel" panose="020B0503020204020204" pitchFamily="34" charset="0"/>
              </a:rPr>
              <a:t>=</a:t>
            </a:r>
            <a:r>
              <a:rPr lang="en-US" b="0" i="0" dirty="0">
                <a:effectLst/>
                <a:latin typeface="Corbel" panose="020B0503020204020204" pitchFamily="34" charset="0"/>
              </a:rPr>
              <a:t> 50</a:t>
            </a:r>
            <a:r>
              <a:rPr lang="en-US" dirty="0">
                <a:latin typeface="Corbel" panose="020B0503020204020204" pitchFamily="34" charset="0"/>
              </a:rPr>
              <a:t> 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T(2) = (50 -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3 )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4 + 3 = 11 </a:t>
            </a:r>
            <a:r>
              <a:rPr lang="ru-RU" b="0" i="0" dirty="0">
                <a:effectLst/>
                <a:latin typeface="Corbel" panose="020B0503020204020204" pitchFamily="34" charset="0"/>
              </a:rPr>
              <a:t>≠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50</a:t>
            </a:r>
            <a:r>
              <a:rPr lang="en-US" dirty="0">
                <a:latin typeface="Corbel" panose="020B0503020204020204" pitchFamily="34" charset="0"/>
              </a:rPr>
              <a:t> 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T(4) = (11 -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0 )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4 + 0 = 44 </a:t>
            </a:r>
            <a:r>
              <a:rPr lang="ru-RU" b="0" i="0" dirty="0">
                <a:effectLst/>
                <a:latin typeface="Corbel" panose="020B0503020204020204" pitchFamily="34" charset="0"/>
              </a:rPr>
              <a:t>≠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50</a:t>
            </a:r>
            <a:r>
              <a:rPr lang="en-US" dirty="0">
                <a:latin typeface="Corbel" panose="020B0503020204020204" pitchFamily="34" charset="0"/>
              </a:rPr>
              <a:t> 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T(2) = (44 - </a:t>
            </a:r>
            <a:r>
              <a:rPr lang="en-US" sz="1800" dirty="0">
                <a:latin typeface="Corbel" panose="020B0503020204020204" pitchFamily="34" charset="0"/>
              </a:rPr>
              <a:t>4</a:t>
            </a:r>
            <a:r>
              <a:rPr lang="ru-RU" sz="1800" dirty="0">
                <a:latin typeface="Corbel" panose="020B0503020204020204" pitchFamily="34" charset="0"/>
              </a:rPr>
              <a:t> </a:t>
            </a:r>
            <a:r>
              <a:rPr lang="en-US" sz="1800" baseline="30000" dirty="0">
                <a:latin typeface="Corbel" panose="020B0503020204020204" pitchFamily="34" charset="0"/>
              </a:rPr>
              <a:t>2</a:t>
            </a:r>
            <a:r>
              <a:rPr lang="en-US" sz="1800" dirty="0">
                <a:latin typeface="Corbel" panose="020B0503020204020204" pitchFamily="34" charset="0"/>
              </a:rPr>
              <a:t>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 2 ) </a:t>
            </a:r>
            <a:r>
              <a:rPr lang="ru-RU" b="0" i="0" dirty="0">
                <a:effectLst/>
                <a:latin typeface="Corbel" panose="020B0503020204020204" pitchFamily="34" charset="0"/>
              </a:rPr>
              <a:t>×</a:t>
            </a:r>
            <a:r>
              <a:rPr lang="en-US" b="0" i="0" dirty="0">
                <a:effectLst/>
                <a:latin typeface="Corbel" panose="020B0503020204020204" pitchFamily="34" charset="0"/>
              </a:rPr>
              <a:t> 4 + 2 = 50 </a:t>
            </a:r>
            <a:r>
              <a:rPr lang="en-US" dirty="0">
                <a:latin typeface="Corbel" panose="020B0503020204020204" pitchFamily="34" charset="0"/>
              </a:rPr>
              <a:t>=</a:t>
            </a:r>
            <a:r>
              <a:rPr lang="en-US" b="0" i="0" dirty="0">
                <a:effectLst/>
                <a:latin typeface="Corbel" panose="020B0503020204020204" pitchFamily="34" charset="0"/>
              </a:rPr>
              <a:t> 50</a:t>
            </a:r>
            <a:r>
              <a:rPr lang="en-US" dirty="0">
                <a:latin typeface="Corbel" panose="020B0503020204020204" pitchFamily="34" charset="0"/>
              </a:rPr>
              <a:t> 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Таким образом, наш </a:t>
            </a:r>
            <a:r>
              <a:rPr lang="en-US" dirty="0">
                <a:latin typeface="Corbel" panose="020B0503020204020204" pitchFamily="34" charset="0"/>
              </a:rPr>
              <a:t>pattern </a:t>
            </a:r>
            <a:r>
              <a:rPr lang="ru-RU" dirty="0">
                <a:latin typeface="Corbel" panose="020B0503020204020204" pitchFamily="34" charset="0"/>
              </a:rPr>
              <a:t>входит два раза: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0411A19-F92C-BD4D-FFAA-820D7FA5E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63149"/>
              </p:ext>
            </p:extLst>
          </p:nvPr>
        </p:nvGraphicFramePr>
        <p:xfrm>
          <a:off x="984455" y="3711141"/>
          <a:ext cx="542740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49">
                  <a:extLst>
                    <a:ext uri="{9D8B030D-6E8A-4147-A177-3AD203B41FA5}">
                      <a16:colId xmlns:a16="http://schemas.microsoft.com/office/drawing/2014/main" val="3857448352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340132166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4786514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63950139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5252039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2647396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23531862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0701374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907205209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20458"/>
                  </a:ext>
                </a:extLst>
              </a:tr>
              <a:tr h="36369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5253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730AD91-438E-5354-E861-E9C37FA2C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43115"/>
              </p:ext>
            </p:extLst>
          </p:nvPr>
        </p:nvGraphicFramePr>
        <p:xfrm>
          <a:off x="984454" y="4792689"/>
          <a:ext cx="542740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49">
                  <a:extLst>
                    <a:ext uri="{9D8B030D-6E8A-4147-A177-3AD203B41FA5}">
                      <a16:colId xmlns:a16="http://schemas.microsoft.com/office/drawing/2014/main" val="3857448352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340132166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4786514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63950139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52520399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26473961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235318628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10701374"/>
                    </a:ext>
                  </a:extLst>
                </a:gridCol>
                <a:gridCol w="634545">
                  <a:extLst>
                    <a:ext uri="{9D8B030D-6E8A-4147-A177-3AD203B41FA5}">
                      <a16:colId xmlns:a16="http://schemas.microsoft.com/office/drawing/2014/main" val="3907205209"/>
                    </a:ext>
                  </a:extLst>
                </a:gridCol>
              </a:tblGrid>
              <a:tr h="358708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20458"/>
                  </a:ext>
                </a:extLst>
              </a:tr>
              <a:tr h="36369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5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05241-C83F-D90C-0AE5-F7A42099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232" y="0"/>
            <a:ext cx="7691678" cy="1135626"/>
          </a:xfrm>
        </p:spPr>
        <p:txBody>
          <a:bodyPr>
            <a:noAutofit/>
          </a:bodyPr>
          <a:lstStyle/>
          <a:p>
            <a:r>
              <a:rPr lang="ru-RU" sz="3600" cap="none" dirty="0"/>
              <a:t>Реализация на </a:t>
            </a:r>
            <a:r>
              <a:rPr lang="en-US" sz="3600" cap="none" dirty="0"/>
              <a:t>Python</a:t>
            </a:r>
            <a:br>
              <a:rPr lang="ru-RU" sz="3600" cap="none" dirty="0"/>
            </a:br>
            <a:r>
              <a:rPr lang="ru-RU" sz="3600" cap="none" dirty="0"/>
              <a:t>Файл </a:t>
            </a:r>
            <a:r>
              <a:rPr lang="en" sz="3600" b="1" i="0" u="none" strike="noStrike" cap="none" dirty="0" err="1">
                <a:solidFill>
                  <a:srgbClr val="1F2328"/>
                </a:solidFill>
                <a:effectLst/>
              </a:rPr>
              <a:t>hash_func.py</a:t>
            </a:r>
            <a:endParaRPr lang="ru-RU" sz="3600" cap="none" dirty="0"/>
          </a:p>
        </p:txBody>
      </p:sp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FE9B3C5-0D01-FA72-F48F-4B14A261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0" y="1011592"/>
            <a:ext cx="11888877" cy="5675348"/>
          </a:xfrm>
          <a:prstGeom prst="rect">
            <a:avLst/>
          </a:prstGeom>
        </p:spPr>
      </p:pic>
      <p:sp>
        <p:nvSpPr>
          <p:cNvPr id="8" name="Альтернативный процесс 7">
            <a:extLst>
              <a:ext uri="{FF2B5EF4-FFF2-40B4-BE49-F238E27FC236}">
                <a16:creationId xmlns:a16="http://schemas.microsoft.com/office/drawing/2014/main" id="{DE763136-E2E2-1354-FB6A-0296A15E09AA}"/>
              </a:ext>
            </a:extLst>
          </p:cNvPr>
          <p:cNvSpPr/>
          <p:nvPr/>
        </p:nvSpPr>
        <p:spPr>
          <a:xfrm>
            <a:off x="6592529" y="1693041"/>
            <a:ext cx="4940710" cy="431245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orbel" panose="020B0503020204020204" pitchFamily="34" charset="0"/>
              </a:rPr>
              <a:t>1) Указываем значения основания и модуля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2) Создаем словарь – это наш алфавит: 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АО – соответствующее ему число 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3) Создаем функцию, которая считает хэш по </a:t>
            </a:r>
            <a:r>
              <a:rPr lang="ru-RU" dirty="0" err="1">
                <a:latin typeface="Corbel" panose="020B0503020204020204" pitchFamily="34" charset="0"/>
              </a:rPr>
              <a:t>м.Горнера</a:t>
            </a:r>
            <a:r>
              <a:rPr lang="ru-RU" dirty="0">
                <a:latin typeface="Corbel" panose="020B0503020204020204" pitchFamily="34" charset="0"/>
              </a:rPr>
              <a:t>. </a:t>
            </a:r>
            <a:br>
              <a:rPr lang="ru-RU" dirty="0">
                <a:latin typeface="Corbel" panose="020B0503020204020204" pitchFamily="34" charset="0"/>
              </a:rPr>
            </a:br>
            <a:r>
              <a:rPr lang="ru-RU" dirty="0">
                <a:latin typeface="Corbel" panose="020B0503020204020204" pitchFamily="34" charset="0"/>
              </a:rPr>
              <a:t>- переменная </a:t>
            </a:r>
            <a:r>
              <a:rPr lang="en-US" dirty="0">
                <a:latin typeface="Corbel" panose="020B0503020204020204" pitchFamily="34" charset="0"/>
              </a:rPr>
              <a:t>res</a:t>
            </a:r>
            <a:r>
              <a:rPr lang="ru-RU" dirty="0">
                <a:latin typeface="Corbel" panose="020B0503020204020204" pitchFamily="34" charset="0"/>
              </a:rPr>
              <a:t> – первый символ из строки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- далее в цикле начиная со второго символа обновляем </a:t>
            </a:r>
            <a:r>
              <a:rPr lang="ru-RU" dirty="0" err="1">
                <a:latin typeface="Corbel" panose="020B0503020204020204" pitchFamily="34" charset="0"/>
              </a:rPr>
              <a:t>r</a:t>
            </a:r>
            <a:r>
              <a:rPr lang="en-US" dirty="0">
                <a:latin typeface="Corbel" panose="020B0503020204020204" pitchFamily="34" charset="0"/>
              </a:rPr>
              <a:t>es: </a:t>
            </a:r>
            <a:r>
              <a:rPr lang="ru-RU" dirty="0">
                <a:latin typeface="Corbel" panose="020B0503020204020204" pitchFamily="34" charset="0"/>
              </a:rPr>
              <a:t>то, что было умноженное на основание и прибавляется значение , соответствующее следующему символу</a:t>
            </a:r>
          </a:p>
          <a:p>
            <a:pPr algn="ctr"/>
            <a:r>
              <a:rPr lang="ru-RU" dirty="0">
                <a:latin typeface="Corbel" panose="020B0503020204020204" pitchFamily="34" charset="0"/>
              </a:rPr>
              <a:t>Возвращает значение, взятое от хэша по модулю.</a:t>
            </a:r>
          </a:p>
          <a:p>
            <a:pPr algn="ctr"/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4EABDA0-2288-82BD-42FD-DB5B7595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89"/>
            <a:ext cx="13617681" cy="3698135"/>
          </a:xfrm>
          <a:prstGeom prst="rect">
            <a:avLst/>
          </a:prstGeom>
        </p:spPr>
      </p:pic>
      <p:sp>
        <p:nvSpPr>
          <p:cNvPr id="6" name="Альтернативный процесс 5">
            <a:extLst>
              <a:ext uri="{FF2B5EF4-FFF2-40B4-BE49-F238E27FC236}">
                <a16:creationId xmlns:a16="http://schemas.microsoft.com/office/drawing/2014/main" id="{E10A5CED-8DEE-0F93-CD97-6442390C3DE8}"/>
              </a:ext>
            </a:extLst>
          </p:cNvPr>
          <p:cNvSpPr/>
          <p:nvPr/>
        </p:nvSpPr>
        <p:spPr>
          <a:xfrm>
            <a:off x="1833716" y="3742380"/>
            <a:ext cx="8967020" cy="294967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4) Создаем функцию, которая пересчитывает хэш для следующей подстроки, используя значения хэш-функции на прошлой позиции</a:t>
            </a:r>
          </a:p>
          <a:p>
            <a:pPr algn="ctr"/>
            <a:r>
              <a:rPr lang="ru-RU" dirty="0"/>
              <a:t>Принимает параметры:</a:t>
            </a:r>
          </a:p>
          <a:p>
            <a:pPr algn="ctr"/>
            <a:r>
              <a:rPr lang="ru-RU" dirty="0"/>
              <a:t>-параметр  </a:t>
            </a:r>
            <a:r>
              <a:rPr lang="en-US" dirty="0"/>
              <a:t>s</a:t>
            </a:r>
            <a:r>
              <a:rPr lang="ru-RU" dirty="0"/>
              <a:t> – это следующая подстрока</a:t>
            </a:r>
          </a:p>
          <a:p>
            <a:pPr algn="ctr"/>
            <a:r>
              <a:rPr lang="ru-RU" dirty="0"/>
              <a:t>-параметр </a:t>
            </a:r>
            <a:r>
              <a:rPr lang="ru-RU" dirty="0" err="1"/>
              <a:t>p</a:t>
            </a:r>
            <a:r>
              <a:rPr lang="en-US" dirty="0"/>
              <a:t>rev</a:t>
            </a:r>
            <a:r>
              <a:rPr lang="ru-RU" dirty="0"/>
              <a:t> – первый символ предыдущей подстроки</a:t>
            </a:r>
            <a:endParaRPr lang="en-US" dirty="0"/>
          </a:p>
          <a:p>
            <a:pPr algn="ctr"/>
            <a:r>
              <a:rPr lang="en-US" dirty="0"/>
              <a:t>-h</a:t>
            </a:r>
            <a:r>
              <a:rPr lang="ru-RU" dirty="0"/>
              <a:t> – значение предыдущей подстроки</a:t>
            </a:r>
          </a:p>
          <a:p>
            <a:pPr algn="ctr"/>
            <a:r>
              <a:rPr lang="ru-RU" dirty="0"/>
              <a:t>- переменная </a:t>
            </a:r>
            <a:r>
              <a:rPr lang="ru-RU" dirty="0" err="1"/>
              <a:t>r</a:t>
            </a:r>
            <a:r>
              <a:rPr lang="en-US" dirty="0"/>
              <a:t>es: </a:t>
            </a:r>
            <a:r>
              <a:rPr lang="ru-RU" dirty="0"/>
              <a:t>прошлое значение х-ф </a:t>
            </a:r>
            <a:r>
              <a:rPr lang="ru-RU" dirty="0">
                <a:solidFill>
                  <a:srgbClr val="242424"/>
                </a:solidFill>
                <a:latin typeface="source-serif-pro"/>
              </a:rPr>
              <a:t>минус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хеш-значение убранного из подсчёта первого символа, умножаем полученное значение на основание, чтобы восстановить правильный порядок степени предыдущих нетронутых символов, и добавляем значение нового символа.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5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39F1C6F-2E00-D5C6-9245-95E140FD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223"/>
            <a:ext cx="13089346" cy="5959777"/>
          </a:xfrm>
          <a:prstGeom prst="rect">
            <a:avLst/>
          </a:prstGeom>
        </p:spPr>
      </p:pic>
      <p:sp>
        <p:nvSpPr>
          <p:cNvPr id="4" name="Альтернативный процесс 3">
            <a:extLst>
              <a:ext uri="{FF2B5EF4-FFF2-40B4-BE49-F238E27FC236}">
                <a16:creationId xmlns:a16="http://schemas.microsoft.com/office/drawing/2014/main" id="{C6FEDDF4-008F-4300-011F-C8838A969F2A}"/>
              </a:ext>
            </a:extLst>
          </p:cNvPr>
          <p:cNvSpPr/>
          <p:nvPr/>
        </p:nvSpPr>
        <p:spPr>
          <a:xfrm>
            <a:off x="7374194" y="1179156"/>
            <a:ext cx="4572000" cy="539790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5) Импортируем ранее написанные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функции </a:t>
            </a:r>
            <a:r>
              <a:rPr lang="en" dirty="0" err="1"/>
              <a:t>calc_hash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 </a:t>
            </a:r>
            <a:r>
              <a:rPr lang="en" dirty="0" err="1"/>
              <a:t>next_hash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из файла </a:t>
            </a:r>
            <a:r>
              <a:rPr lang="en" dirty="0" err="1"/>
              <a:t>hash_func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endParaRPr lang="ru-RU" dirty="0"/>
          </a:p>
          <a:p>
            <a:pPr algn="ctr"/>
            <a:r>
              <a:rPr lang="ru-RU" dirty="0"/>
              <a:t>6) Создаем функцию, реализующую алгоритм Робина-Карпа для поиска всех вхождений </a:t>
            </a:r>
            <a:r>
              <a:rPr lang="en-US" dirty="0"/>
              <a:t>target </a:t>
            </a:r>
            <a:r>
              <a:rPr lang="en-US" dirty="0" err="1"/>
              <a:t>в</a:t>
            </a:r>
            <a:r>
              <a:rPr lang="ru-RU" dirty="0"/>
              <a:t> строке</a:t>
            </a:r>
            <a:r>
              <a:rPr lang="en-US" dirty="0"/>
              <a:t> DNA</a:t>
            </a:r>
            <a:endParaRPr lang="ru-RU" dirty="0"/>
          </a:p>
          <a:p>
            <a:pPr algn="ctr"/>
            <a:r>
              <a:rPr lang="en-US" dirty="0"/>
              <a:t>1.</a:t>
            </a:r>
            <a:r>
              <a:rPr lang="ru-RU" dirty="0"/>
              <a:t>Обозначаем переменные и проверяем корректность входных данных: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-проверяем, чтобы длина </a:t>
            </a:r>
            <a:r>
              <a:rPr lang="ru-RU" dirty="0" err="1"/>
              <a:t>t</a:t>
            </a:r>
            <a:r>
              <a:rPr lang="en-US" dirty="0" err="1"/>
              <a:t>arget</a:t>
            </a:r>
            <a:r>
              <a:rPr lang="ru-RU" dirty="0"/>
              <a:t> была не больше длины ДНК, иначе генерируем исключение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указывающее на ошибку в переданных данных </a:t>
            </a:r>
            <a:endParaRPr lang="ru-RU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ru-RU" dirty="0"/>
              <a:t>-проверяем, чтобы </a:t>
            </a:r>
            <a:r>
              <a:rPr lang="en-US" dirty="0"/>
              <a:t>DNA</a:t>
            </a:r>
            <a:r>
              <a:rPr lang="ru-RU" dirty="0"/>
              <a:t> и</a:t>
            </a:r>
            <a:r>
              <a:rPr lang="en-US" dirty="0"/>
              <a:t> target </a:t>
            </a:r>
            <a:r>
              <a:rPr lang="en-US" dirty="0" err="1"/>
              <a:t>б</a:t>
            </a:r>
            <a:r>
              <a:rPr lang="ru-RU" dirty="0" err="1"/>
              <a:t>ыли</a:t>
            </a:r>
            <a:r>
              <a:rPr lang="ru-RU" dirty="0"/>
              <a:t> строками</a:t>
            </a:r>
          </a:p>
          <a:p>
            <a:pPr algn="ctr"/>
            <a:r>
              <a:rPr lang="ru-RU" dirty="0"/>
              <a:t>-Проверяем, чтобы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 строке </a:t>
            </a:r>
            <a:r>
              <a:rPr lang="en" dirty="0"/>
              <a:t>DNA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использовались только символы "</a:t>
            </a:r>
            <a:r>
              <a:rPr lang="en" b="0" i="0" dirty="0">
                <a:solidFill>
                  <a:srgbClr val="374151"/>
                </a:solidFill>
                <a:effectLst/>
                <a:latin typeface="Söhne"/>
              </a:rPr>
              <a:t>ATGC"</a:t>
            </a:r>
            <a:endParaRPr lang="ru-RU" dirty="0"/>
          </a:p>
        </p:txBody>
      </p:sp>
      <p:sp>
        <p:nvSpPr>
          <p:cNvPr id="5" name="Процесс 4">
            <a:extLst>
              <a:ext uri="{FF2B5EF4-FFF2-40B4-BE49-F238E27FC236}">
                <a16:creationId xmlns:a16="http://schemas.microsoft.com/office/drawing/2014/main" id="{5D699FE8-2979-9F96-E428-F521A816F9F5}"/>
              </a:ext>
            </a:extLst>
          </p:cNvPr>
          <p:cNvSpPr/>
          <p:nvPr/>
        </p:nvSpPr>
        <p:spPr>
          <a:xfrm>
            <a:off x="3878826" y="80759"/>
            <a:ext cx="5545394" cy="6769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Corbel" panose="020B0503020204020204" pitchFamily="34" charset="0"/>
              </a:rPr>
              <a:t>Файл </a:t>
            </a:r>
            <a:r>
              <a:rPr lang="en" sz="3600" i="0" u="none" strike="noStrike" dirty="0" err="1">
                <a:solidFill>
                  <a:srgbClr val="1F2328"/>
                </a:solidFill>
                <a:effectLst/>
                <a:latin typeface="Corbel" panose="020B0503020204020204" pitchFamily="34" charset="0"/>
              </a:rPr>
              <a:t>RCAlg.py</a:t>
            </a:r>
            <a:endParaRPr lang="ru-RU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991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{6BBE881F-8688-284B-BFA8-07300B2EA938}tf16401369</Template>
  <TotalTime>749</TotalTime>
  <Words>1146</Words>
  <Application>Microsoft Macintosh PowerPoint</Application>
  <PresentationFormat>Широкоэкранный</PresentationFormat>
  <Paragraphs>168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Google Sans</vt:lpstr>
      <vt:lpstr>Helvetica</vt:lpstr>
      <vt:lpstr>Söhne</vt:lpstr>
      <vt:lpstr>Söhne Mono</vt:lpstr>
      <vt:lpstr>source-serif-pro</vt:lpstr>
      <vt:lpstr>Посылка</vt:lpstr>
      <vt:lpstr>Алгоритм рабина-карпа</vt:lpstr>
      <vt:lpstr>Постановка задачи</vt:lpstr>
      <vt:lpstr>Принцип работы</vt:lpstr>
      <vt:lpstr>Скользящий полиноминальный хэш + Модульная арифметика + Метод Горнера. Сложность.</vt:lpstr>
      <vt:lpstr>Презентация PowerPoint</vt:lpstr>
      <vt:lpstr>Презентация PowerPoint</vt:lpstr>
      <vt:lpstr>Реализация на Python Файл hash_func.py</vt:lpstr>
      <vt:lpstr>Презентация PowerPoint</vt:lpstr>
      <vt:lpstr>Презентация PowerPoint</vt:lpstr>
      <vt:lpstr>Презентация PowerPoint</vt:lpstr>
      <vt:lpstr>Файл read_fasta.Py</vt:lpstr>
      <vt:lpstr>Файл main.py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рабина-карпа</dc:title>
  <dc:creator>Баина Дандаева</dc:creator>
  <cp:lastModifiedBy>Баина Дандаева</cp:lastModifiedBy>
  <cp:revision>2</cp:revision>
  <dcterms:created xsi:type="dcterms:W3CDTF">2023-12-13T18:46:47Z</dcterms:created>
  <dcterms:modified xsi:type="dcterms:W3CDTF">2024-03-11T22:26:32Z</dcterms:modified>
</cp:coreProperties>
</file>