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43"/>
  </p:notesMasterIdLst>
  <p:sldIdLst>
    <p:sldId id="257" r:id="rId2"/>
    <p:sldId id="326" r:id="rId3"/>
    <p:sldId id="260" r:id="rId4"/>
    <p:sldId id="270" r:id="rId5"/>
    <p:sldId id="269" r:id="rId6"/>
    <p:sldId id="297" r:id="rId7"/>
    <p:sldId id="276" r:id="rId8"/>
    <p:sldId id="261" r:id="rId9"/>
    <p:sldId id="338" r:id="rId10"/>
    <p:sldId id="332" r:id="rId11"/>
    <p:sldId id="337" r:id="rId12"/>
    <p:sldId id="306" r:id="rId13"/>
    <p:sldId id="321" r:id="rId14"/>
    <p:sldId id="305" r:id="rId15"/>
    <p:sldId id="272" r:id="rId16"/>
    <p:sldId id="309" r:id="rId17"/>
    <p:sldId id="277" r:id="rId18"/>
    <p:sldId id="336" r:id="rId19"/>
    <p:sldId id="328" r:id="rId20"/>
    <p:sldId id="280" r:id="rId21"/>
    <p:sldId id="279" r:id="rId22"/>
    <p:sldId id="325" r:id="rId23"/>
    <p:sldId id="283" r:id="rId24"/>
    <p:sldId id="300" r:id="rId25"/>
    <p:sldId id="311" r:id="rId26"/>
    <p:sldId id="312" r:id="rId27"/>
    <p:sldId id="302" r:id="rId28"/>
    <p:sldId id="286" r:id="rId29"/>
    <p:sldId id="290" r:id="rId30"/>
    <p:sldId id="291" r:id="rId31"/>
    <p:sldId id="335" r:id="rId32"/>
    <p:sldId id="333" r:id="rId33"/>
    <p:sldId id="334" r:id="rId34"/>
    <p:sldId id="322" r:id="rId35"/>
    <p:sldId id="314" r:id="rId36"/>
    <p:sldId id="327" r:id="rId37"/>
    <p:sldId id="340" r:id="rId38"/>
    <p:sldId id="301" r:id="rId39"/>
    <p:sldId id="304" r:id="rId40"/>
    <p:sldId id="339" r:id="rId41"/>
    <p:sldId id="2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" initials="m" lastIdx="1" clrIdx="0">
    <p:extLst>
      <p:ext uri="{19B8F6BF-5375-455C-9EA6-DF929625EA0E}">
        <p15:presenceInfo xmlns:p15="http://schemas.microsoft.com/office/powerpoint/2012/main" userId="mb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BC"/>
    <a:srgbClr val="F9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94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0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08.06.2016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66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59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Checks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null</a:t>
            </a:r>
          </a:p>
          <a:p>
            <a:r>
              <a:rPr lang="de-DE" baseline="0" dirty="0" smtClean="0"/>
              <a:t>Just </a:t>
            </a:r>
            <a:r>
              <a:rPr lang="de-DE" baseline="0" dirty="0" err="1" smtClean="0"/>
              <a:t>hiding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boilerplate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Direct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apporoach</a:t>
            </a:r>
            <a:r>
              <a:rPr lang="de-DE" baseline="0" dirty="0" smtClean="0"/>
              <a:t> </a:t>
            </a:r>
            <a:r>
              <a:rPr lang="en-US" dirty="0" smtClean="0"/>
              <a:t>can be optimized to never allocate: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Initially</a:t>
            </a:r>
            <a:r>
              <a:rPr lang="de-DE" dirty="0" smtClean="0"/>
              <a:t> </a:t>
            </a:r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“</a:t>
            </a:r>
            <a:endParaRPr lang="en-US" dirty="0" smtClean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Always returning same </a:t>
            </a:r>
            <a:r>
              <a:rPr lang="en-US" dirty="0" err="1" smtClean="0"/>
              <a:t>obj</a:t>
            </a:r>
            <a:r>
              <a:rPr lang="en-US" dirty="0" smtClean="0"/>
              <a:t> when match not found yet </a:t>
            </a:r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Returning a simple </a:t>
            </a:r>
            <a:r>
              <a:rPr lang="en-US" dirty="0" err="1" smtClean="0"/>
              <a:t>NoOp</a:t>
            </a:r>
            <a:r>
              <a:rPr lang="en-US" dirty="0" smtClean="0"/>
              <a:t> singleton after match found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 </a:t>
            </a:r>
            <a:r>
              <a:rPr lang="de-DE" dirty="0" err="1" smtClean="0"/>
              <a:t>src</a:t>
            </a:r>
            <a:r>
              <a:rPr lang="de-DE" dirty="0" smtClean="0"/>
              <a:t>: https://unsplash.com/photos/2Ts5HnA67k8</a:t>
            </a:r>
          </a:p>
          <a:p>
            <a:r>
              <a:rPr lang="en-US" dirty="0" smtClean="0"/>
              <a:t>http://creativecommons.org/publicdomain/zero/1.0/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3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Exhaustiveness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at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enforced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Short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via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: </a:t>
            </a:r>
            <a:r>
              <a:rPr lang="de-DE" dirty="0" err="1" smtClean="0"/>
              <a:t>exhaustion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whe</a:t>
            </a:r>
            <a:r>
              <a:rPr lang="de-DE" baseline="0" dirty="0" err="1" smtClean="0"/>
              <a:t>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64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appropriate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58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won‘t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talking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Looks like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constuctor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params</a:t>
            </a:r>
            <a:endParaRPr lang="de-DE" dirty="0" smtClean="0"/>
          </a:p>
          <a:p>
            <a:r>
              <a:rPr lang="de-DE" dirty="0" err="1" smtClean="0"/>
              <a:t>Syntactic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sugar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endParaRPr lang="de-DE" baseline="0" dirty="0" smtClean="0"/>
          </a:p>
          <a:p>
            <a:r>
              <a:rPr lang="de-DE" baseline="0" dirty="0" err="1" smtClean="0"/>
              <a:t>Drawbacks</a:t>
            </a:r>
            <a:r>
              <a:rPr lang="de-DE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Assignment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Incompatible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fluent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Compiler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ensure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mandatory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7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1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 „</a:t>
            </a:r>
            <a:r>
              <a:rPr lang="de-DE" dirty="0" err="1" smtClean="0"/>
              <a:t>with</a:t>
            </a:r>
            <a:r>
              <a:rPr lang="de-DE" dirty="0" smtClean="0"/>
              <a:t>“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simply</a:t>
            </a:r>
            <a:r>
              <a:rPr lang="de-DE" dirty="0" smtClean="0"/>
              <a:t> pass in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dirty="0" smtClean="0"/>
              <a:t>Java 8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lambda</a:t>
            </a:r>
            <a:r>
              <a:rPr lang="de-DE" dirty="0" smtClean="0"/>
              <a:t>? Next </a:t>
            </a:r>
            <a:r>
              <a:rPr lang="de-DE" dirty="0" err="1" smtClean="0"/>
              <a:t>slide</a:t>
            </a:r>
            <a:r>
              <a:rPr lang="de-DE" dirty="0" smtClean="0"/>
              <a:t>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Property access is variation of “over” </a:t>
            </a:r>
            <a:r>
              <a:rPr lang="en-US" dirty="0" err="1" smtClean="0"/>
              <a:t>combinator</a:t>
            </a:r>
            <a:r>
              <a:rPr lang="en-US" dirty="0" smtClean="0"/>
              <a:t> of “</a:t>
            </a:r>
            <a:r>
              <a:rPr lang="en-US" dirty="0" err="1" smtClean="0"/>
              <a:t>lense</a:t>
            </a:r>
            <a:r>
              <a:rPr lang="en-US" dirty="0" smtClean="0"/>
              <a:t>” pattern in Haskell.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112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creating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how cyclic</a:t>
            </a:r>
            <a:r>
              <a:rPr lang="en-US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reference?</a:t>
            </a:r>
          </a:p>
          <a:p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info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update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holding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cyclic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ref</a:t>
            </a:r>
            <a:endParaRPr lang="de-DE" baseline="0" dirty="0" smtClean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baseline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Apart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cycles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shallow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copies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all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baseline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  <a:r>
              <a:rPr lang="de-DE" baseline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84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xperienced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hopefully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inspired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culture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88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Not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un-directed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easy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27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2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Only</a:t>
            </a:r>
            <a:r>
              <a:rPr lang="de-DE" baseline="0" dirty="0" smtClean="0"/>
              <a:t> flat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cyclic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Imparative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style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in block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IMG </a:t>
            </a:r>
            <a:r>
              <a:rPr lang="de-DE" baseline="0" dirty="0" err="1" smtClean="0"/>
              <a:t>src</a:t>
            </a:r>
            <a:r>
              <a:rPr lang="de-DE" baseline="0" dirty="0" smtClean="0"/>
              <a:t>: http://25.media.tumblr.com/tumblr_lxxowbwXTs1qhkm9yo1_400.gif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169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containment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object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dirty="0" err="1" smtClean="0"/>
              <a:t>appearently</a:t>
            </a:r>
            <a:r>
              <a:rPr lang="de-DE" dirty="0" smtClean="0"/>
              <a:t> Domain </a:t>
            </a:r>
            <a:r>
              <a:rPr lang="de-DE" dirty="0" err="1" smtClean="0"/>
              <a:t>Driven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Nesting</a:t>
            </a:r>
            <a:r>
              <a:rPr lang="de-DE" baseline="0" dirty="0" smtClean="0"/>
              <a:t> alternative: </a:t>
            </a:r>
            <a:r>
              <a:rPr lang="de-DE" baseline="0" dirty="0" err="1" smtClean="0"/>
              <a:t>monatic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488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, </a:t>
            </a:r>
            <a:r>
              <a:rPr lang="de-DE" dirty="0" err="1" smtClean="0"/>
              <a:t>lambda</a:t>
            </a:r>
            <a:r>
              <a:rPr lang="de-DE" dirty="0" smtClean="0"/>
              <a:t> last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765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29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41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</a:p>
          <a:p>
            <a:r>
              <a:rPr lang="de-DE" dirty="0" smtClean="0"/>
              <a:t>Looks like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: Lambda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Java 8 </a:t>
            </a:r>
            <a:r>
              <a:rPr lang="de-DE" baseline="0" dirty="0" err="1" smtClean="0"/>
              <a:t>types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argument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implicit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argument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3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Leaving</a:t>
            </a:r>
            <a:r>
              <a:rPr lang="de-DE" dirty="0" smtClean="0"/>
              <a:t> out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imparative</a:t>
            </a:r>
            <a:r>
              <a:rPr lang="de-DE" dirty="0" smtClean="0"/>
              <a:t> APIs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block style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3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Silly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(</a:t>
            </a:r>
            <a:r>
              <a:rPr lang="de-DE" dirty="0" err="1" smtClean="0"/>
              <a:t>stringly</a:t>
            </a:r>
            <a:r>
              <a:rPr lang="de-DE" dirty="0" smtClean="0"/>
              <a:t> </a:t>
            </a:r>
            <a:r>
              <a:rPr lang="de-DE" dirty="0" err="1" smtClean="0"/>
              <a:t>typed</a:t>
            </a:r>
            <a:r>
              <a:rPr lang="de-DE" dirty="0" smtClean="0"/>
              <a:t>)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off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See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annotation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205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Exact</a:t>
            </a:r>
            <a:r>
              <a:rPr lang="de-DE" dirty="0" smtClean="0"/>
              <a:t> same API</a:t>
            </a:r>
            <a:r>
              <a:rPr lang="de-DE" baseline="0" dirty="0" smtClean="0"/>
              <a:t> !!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57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Xtend</a:t>
            </a:r>
            <a:r>
              <a:rPr lang="de-DE" baseline="0" dirty="0" smtClean="0"/>
              <a:t>: Switch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; </a:t>
            </a:r>
          </a:p>
          <a:p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library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possible</a:t>
            </a:r>
            <a:endParaRPr lang="de-DE" baseline="0" dirty="0" smtClean="0"/>
          </a:p>
          <a:p>
            <a:r>
              <a:rPr lang="de-DE" baseline="0" dirty="0" err="1" smtClean="0"/>
              <a:t>Datatype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APIs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294902"/>
            <a:ext cx="5258752" cy="4642348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5918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7317319" y="1219203"/>
            <a:ext cx="4269316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25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7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2000058"/>
            <a:ext cx="5258752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3695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spalt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/>
          </p:nvPr>
        </p:nvSpPr>
        <p:spPr>
          <a:xfrm>
            <a:off x="6357515" y="1790937"/>
            <a:ext cx="5258752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778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29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274895"/>
            <a:ext cx="3263336" cy="481475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5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1790937"/>
            <a:ext cx="3263336" cy="430215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7"/>
            <a:ext cx="7424413" cy="414631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65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276011"/>
            <a:ext cx="742441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-Bilder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8352707" y="1274893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352707" y="3769891"/>
            <a:ext cx="3263336" cy="23232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2000058"/>
            <a:ext cx="742441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475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89191" y="1276012"/>
            <a:ext cx="7424413" cy="4651125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81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6" y="1276011"/>
            <a:ext cx="7424109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79672" y="2000058"/>
            <a:ext cx="7424413" cy="3927079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276010"/>
            <a:ext cx="3280833" cy="47846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79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rgbClr val="CE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7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r="2806" b="35852"/>
          <a:stretch/>
        </p:blipFill>
        <p:spPr>
          <a:xfrm>
            <a:off x="-1" y="1609361"/>
            <a:ext cx="12192001" cy="3034513"/>
          </a:xfrm>
          <a:prstGeom prst="rect">
            <a:avLst/>
          </a:prstGeom>
        </p:spPr>
      </p:pic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5" name="Inhaltsplatzhalter 6"/>
          <p:cNvSpPr>
            <a:spLocks noGrp="1"/>
          </p:cNvSpPr>
          <p:nvPr>
            <p:ph sz="quarter" idx="15"/>
          </p:nvPr>
        </p:nvSpPr>
        <p:spPr>
          <a:xfrm>
            <a:off x="579672" y="1790939"/>
            <a:ext cx="7424413" cy="4146312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8335436" y="1790938"/>
            <a:ext cx="3280833" cy="4269747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9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281539"/>
            <a:ext cx="11036479" cy="4655713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39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1790936"/>
            <a:ext cx="11036479" cy="414631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95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/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79790" y="579275"/>
            <a:ext cx="11036479" cy="535797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68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97776" y="1276011"/>
            <a:ext cx="8860597" cy="4661240"/>
          </a:xfrm>
        </p:spPr>
        <p:txBody>
          <a:bodyPr/>
          <a:lstStyle>
            <a:lvl1pPr marL="0" indent="0" algn="l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marL="0" lvl="0" indent="0"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87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45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4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3"/>
            <a:ext cx="12192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sz="18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6"/>
            <a:ext cx="12192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7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2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0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7317853" y="1219195"/>
            <a:ext cx="4269315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4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82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7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16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eut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48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1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66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7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59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786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9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11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86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englisch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643871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89914" y="4812187"/>
            <a:ext cx="11026945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2" name="Titel 2"/>
          <p:cNvSpPr>
            <a:spLocks noGrp="1"/>
          </p:cNvSpPr>
          <p:nvPr>
            <p:ph type="ctrTitle" hasCustomPrompt="1"/>
          </p:nvPr>
        </p:nvSpPr>
        <p:spPr>
          <a:xfrm>
            <a:off x="589914" y="578557"/>
            <a:ext cx="11026945" cy="1061121"/>
          </a:xfrm>
          <a:solidFill>
            <a:schemeClr val="tx2"/>
          </a:solidFill>
        </p:spPr>
        <p:txBody>
          <a:bodyPr anchor="t"/>
          <a:lstStyle>
            <a:lvl1pPr>
              <a:lnSpc>
                <a:spcPts val="2799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37" y="5222153"/>
            <a:ext cx="2608920" cy="13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8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94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39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178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4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35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25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52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8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10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391617"/>
            <a:ext cx="11036593" cy="454563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09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92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12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79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05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93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74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18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78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46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9673" y="1790936"/>
            <a:ext cx="11036593" cy="4146315"/>
          </a:xfrm>
        </p:spPr>
        <p:txBody>
          <a:bodyPr lIns="108000"/>
          <a:lstStyle>
            <a:lvl1pPr marL="0" indent="-216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 sz="1600"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056000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3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9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42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7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99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4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3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67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99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49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9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1276011"/>
            <a:ext cx="9235203" cy="4661240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70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72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08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8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33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6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2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9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4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52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75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Sub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79978" y="1276011"/>
            <a:ext cx="11036287" cy="605317"/>
          </a:xfrm>
        </p:spPr>
        <p:txBody>
          <a:bodyPr lIns="107968" tIns="0" rIns="0" bIns="0"/>
          <a:lstStyle>
            <a:lvl1pPr marL="0" indent="0">
              <a:buNone/>
              <a:defRPr lang="de-DE" sz="16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5"/>
            <a:ext cx="11032063" cy="541073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6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90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50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481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55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77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80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37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49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99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Titel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7"/>
            <a:ext cx="11018491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9235203" cy="3937193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6" y="579273"/>
            <a:ext cx="11032063" cy="1112152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295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87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38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4" y="1220311"/>
            <a:ext cx="1098004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05592" y="1837638"/>
            <a:ext cx="7869413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4" y="6192676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10117" y="1837637"/>
            <a:ext cx="10977033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610122" y="458709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02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21543" y="4812189"/>
            <a:ext cx="10964456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589916" y="441701"/>
            <a:ext cx="11026945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11" name="Picture 2" descr="https://cdn1.scrivito.com/fokus/56ee6b92c2c9f92d/fb07306ce2d4/Keyvisual_FOKUS_engl_bunt_Motiv1_Web_201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5367338"/>
            <a:ext cx="3975099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605591" y="1420428"/>
            <a:ext cx="10980164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10273" y="1219199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7310273" y="3758756"/>
            <a:ext cx="4274768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5896" y="1220313"/>
            <a:ext cx="6279345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605588" y="1837638"/>
            <a:ext cx="6279648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05707" y="1225841"/>
            <a:ext cx="1098779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10123" y="458711"/>
            <a:ext cx="10975633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623695" y="6192678"/>
            <a:ext cx="10963764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97416" y="6405548"/>
            <a:ext cx="10988525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4751" y="446090"/>
            <a:ext cx="11004551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309" y="1838775"/>
            <a:ext cx="5767916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2238973" y="2395472"/>
            <a:ext cx="1308491" cy="446253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12318543" y="3767244"/>
            <a:ext cx="465140" cy="45516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12318543" y="6310785"/>
            <a:ext cx="465140" cy="455160"/>
          </a:xfrm>
          <a:prstGeom prst="rect">
            <a:avLst/>
          </a:prstGeom>
          <a:solidFill>
            <a:schemeClr val="accent6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12318543" y="5674899"/>
            <a:ext cx="465140" cy="45516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12318543" y="5039015"/>
            <a:ext cx="465140" cy="455160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12318543" y="4403129"/>
            <a:ext cx="465140" cy="45516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501" y="6455351"/>
            <a:ext cx="1104476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2318543" y="2495473"/>
            <a:ext cx="465140" cy="45516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hteck 14"/>
          <p:cNvSpPr/>
          <p:nvPr/>
        </p:nvSpPr>
        <p:spPr bwMode="auto">
          <a:xfrm rot="10800000">
            <a:off x="12318543" y="3131359"/>
            <a:ext cx="465140" cy="45516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866147" y="326014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1</a:t>
            </a:r>
            <a:endParaRPr lang="de-DE" sz="900" dirty="0"/>
          </a:p>
        </p:txBody>
      </p:sp>
      <p:sp>
        <p:nvSpPr>
          <p:cNvPr id="16" name="Textfeld 15"/>
          <p:cNvSpPr txBox="1"/>
          <p:nvPr/>
        </p:nvSpPr>
        <p:spPr>
          <a:xfrm>
            <a:off x="12866147" y="3896026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2</a:t>
            </a:r>
            <a:endParaRPr lang="de-DE" sz="900" dirty="0"/>
          </a:p>
        </p:txBody>
      </p:sp>
      <p:sp>
        <p:nvSpPr>
          <p:cNvPr id="17" name="Textfeld 16"/>
          <p:cNvSpPr txBox="1"/>
          <p:nvPr/>
        </p:nvSpPr>
        <p:spPr>
          <a:xfrm>
            <a:off x="12866147" y="4531911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3</a:t>
            </a:r>
            <a:endParaRPr lang="de-DE" sz="900" dirty="0"/>
          </a:p>
        </p:txBody>
      </p:sp>
      <p:sp>
        <p:nvSpPr>
          <p:cNvPr id="18" name="Textfeld 17"/>
          <p:cNvSpPr txBox="1"/>
          <p:nvPr/>
        </p:nvSpPr>
        <p:spPr>
          <a:xfrm>
            <a:off x="12866147" y="5167797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4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12866147" y="5802763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5</a:t>
            </a:r>
            <a:endParaRPr lang="de-DE" sz="9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866147" y="6446845"/>
            <a:ext cx="681319" cy="200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  <a:buClr>
                <a:schemeClr val="tx1"/>
              </a:buClr>
            </a:pPr>
            <a:r>
              <a:rPr lang="de-DE" sz="900" dirty="0" smtClean="0"/>
              <a:t>Akzent 6</a:t>
            </a:r>
            <a:endParaRPr lang="de-DE" sz="900" dirty="0"/>
          </a:p>
        </p:txBody>
      </p:sp>
      <p:sp>
        <p:nvSpPr>
          <p:cNvPr id="26" name="Textfeld 25"/>
          <p:cNvSpPr txBox="1"/>
          <p:nvPr/>
        </p:nvSpPr>
        <p:spPr>
          <a:xfrm>
            <a:off x="12866147" y="2427181"/>
            <a:ext cx="681319" cy="4633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de-DE" sz="900" baseline="0" dirty="0" smtClean="0"/>
              <a:t>Hinter-grund 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de-DE" sz="900" dirty="0" smtClean="0"/>
              <a:t>Text</a:t>
            </a:r>
            <a:r>
              <a:rPr lang="de-DE" sz="900" baseline="0" dirty="0" smtClean="0"/>
              <a:t> 2</a:t>
            </a:r>
            <a:endParaRPr lang="de-DE" sz="900" dirty="0"/>
          </a:p>
        </p:txBody>
      </p:sp>
      <p:pic>
        <p:nvPicPr>
          <p:cNvPr id="27" name="Bild 12" descr="fokus.emf"/>
          <p:cNvPicPr>
            <a:picLocks noChangeAspect="1"/>
          </p:cNvPicPr>
          <p:nvPr/>
        </p:nvPicPr>
        <p:blipFill>
          <a:blip r:embed="rId10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49" y="6087618"/>
            <a:ext cx="1627088" cy="4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30" r:id="rId25"/>
    <p:sldLayoutId id="2147483831" r:id="rId26"/>
    <p:sldLayoutId id="2147483832" r:id="rId27"/>
    <p:sldLayoutId id="2147483833" r:id="rId28"/>
    <p:sldLayoutId id="2147483834" r:id="rId29"/>
    <p:sldLayoutId id="2147483835" r:id="rId30"/>
    <p:sldLayoutId id="2147483836" r:id="rId31"/>
    <p:sldLayoutId id="2147483837" r:id="rId32"/>
    <p:sldLayoutId id="2147483838" r:id="rId33"/>
    <p:sldLayoutId id="2147483839" r:id="rId34"/>
    <p:sldLayoutId id="2147483840" r:id="rId35"/>
    <p:sldLayoutId id="2147483841" r:id="rId36"/>
    <p:sldLayoutId id="2147483842" r:id="rId37"/>
    <p:sldLayoutId id="2147483843" r:id="rId38"/>
    <p:sldLayoutId id="2147483844" r:id="rId39"/>
    <p:sldLayoutId id="2147483845" r:id="rId40"/>
    <p:sldLayoutId id="2147483846" r:id="rId41"/>
    <p:sldLayoutId id="2147483847" r:id="rId42"/>
    <p:sldLayoutId id="2147483848" r:id="rId43"/>
    <p:sldLayoutId id="2147483849" r:id="rId44"/>
    <p:sldLayoutId id="2147483850" r:id="rId45"/>
    <p:sldLayoutId id="2147483851" r:id="rId46"/>
    <p:sldLayoutId id="2147483852" r:id="rId47"/>
    <p:sldLayoutId id="2147483853" r:id="rId48"/>
    <p:sldLayoutId id="2147483854" r:id="rId49"/>
    <p:sldLayoutId id="2147483855" r:id="rId50"/>
    <p:sldLayoutId id="2147483856" r:id="rId51"/>
    <p:sldLayoutId id="2147483857" r:id="rId52"/>
    <p:sldLayoutId id="2147483858" r:id="rId53"/>
    <p:sldLayoutId id="2147483859" r:id="rId54"/>
    <p:sldLayoutId id="2147483860" r:id="rId55"/>
    <p:sldLayoutId id="2147483861" r:id="rId56"/>
    <p:sldLayoutId id="2147483862" r:id="rId57"/>
    <p:sldLayoutId id="2147483863" r:id="rId58"/>
    <p:sldLayoutId id="2147483864" r:id="rId59"/>
    <p:sldLayoutId id="2147483865" r:id="rId60"/>
    <p:sldLayoutId id="2147483866" r:id="rId61"/>
    <p:sldLayoutId id="2147483867" r:id="rId62"/>
    <p:sldLayoutId id="2147483868" r:id="rId63"/>
    <p:sldLayoutId id="2147483869" r:id="rId64"/>
    <p:sldLayoutId id="2147483870" r:id="rId65"/>
    <p:sldLayoutId id="2147483871" r:id="rId66"/>
    <p:sldLayoutId id="2147483872" r:id="rId67"/>
    <p:sldLayoutId id="2147483873" r:id="rId68"/>
    <p:sldLayoutId id="2147483874" r:id="rId69"/>
    <p:sldLayoutId id="2147483875" r:id="rId70"/>
    <p:sldLayoutId id="2147483876" r:id="rId71"/>
    <p:sldLayoutId id="2147483877" r:id="rId72"/>
    <p:sldLayoutId id="2147483878" r:id="rId73"/>
    <p:sldLayoutId id="2147483879" r:id="rId74"/>
    <p:sldLayoutId id="2147483880" r:id="rId75"/>
    <p:sldLayoutId id="2147483881" r:id="rId76"/>
    <p:sldLayoutId id="2147483882" r:id="rId77"/>
    <p:sldLayoutId id="2147483883" r:id="rId78"/>
    <p:sldLayoutId id="2147483884" r:id="rId79"/>
    <p:sldLayoutId id="2147483885" r:id="rId80"/>
    <p:sldLayoutId id="2147483886" r:id="rId81"/>
    <p:sldLayoutId id="2147483887" r:id="rId82"/>
    <p:sldLayoutId id="2147483888" r:id="rId83"/>
    <p:sldLayoutId id="2147483889" r:id="rId84"/>
    <p:sldLayoutId id="2147483890" r:id="rId85"/>
    <p:sldLayoutId id="2147483891" r:id="rId86"/>
    <p:sldLayoutId id="2147483892" r:id="rId87"/>
    <p:sldLayoutId id="2147483893" r:id="rId88"/>
    <p:sldLayoutId id="2147483894" r:id="rId89"/>
    <p:sldLayoutId id="2147483895" r:id="rId90"/>
    <p:sldLayoutId id="2147483896" r:id="rId91"/>
    <p:sldLayoutId id="2147483897" r:id="rId92"/>
    <p:sldLayoutId id="2147483898" r:id="rId93"/>
    <p:sldLayoutId id="2147483899" r:id="rId94"/>
    <p:sldLayoutId id="2147483793" r:id="rId95"/>
    <p:sldLayoutId id="2147483795" r:id="rId96"/>
    <p:sldLayoutId id="2147483798" r:id="rId97"/>
    <p:sldLayoutId id="2147483799" r:id="rId98"/>
    <p:sldLayoutId id="2147483800" r:id="rId99"/>
    <p:sldLayoutId id="2147483802" r:id="rId100"/>
    <p:sldLayoutId id="2147483828" r:id="rId101"/>
    <p:sldLayoutId id="2147483829" r:id="rId10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7LUgXX_3cE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ereck/eclipsecon_france_2016-xtend_patterns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2Ts5HnA67k8" TargetMode="External"/><Relationship Id="rId2" Type="http://schemas.openxmlformats.org/officeDocument/2006/relationships/hyperlink" Target="http://25.media.tumblr.com/tumblr_lxxowbwXTs1qhkm9yo1_400.gif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dirty="0"/>
              <a:t>Max Bureck, 08. </a:t>
            </a:r>
            <a:r>
              <a:rPr lang="de-DE"/>
              <a:t>June 2016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</a:t>
            </a:r>
            <a:r>
              <a:rPr lang="de-DE" dirty="0"/>
              <a:t>–</a:t>
            </a:r>
            <a:r>
              <a:rPr lang="en-US" dirty="0" smtClean="0"/>
              <a:t> API </a:t>
            </a:r>
            <a:r>
              <a:rPr lang="en-US" dirty="0"/>
              <a:t>and DSL </a:t>
            </a:r>
            <a:r>
              <a:rPr lang="en-US" dirty="0" smtClean="0"/>
              <a:t>Design Patterns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Object Decomposition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Parents)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Parents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(Parents)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Optional&lt;Person&gt;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dadOpt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.ifPresent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()+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 Father: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  }));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Orphan)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((Orphan)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parentalStatus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579671" y="2000058"/>
            <a:ext cx="11036594" cy="3937193"/>
          </a:xfrm>
        </p:spPr>
        <p:txBody>
          <a:bodyPr anchor="ctr"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7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Signal</a:t>
            </a:r>
            <a:r>
              <a:rPr lang="de-DE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sz="7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de-DE" sz="7200" b="1" dirty="0" smtClean="0">
                <a:ln w="28575" cap="rnd" cmpd="sng" algn="ctr">
                  <a:solidFill>
                    <a:srgbClr val="AFABAB"/>
                  </a:solidFill>
                  <a:prstDash val="solid"/>
                  <a:bevel/>
                </a:ln>
                <a:solidFill>
                  <a:srgbClr val="A6A6A6"/>
                </a:solidFill>
                <a:effectLst>
                  <a:glow rad="228600">
                    <a:schemeClr val="bg1">
                      <a:lumMod val="75000"/>
                      <a:alpha val="78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848352" y="4488528"/>
            <a:ext cx="1914525" cy="9144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45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Example: </a:t>
            </a:r>
            <a:r>
              <a:rPr lang="en-US" dirty="0"/>
              <a:t>Pattern </a:t>
            </a:r>
            <a:r>
              <a:rPr lang="en-US" dirty="0" smtClean="0"/>
              <a:t>Matching in Rust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bob.parental_status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Parents { mom: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mother), dad: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father)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"Mother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Father: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{:?}"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father.name, mother.name),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Orphan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orphanage: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institute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{:?}"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institute),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Unknown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=&gt;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"Parental status unknown"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_   =&gt;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88" y="403767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Distinction, Pattern </a:t>
            </a:r>
            <a:r>
              <a:rPr lang="en-US" dirty="0" smtClean="0"/>
              <a:t>Matching: Short Description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Comparable to switch statement in C like languages</a:t>
            </a:r>
          </a:p>
          <a:p>
            <a:endParaRPr lang="en-US" dirty="0" smtClean="0"/>
          </a:p>
          <a:p>
            <a:r>
              <a:rPr lang="en-US" dirty="0" smtClean="0"/>
              <a:t>Matches a structural pattern of an object and it‘s fields</a:t>
            </a:r>
          </a:p>
          <a:p>
            <a:endParaRPr lang="en-US" dirty="0" smtClean="0"/>
          </a:p>
          <a:p>
            <a:r>
              <a:rPr lang="en-US" dirty="0" smtClean="0"/>
              <a:t>Expression of first matching pattern will be executed</a:t>
            </a:r>
          </a:p>
          <a:p>
            <a:endParaRPr lang="en-US" dirty="0" smtClean="0"/>
          </a:p>
          <a:p>
            <a:r>
              <a:rPr lang="en-US" dirty="0" smtClean="0"/>
              <a:t>Allows binding of field values to variable names (e.g. </a:t>
            </a:r>
            <a:r>
              <a:rPr lang="en-US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mother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907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 – Intro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Generic pattern matching with type-matching, decomposition and variable binding?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switch expression “only” has instance check, no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 library solution would be best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But readable solution seems to be impossible without language support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Next best thing are data type specific solutions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5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daredevil = Person::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"Matt Murdock"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 Agnes Orphanage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daredevil.parentalStatus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caseParents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mom, dad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«mom.name»</a:t>
            </a:r>
            <a:r>
              <a:rPr lang="en-US" dirty="0">
                <a:solidFill>
                  <a:srgbClr val="2A00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Father: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«dad.name»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caseOrphan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 orphanage |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"Orphanage: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orphanage)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caseUnknown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parental status"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412513" y="4761715"/>
            <a:ext cx="1031051" cy="1179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6600" dirty="0">
                <a:solidFill>
                  <a:schemeClr val="bg1">
                    <a:lumMod val="65000"/>
                  </a:schemeClr>
                </a:solidFill>
              </a:rPr>
              <a:t>👿</a:t>
            </a:r>
            <a:endParaRPr lang="en-US" sz="6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Downsides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Complex to implement, only makes sense if used multiple times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flexible nested decomposition and variable binding by caller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378435" y="3312430"/>
            <a:ext cx="3113163" cy="3241356"/>
            <a:chOff x="2854432" y="3430102"/>
            <a:chExt cx="3113163" cy="324135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083" y="3430102"/>
              <a:ext cx="2977013" cy="3241356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2854432" y="5599603"/>
              <a:ext cx="3113163" cy="438150"/>
            </a:xfrm>
            <a:prstGeom prst="rect">
              <a:avLst/>
            </a:prstGeom>
          </p:spPr>
          <p:txBody>
            <a:bodyPr vert="horz" wrap="none" lIns="151200" tIns="0" rIns="0" bIns="0" rtlCol="0">
              <a:no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en-US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prstClr val="black"/>
                    </a:innerShdw>
                  </a:effectLst>
                  <a:latin typeface="Arial Black" panose="020B0A04020102020204" pitchFamily="34" charset="0"/>
                </a:rPr>
                <a:t>Not the original I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9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Case Distinction, Summary / Use Cases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Most times the powerful switch statement or multiple dispatch is good enough</a:t>
            </a:r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Still, this pattern can be useful for several use cases: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Short notation for reoccurring, non trivial object decomposition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Null-safe data access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enforce exhaustive case handling or at least default case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Alternative to inheritance hierarchies: No looking for all possible subclasses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Fluent Case Distinction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Fluent Case APIs can encapsulate reusable object decompositions</a:t>
            </a:r>
          </a:p>
          <a:p>
            <a:endParaRPr lang="en-US" dirty="0" smtClean="0"/>
          </a:p>
          <a:p>
            <a:r>
              <a:rPr lang="en-US" dirty="0" smtClean="0"/>
              <a:t>They are an alternative to language-level pattern matching</a:t>
            </a:r>
          </a:p>
          <a:p>
            <a:endParaRPr lang="en-US" dirty="0" smtClean="0"/>
          </a:p>
          <a:p>
            <a:r>
              <a:rPr lang="en-US" dirty="0" smtClean="0"/>
              <a:t>Come with implementation overhead</a:t>
            </a:r>
          </a:p>
          <a:p>
            <a:endParaRPr lang="en-US" dirty="0"/>
          </a:p>
          <a:p>
            <a:r>
              <a:rPr lang="en-US" dirty="0" smtClean="0"/>
              <a:t>Depending </a:t>
            </a:r>
            <a:r>
              <a:rPr lang="en-US" dirty="0"/>
              <a:t>on usage (capturing in lambdas), </a:t>
            </a:r>
            <a:r>
              <a:rPr lang="en-US" dirty="0" smtClean="0"/>
              <a:t>may have runtime and memory overhead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4067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</a:t>
            </a:r>
            <a:r>
              <a:rPr lang="en-US" dirty="0" smtClean="0"/>
              <a:t>Patterns – Intro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Immutable objects are easier to reason about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unexpected changes when passed to methods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safely shared between 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Interestingly better for Java GC (according to Brian Goetz)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826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</a:t>
            </a:r>
            <a:r>
              <a:rPr lang="de-DE" dirty="0" err="1"/>
              <a:t>Xtend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err="1" smtClean="0"/>
              <a:t>Xtend</a:t>
            </a:r>
            <a:r>
              <a:rPr lang="en-US" dirty="0" smtClean="0"/>
              <a:t> is a general purpose programming language </a:t>
            </a:r>
            <a:r>
              <a:rPr lang="en-US" dirty="0" err="1" smtClean="0"/>
              <a:t>transpiling</a:t>
            </a:r>
            <a:r>
              <a:rPr lang="en-US" dirty="0" smtClean="0"/>
              <a:t> to Java source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Its syntax is flexible allowing definition of internal DSLs and interesting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This presentation will show some ways how the syntax can be utilized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</a:t>
            </a:r>
            <a:r>
              <a:rPr lang="en-US" dirty="0"/>
              <a:t>detailed explanation of </a:t>
            </a:r>
            <a:r>
              <a:rPr lang="en-US" dirty="0" err="1"/>
              <a:t>Xtend‘s</a:t>
            </a:r>
            <a:r>
              <a:rPr lang="en-US" dirty="0"/>
              <a:t> </a:t>
            </a:r>
            <a:r>
              <a:rPr lang="en-US" dirty="0" smtClean="0"/>
              <a:t>features though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91" y="4116547"/>
            <a:ext cx="1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Immutable objects are tricky in some cases.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demanding are: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Object manipulation and 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Circular references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4135307" y="2613464"/>
            <a:ext cx="3346196" cy="701424"/>
          </a:xfrm>
          <a:prstGeom prst="wedgeRoundRectCallout">
            <a:avLst>
              <a:gd name="adj1" fmla="val -88753"/>
              <a:gd name="adj2" fmla="val 6325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What??? You said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immutable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4135307" y="3811262"/>
            <a:ext cx="3346196" cy="701424"/>
          </a:xfrm>
          <a:prstGeom prst="wedgeRoundRectCallout">
            <a:avLst>
              <a:gd name="adj1" fmla="val -88373"/>
              <a:gd name="adj2" fmla="val -72538"/>
              <a:gd name="adj3" fmla="val 16667"/>
            </a:avLst>
          </a:prstGeom>
          <a:gradFill rotWithShape="1">
            <a:gsLst>
              <a:gs pos="0">
                <a:srgbClr val="93959A">
                  <a:tint val="50000"/>
                  <a:satMod val="300000"/>
                </a:srgbClr>
              </a:gs>
              <a:gs pos="35000">
                <a:srgbClr val="93959A">
                  <a:tint val="37000"/>
                  <a:satMod val="300000"/>
                </a:srgbClr>
              </a:gs>
              <a:gs pos="100000">
                <a:srgbClr val="93959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3959A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Bear with me, explanation 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 slides</a:t>
            </a:r>
          </a:p>
        </p:txBody>
      </p:sp>
    </p:spTree>
    <p:extLst>
      <p:ext uri="{BB962C8B-B14F-4D97-AF65-F5344CB8AC3E}">
        <p14:creationId xmlns:p14="http://schemas.microsoft.com/office/powerpoint/2010/main" val="42210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Object Instantiation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Initialization using mutable builder objects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nice: Lambda builder pattern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Example: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"Mack"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Knife"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736116" y="230064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</a:t>
            </a:r>
            <a:r>
              <a:rPr lang="en-US" dirty="0" smtClean="0"/>
              <a:t>: Lambda Builder Explained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Static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taking lambda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instantiates builder and calls lambda with it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calls setters on builder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method uses configured builder to create object and returns it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0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Object Manipulation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 called “persistent data structures“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For simple structures: Fields may have ”update” method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Takes lambda parameter mapping old field value to new value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Returns new immutable updated object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Object Patterns</a:t>
            </a:r>
            <a:r>
              <a:rPr lang="en-US" dirty="0"/>
              <a:t>: Object Manipulation Example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...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((String)=&gt;String mapper)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"max"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toFirstUpper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Cyclic </a:t>
            </a:r>
            <a:r>
              <a:rPr lang="en-US" dirty="0" smtClean="0"/>
              <a:t>References!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 smtClean="0"/>
              <a:t>Cyclic references will come back to bite you on manipulation!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when automatically generating manipulators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983124" y="3864933"/>
            <a:ext cx="2221517" cy="1080000"/>
            <a:chOff x="4011642" y="4758776"/>
            <a:chExt cx="2221517" cy="1080000"/>
          </a:xfrm>
        </p:grpSpPr>
        <p:sp>
          <p:nvSpPr>
            <p:cNvPr id="23" name="Kreis 22"/>
            <p:cNvSpPr/>
            <p:nvPr/>
          </p:nvSpPr>
          <p:spPr bwMode="auto">
            <a:xfrm rot="2808121">
              <a:off x="4011642" y="4758776"/>
              <a:ext cx="1080000" cy="1080000"/>
            </a:xfrm>
            <a:prstGeom prst="pie">
              <a:avLst>
                <a:gd name="adj1" fmla="val 20636354"/>
                <a:gd name="adj2" fmla="val 16790529"/>
              </a:avLst>
            </a:prstGeom>
            <a:solidFill>
              <a:srgbClr val="FFFF00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5337142" y="4768012"/>
              <a:ext cx="896017" cy="969351"/>
              <a:chOff x="5337142" y="4768012"/>
              <a:chExt cx="896017" cy="969351"/>
            </a:xfrm>
          </p:grpSpPr>
          <p:sp>
            <p:nvSpPr>
              <p:cNvPr id="25" name="Flussdiagramm: Verzögerung 5"/>
              <p:cNvSpPr/>
              <p:nvPr/>
            </p:nvSpPr>
            <p:spPr bwMode="auto">
              <a:xfrm rot="16200000">
                <a:off x="5300475" y="4804679"/>
                <a:ext cx="969351" cy="896017"/>
              </a:xfrm>
              <a:custGeom>
                <a:avLst/>
                <a:gdLst>
                  <a:gd name="connsiteX0" fmla="*/ 0 w 952501"/>
                  <a:gd name="connsiteY0" fmla="*/ 0 h 831916"/>
                  <a:gd name="connsiteX1" fmla="*/ 476251 w 952501"/>
                  <a:gd name="connsiteY1" fmla="*/ 0 h 831916"/>
                  <a:gd name="connsiteX2" fmla="*/ 952502 w 952501"/>
                  <a:gd name="connsiteY2" fmla="*/ 415958 h 831916"/>
                  <a:gd name="connsiteX3" fmla="*/ 476251 w 952501"/>
                  <a:gd name="connsiteY3" fmla="*/ 831916 h 831916"/>
                  <a:gd name="connsiteX4" fmla="*/ 0 w 952501"/>
                  <a:gd name="connsiteY4" fmla="*/ 831916 h 831916"/>
                  <a:gd name="connsiteX5" fmla="*/ 0 w 952501"/>
                  <a:gd name="connsiteY5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0 w 952502"/>
                  <a:gd name="connsiteY0" fmla="*/ 0 h 831916"/>
                  <a:gd name="connsiteX1" fmla="*/ 476251 w 952502"/>
                  <a:gd name="connsiteY1" fmla="*/ 0 h 831916"/>
                  <a:gd name="connsiteX2" fmla="*/ 952502 w 952502"/>
                  <a:gd name="connsiteY2" fmla="*/ 415958 h 831916"/>
                  <a:gd name="connsiteX3" fmla="*/ 476251 w 952502"/>
                  <a:gd name="connsiteY3" fmla="*/ 831916 h 831916"/>
                  <a:gd name="connsiteX4" fmla="*/ 0 w 952502"/>
                  <a:gd name="connsiteY4" fmla="*/ 831916 h 831916"/>
                  <a:gd name="connsiteX5" fmla="*/ 167460 w 952502"/>
                  <a:gd name="connsiteY5" fmla="*/ 158786 h 831916"/>
                  <a:gd name="connsiteX6" fmla="*/ 0 w 952502"/>
                  <a:gd name="connsiteY6" fmla="*/ 0 h 831916"/>
                  <a:gd name="connsiteX0" fmla="*/ 40133 w 992635"/>
                  <a:gd name="connsiteY0" fmla="*/ 0 h 831916"/>
                  <a:gd name="connsiteX1" fmla="*/ 516384 w 992635"/>
                  <a:gd name="connsiteY1" fmla="*/ 0 h 831916"/>
                  <a:gd name="connsiteX2" fmla="*/ 992635 w 992635"/>
                  <a:gd name="connsiteY2" fmla="*/ 415958 h 831916"/>
                  <a:gd name="connsiteX3" fmla="*/ 516384 w 992635"/>
                  <a:gd name="connsiteY3" fmla="*/ 831916 h 831916"/>
                  <a:gd name="connsiteX4" fmla="*/ 40133 w 992635"/>
                  <a:gd name="connsiteY4" fmla="*/ 831916 h 831916"/>
                  <a:gd name="connsiteX5" fmla="*/ 26617 w 992635"/>
                  <a:gd name="connsiteY5" fmla="*/ 339757 h 831916"/>
                  <a:gd name="connsiteX6" fmla="*/ 207593 w 992635"/>
                  <a:gd name="connsiteY6" fmla="*/ 158786 h 831916"/>
                  <a:gd name="connsiteX7" fmla="*/ 40133 w 992635"/>
                  <a:gd name="connsiteY7" fmla="*/ 0 h 831916"/>
                  <a:gd name="connsiteX0" fmla="*/ 79549 w 1032051"/>
                  <a:gd name="connsiteY0" fmla="*/ 0 h 831916"/>
                  <a:gd name="connsiteX1" fmla="*/ 555800 w 1032051"/>
                  <a:gd name="connsiteY1" fmla="*/ 0 h 831916"/>
                  <a:gd name="connsiteX2" fmla="*/ 1032051 w 1032051"/>
                  <a:gd name="connsiteY2" fmla="*/ 415958 h 831916"/>
                  <a:gd name="connsiteX3" fmla="*/ 555800 w 1032051"/>
                  <a:gd name="connsiteY3" fmla="*/ 831916 h 831916"/>
                  <a:gd name="connsiteX4" fmla="*/ 79549 w 1032051"/>
                  <a:gd name="connsiteY4" fmla="*/ 831916 h 831916"/>
                  <a:gd name="connsiteX5" fmla="*/ 66033 w 1032051"/>
                  <a:gd name="connsiteY5" fmla="*/ 339757 h 831916"/>
                  <a:gd name="connsiteX6" fmla="*/ 247009 w 1032051"/>
                  <a:gd name="connsiteY6" fmla="*/ 158786 h 831916"/>
                  <a:gd name="connsiteX7" fmla="*/ 79549 w 1032051"/>
                  <a:gd name="connsiteY7" fmla="*/ 0 h 831916"/>
                  <a:gd name="connsiteX0" fmla="*/ 28440 w 980942"/>
                  <a:gd name="connsiteY0" fmla="*/ 0 h 831916"/>
                  <a:gd name="connsiteX1" fmla="*/ 504691 w 980942"/>
                  <a:gd name="connsiteY1" fmla="*/ 0 h 831916"/>
                  <a:gd name="connsiteX2" fmla="*/ 980942 w 980942"/>
                  <a:gd name="connsiteY2" fmla="*/ 415958 h 831916"/>
                  <a:gd name="connsiteX3" fmla="*/ 504691 w 980942"/>
                  <a:gd name="connsiteY3" fmla="*/ 831916 h 831916"/>
                  <a:gd name="connsiteX4" fmla="*/ 28440 w 980942"/>
                  <a:gd name="connsiteY4" fmla="*/ 831916 h 831916"/>
                  <a:gd name="connsiteX5" fmla="*/ 14924 w 980942"/>
                  <a:gd name="connsiteY5" fmla="*/ 339757 h 831916"/>
                  <a:gd name="connsiteX6" fmla="*/ 195900 w 980942"/>
                  <a:gd name="connsiteY6" fmla="*/ 158786 h 831916"/>
                  <a:gd name="connsiteX7" fmla="*/ 28440 w 980942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59112 w 1011614"/>
                  <a:gd name="connsiteY0" fmla="*/ 0 h 831916"/>
                  <a:gd name="connsiteX1" fmla="*/ 535363 w 1011614"/>
                  <a:gd name="connsiteY1" fmla="*/ 0 h 831916"/>
                  <a:gd name="connsiteX2" fmla="*/ 1011614 w 1011614"/>
                  <a:gd name="connsiteY2" fmla="*/ 415958 h 831916"/>
                  <a:gd name="connsiteX3" fmla="*/ 535363 w 1011614"/>
                  <a:gd name="connsiteY3" fmla="*/ 831916 h 831916"/>
                  <a:gd name="connsiteX4" fmla="*/ 59112 w 1011614"/>
                  <a:gd name="connsiteY4" fmla="*/ 831916 h 831916"/>
                  <a:gd name="connsiteX5" fmla="*/ 45596 w 1011614"/>
                  <a:gd name="connsiteY5" fmla="*/ 339757 h 831916"/>
                  <a:gd name="connsiteX6" fmla="*/ 226572 w 1011614"/>
                  <a:gd name="connsiteY6" fmla="*/ 158786 h 831916"/>
                  <a:gd name="connsiteX7" fmla="*/ 59112 w 1011614"/>
                  <a:gd name="connsiteY7" fmla="*/ 0 h 831916"/>
                  <a:gd name="connsiteX0" fmla="*/ 63142 w 1015644"/>
                  <a:gd name="connsiteY0" fmla="*/ 0 h 831916"/>
                  <a:gd name="connsiteX1" fmla="*/ 539393 w 1015644"/>
                  <a:gd name="connsiteY1" fmla="*/ 0 h 831916"/>
                  <a:gd name="connsiteX2" fmla="*/ 1015644 w 1015644"/>
                  <a:gd name="connsiteY2" fmla="*/ 415958 h 831916"/>
                  <a:gd name="connsiteX3" fmla="*/ 539393 w 1015644"/>
                  <a:gd name="connsiteY3" fmla="*/ 831916 h 831916"/>
                  <a:gd name="connsiteX4" fmla="*/ 63142 w 1015644"/>
                  <a:gd name="connsiteY4" fmla="*/ 831916 h 831916"/>
                  <a:gd name="connsiteX5" fmla="*/ 49626 w 1015644"/>
                  <a:gd name="connsiteY5" fmla="*/ 339757 h 831916"/>
                  <a:gd name="connsiteX6" fmla="*/ 230602 w 1015644"/>
                  <a:gd name="connsiteY6" fmla="*/ 158786 h 831916"/>
                  <a:gd name="connsiteX7" fmla="*/ 63142 w 1015644"/>
                  <a:gd name="connsiteY7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11207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39757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0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18881 w 971383"/>
                  <a:gd name="connsiteY0" fmla="*/ 0 h 831916"/>
                  <a:gd name="connsiteX1" fmla="*/ 495132 w 971383"/>
                  <a:gd name="connsiteY1" fmla="*/ 0 h 831916"/>
                  <a:gd name="connsiteX2" fmla="*/ 971383 w 971383"/>
                  <a:gd name="connsiteY2" fmla="*/ 415958 h 831916"/>
                  <a:gd name="connsiteX3" fmla="*/ 495132 w 971383"/>
                  <a:gd name="connsiteY3" fmla="*/ 831916 h 831916"/>
                  <a:gd name="connsiteX4" fmla="*/ 18881 w 971383"/>
                  <a:gd name="connsiteY4" fmla="*/ 831916 h 831916"/>
                  <a:gd name="connsiteX5" fmla="*/ 176815 w 971383"/>
                  <a:gd name="connsiteY5" fmla="*/ 596935 h 831916"/>
                  <a:gd name="connsiteX6" fmla="*/ 5365 w 971383"/>
                  <a:gd name="connsiteY6" fmla="*/ 377863 h 831916"/>
                  <a:gd name="connsiteX7" fmla="*/ 186341 w 971383"/>
                  <a:gd name="connsiteY7" fmla="*/ 158786 h 831916"/>
                  <a:gd name="connsiteX8" fmla="*/ 18881 w 971383"/>
                  <a:gd name="connsiteY8" fmla="*/ 0 h 831916"/>
                  <a:gd name="connsiteX0" fmla="*/ 27911 w 980413"/>
                  <a:gd name="connsiteY0" fmla="*/ 0 h 831916"/>
                  <a:gd name="connsiteX1" fmla="*/ 504162 w 980413"/>
                  <a:gd name="connsiteY1" fmla="*/ 0 h 831916"/>
                  <a:gd name="connsiteX2" fmla="*/ 980413 w 980413"/>
                  <a:gd name="connsiteY2" fmla="*/ 415958 h 831916"/>
                  <a:gd name="connsiteX3" fmla="*/ 504162 w 980413"/>
                  <a:gd name="connsiteY3" fmla="*/ 831916 h 831916"/>
                  <a:gd name="connsiteX4" fmla="*/ 27911 w 980413"/>
                  <a:gd name="connsiteY4" fmla="*/ 831916 h 831916"/>
                  <a:gd name="connsiteX5" fmla="*/ 185845 w 980413"/>
                  <a:gd name="connsiteY5" fmla="*/ 596935 h 831916"/>
                  <a:gd name="connsiteX6" fmla="*/ 14395 w 980413"/>
                  <a:gd name="connsiteY6" fmla="*/ 377863 h 831916"/>
                  <a:gd name="connsiteX7" fmla="*/ 195371 w 980413"/>
                  <a:gd name="connsiteY7" fmla="*/ 158786 h 831916"/>
                  <a:gd name="connsiteX8" fmla="*/ 27911 w 980413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58786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94053 w 979095"/>
                  <a:gd name="connsiteY7" fmla="*/ 199270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67859 w 979095"/>
                  <a:gd name="connsiteY7" fmla="*/ 189748 h 831916"/>
                  <a:gd name="connsiteX8" fmla="*/ 26593 w 979095"/>
                  <a:gd name="connsiteY8" fmla="*/ 0 h 831916"/>
                  <a:gd name="connsiteX0" fmla="*/ 26593 w 979095"/>
                  <a:gd name="connsiteY0" fmla="*/ 0 h 831916"/>
                  <a:gd name="connsiteX1" fmla="*/ 502844 w 979095"/>
                  <a:gd name="connsiteY1" fmla="*/ 0 h 831916"/>
                  <a:gd name="connsiteX2" fmla="*/ 979095 w 979095"/>
                  <a:gd name="connsiteY2" fmla="*/ 415958 h 831916"/>
                  <a:gd name="connsiteX3" fmla="*/ 502844 w 979095"/>
                  <a:gd name="connsiteY3" fmla="*/ 831916 h 831916"/>
                  <a:gd name="connsiteX4" fmla="*/ 26593 w 979095"/>
                  <a:gd name="connsiteY4" fmla="*/ 831916 h 831916"/>
                  <a:gd name="connsiteX5" fmla="*/ 184527 w 979095"/>
                  <a:gd name="connsiteY5" fmla="*/ 596935 h 831916"/>
                  <a:gd name="connsiteX6" fmla="*/ 13077 w 979095"/>
                  <a:gd name="connsiteY6" fmla="*/ 377863 h 831916"/>
                  <a:gd name="connsiteX7" fmla="*/ 186909 w 979095"/>
                  <a:gd name="connsiteY7" fmla="*/ 189751 h 831916"/>
                  <a:gd name="connsiteX8" fmla="*/ 26593 w 979095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596935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3516 w 966018"/>
                  <a:gd name="connsiteY0" fmla="*/ 0 h 831916"/>
                  <a:gd name="connsiteX1" fmla="*/ 489767 w 966018"/>
                  <a:gd name="connsiteY1" fmla="*/ 0 h 831916"/>
                  <a:gd name="connsiteX2" fmla="*/ 966018 w 966018"/>
                  <a:gd name="connsiteY2" fmla="*/ 415958 h 831916"/>
                  <a:gd name="connsiteX3" fmla="*/ 489767 w 966018"/>
                  <a:gd name="connsiteY3" fmla="*/ 831916 h 831916"/>
                  <a:gd name="connsiteX4" fmla="*/ 13516 w 966018"/>
                  <a:gd name="connsiteY4" fmla="*/ 831916 h 831916"/>
                  <a:gd name="connsiteX5" fmla="*/ 171450 w 966018"/>
                  <a:gd name="connsiteY5" fmla="*/ 613604 h 831916"/>
                  <a:gd name="connsiteX6" fmla="*/ 0 w 966018"/>
                  <a:gd name="connsiteY6" fmla="*/ 377863 h 831916"/>
                  <a:gd name="connsiteX7" fmla="*/ 173832 w 966018"/>
                  <a:gd name="connsiteY7" fmla="*/ 189751 h 831916"/>
                  <a:gd name="connsiteX8" fmla="*/ 13516 w 966018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6985 w 969171"/>
                  <a:gd name="connsiteY7" fmla="*/ 189751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4603 w 969171"/>
                  <a:gd name="connsiteY5" fmla="*/ 613604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81747 w 969171"/>
                  <a:gd name="connsiteY5" fmla="*/ 577888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669 w 969171"/>
                  <a:gd name="connsiteY0" fmla="*/ 0 h 831916"/>
                  <a:gd name="connsiteX1" fmla="*/ 492920 w 969171"/>
                  <a:gd name="connsiteY1" fmla="*/ 0 h 831916"/>
                  <a:gd name="connsiteX2" fmla="*/ 969171 w 969171"/>
                  <a:gd name="connsiteY2" fmla="*/ 415958 h 831916"/>
                  <a:gd name="connsiteX3" fmla="*/ 492920 w 969171"/>
                  <a:gd name="connsiteY3" fmla="*/ 831916 h 831916"/>
                  <a:gd name="connsiteX4" fmla="*/ 0 w 969171"/>
                  <a:gd name="connsiteY4" fmla="*/ 831916 h 831916"/>
                  <a:gd name="connsiteX5" fmla="*/ 172222 w 969171"/>
                  <a:gd name="connsiteY5" fmla="*/ 577891 h 831916"/>
                  <a:gd name="connsiteX6" fmla="*/ 3153 w 969171"/>
                  <a:gd name="connsiteY6" fmla="*/ 377863 h 831916"/>
                  <a:gd name="connsiteX7" fmla="*/ 179366 w 969171"/>
                  <a:gd name="connsiteY7" fmla="*/ 218329 h 831916"/>
                  <a:gd name="connsiteX8" fmla="*/ 16669 w 969171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7789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18329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377863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32"/>
                  <a:gd name="connsiteY0" fmla="*/ 0 h 831916"/>
                  <a:gd name="connsiteX1" fmla="*/ 493081 w 969332"/>
                  <a:gd name="connsiteY1" fmla="*/ 0 h 831916"/>
                  <a:gd name="connsiteX2" fmla="*/ 969332 w 969332"/>
                  <a:gd name="connsiteY2" fmla="*/ 415958 h 831916"/>
                  <a:gd name="connsiteX3" fmla="*/ 493081 w 969332"/>
                  <a:gd name="connsiteY3" fmla="*/ 831916 h 831916"/>
                  <a:gd name="connsiteX4" fmla="*/ 161 w 969332"/>
                  <a:gd name="connsiteY4" fmla="*/ 831916 h 831916"/>
                  <a:gd name="connsiteX5" fmla="*/ 172383 w 969332"/>
                  <a:gd name="connsiteY5" fmla="*/ 596941 h 831916"/>
                  <a:gd name="connsiteX6" fmla="*/ 3314 w 969332"/>
                  <a:gd name="connsiteY6" fmla="*/ 408819 h 831916"/>
                  <a:gd name="connsiteX7" fmla="*/ 179527 w 969332"/>
                  <a:gd name="connsiteY7" fmla="*/ 254048 h 831916"/>
                  <a:gd name="connsiteX8" fmla="*/ 16830 w 969332"/>
                  <a:gd name="connsiteY8" fmla="*/ 0 h 831916"/>
                  <a:gd name="connsiteX0" fmla="*/ 16830 w 969351"/>
                  <a:gd name="connsiteY0" fmla="*/ 0 h 831916"/>
                  <a:gd name="connsiteX1" fmla="*/ 493081 w 969351"/>
                  <a:gd name="connsiteY1" fmla="*/ 0 h 831916"/>
                  <a:gd name="connsiteX2" fmla="*/ 969332 w 969351"/>
                  <a:gd name="connsiteY2" fmla="*/ 415958 h 831916"/>
                  <a:gd name="connsiteX3" fmla="*/ 493081 w 969351"/>
                  <a:gd name="connsiteY3" fmla="*/ 831916 h 831916"/>
                  <a:gd name="connsiteX4" fmla="*/ 161 w 969351"/>
                  <a:gd name="connsiteY4" fmla="*/ 831916 h 831916"/>
                  <a:gd name="connsiteX5" fmla="*/ 172383 w 969351"/>
                  <a:gd name="connsiteY5" fmla="*/ 596941 h 831916"/>
                  <a:gd name="connsiteX6" fmla="*/ 3314 w 969351"/>
                  <a:gd name="connsiteY6" fmla="*/ 408819 h 831916"/>
                  <a:gd name="connsiteX7" fmla="*/ 179527 w 969351"/>
                  <a:gd name="connsiteY7" fmla="*/ 254048 h 831916"/>
                  <a:gd name="connsiteX8" fmla="*/ 16830 w 969351"/>
                  <a:gd name="connsiteY8" fmla="*/ 0 h 8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351" h="831916">
                    <a:moveTo>
                      <a:pt x="16830" y="0"/>
                    </a:moveTo>
                    <a:lnTo>
                      <a:pt x="493081" y="0"/>
                    </a:lnTo>
                    <a:cubicBezTo>
                      <a:pt x="756107" y="0"/>
                      <a:pt x="971713" y="11573"/>
                      <a:pt x="969332" y="415958"/>
                    </a:cubicBezTo>
                    <a:cubicBezTo>
                      <a:pt x="966951" y="820343"/>
                      <a:pt x="756107" y="831916"/>
                      <a:pt x="493081" y="831916"/>
                    </a:cubicBezTo>
                    <a:lnTo>
                      <a:pt x="161" y="831916"/>
                    </a:lnTo>
                    <a:cubicBezTo>
                      <a:pt x="-4475" y="741959"/>
                      <a:pt x="91294" y="705169"/>
                      <a:pt x="172383" y="596941"/>
                    </a:cubicBezTo>
                    <a:cubicBezTo>
                      <a:pt x="93930" y="512543"/>
                      <a:pt x="12046" y="469149"/>
                      <a:pt x="3314" y="408819"/>
                    </a:cubicBezTo>
                    <a:cubicBezTo>
                      <a:pt x="12174" y="346643"/>
                      <a:pt x="83612" y="315445"/>
                      <a:pt x="179527" y="254048"/>
                    </a:cubicBezTo>
                    <a:cubicBezTo>
                      <a:pt x="125295" y="181272"/>
                      <a:pt x="21055" y="115639"/>
                      <a:pt x="1683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 cap="flat" cmpd="sng">
                <a:solidFill>
                  <a:srgbClr val="00206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Ellipse 25"/>
              <p:cNvSpPr/>
              <p:nvPr/>
            </p:nvSpPr>
            <p:spPr bwMode="auto">
              <a:xfrm>
                <a:off x="5527461" y="4896802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 bwMode="auto">
              <a:xfrm>
                <a:off x="5837100" y="4896801"/>
                <a:ext cx="302019" cy="292417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Ellipse 27"/>
              <p:cNvSpPr/>
              <p:nvPr/>
            </p:nvSpPr>
            <p:spPr bwMode="auto">
              <a:xfrm>
                <a:off x="5670850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Ellipse 28"/>
              <p:cNvSpPr/>
              <p:nvPr/>
            </p:nvSpPr>
            <p:spPr bwMode="auto">
              <a:xfrm>
                <a:off x="6009759" y="5001609"/>
                <a:ext cx="83820" cy="82800"/>
              </a:xfrm>
              <a:prstGeom prst="ellipse">
                <a:avLst/>
              </a:prstGeom>
              <a:solidFill>
                <a:schemeClr val="tx1"/>
              </a:solidFill>
              <a:ln w="222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Object Manipulation - Alternative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dirty="0" smtClean="0"/>
              <a:t>Manipulation by builder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Create pre-filled builder from existing object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Add some sugar for ease of use, similar to lambda builder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Immutable Data Structure Patterns: Manipulation By Builder Example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ImmutablePerson.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"Homer"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"Simpson"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town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"Springfield"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"Max"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"Power"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18" y="3657600"/>
            <a:ext cx="2994498" cy="23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Structure Patterns: Manipulation Specifics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Always needs manipulation from "root" object to ensure consistency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Pushing side effects to boundaries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Advantage of “update” methods: Manipulation may be nested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Cyclic references must be set lazy (same as in constructor)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1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Xtendification</a:t>
            </a:r>
            <a:r>
              <a:rPr lang="de-DE" dirty="0"/>
              <a:t> – Intro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 APIs are not written with </a:t>
            </a:r>
            <a:r>
              <a:rPr lang="en-US" dirty="0" err="1" smtClean="0"/>
              <a:t>Xtend</a:t>
            </a:r>
            <a:r>
              <a:rPr lang="en-US" dirty="0" smtClean="0"/>
              <a:t> in mind</a:t>
            </a:r>
          </a:p>
          <a:p>
            <a:endParaRPr lang="en-US" dirty="0" smtClean="0"/>
          </a:p>
          <a:p>
            <a:r>
              <a:rPr lang="en-US" dirty="0" smtClean="0"/>
              <a:t>Some language features of </a:t>
            </a:r>
            <a:r>
              <a:rPr lang="en-US" dirty="0" err="1" smtClean="0"/>
              <a:t>Xtend</a:t>
            </a:r>
            <a:r>
              <a:rPr lang="en-US" dirty="0" smtClean="0"/>
              <a:t> only shine when API is shaped in a certain way</a:t>
            </a:r>
          </a:p>
          <a:p>
            <a:endParaRPr lang="en-US" dirty="0" smtClean="0"/>
          </a:p>
          <a:p>
            <a:r>
              <a:rPr lang="en-US" dirty="0" smtClean="0"/>
              <a:t>Extension methods to the rescue!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46392">
            <a:off x="-1614245" y="6337381"/>
            <a:ext cx="1976530" cy="2529767"/>
            <a:chOff x="810389" y="3923537"/>
            <a:chExt cx="1976530" cy="2529767"/>
          </a:xfrm>
        </p:grpSpPr>
        <p:sp>
          <p:nvSpPr>
            <p:cNvPr id="8" name="Flussdiagramm: Verzögerung 5"/>
            <p:cNvSpPr/>
            <p:nvPr/>
          </p:nvSpPr>
          <p:spPr bwMode="auto">
            <a:xfrm rot="18002971">
              <a:off x="660423" y="4787257"/>
              <a:ext cx="1816013" cy="1516082"/>
            </a:xfrm>
            <a:custGeom>
              <a:avLst/>
              <a:gdLst>
                <a:gd name="connsiteX0" fmla="*/ 0 w 952501"/>
                <a:gd name="connsiteY0" fmla="*/ 0 h 831916"/>
                <a:gd name="connsiteX1" fmla="*/ 476251 w 952501"/>
                <a:gd name="connsiteY1" fmla="*/ 0 h 831916"/>
                <a:gd name="connsiteX2" fmla="*/ 952502 w 952501"/>
                <a:gd name="connsiteY2" fmla="*/ 415958 h 831916"/>
                <a:gd name="connsiteX3" fmla="*/ 476251 w 952501"/>
                <a:gd name="connsiteY3" fmla="*/ 831916 h 831916"/>
                <a:gd name="connsiteX4" fmla="*/ 0 w 952501"/>
                <a:gd name="connsiteY4" fmla="*/ 831916 h 831916"/>
                <a:gd name="connsiteX5" fmla="*/ 0 w 952501"/>
                <a:gd name="connsiteY5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0 w 952502"/>
                <a:gd name="connsiteY0" fmla="*/ 0 h 831916"/>
                <a:gd name="connsiteX1" fmla="*/ 476251 w 952502"/>
                <a:gd name="connsiteY1" fmla="*/ 0 h 831916"/>
                <a:gd name="connsiteX2" fmla="*/ 952502 w 952502"/>
                <a:gd name="connsiteY2" fmla="*/ 415958 h 831916"/>
                <a:gd name="connsiteX3" fmla="*/ 476251 w 952502"/>
                <a:gd name="connsiteY3" fmla="*/ 831916 h 831916"/>
                <a:gd name="connsiteX4" fmla="*/ 0 w 952502"/>
                <a:gd name="connsiteY4" fmla="*/ 831916 h 831916"/>
                <a:gd name="connsiteX5" fmla="*/ 167460 w 952502"/>
                <a:gd name="connsiteY5" fmla="*/ 158786 h 831916"/>
                <a:gd name="connsiteX6" fmla="*/ 0 w 952502"/>
                <a:gd name="connsiteY6" fmla="*/ 0 h 831916"/>
                <a:gd name="connsiteX0" fmla="*/ 40133 w 992635"/>
                <a:gd name="connsiteY0" fmla="*/ 0 h 831916"/>
                <a:gd name="connsiteX1" fmla="*/ 516384 w 992635"/>
                <a:gd name="connsiteY1" fmla="*/ 0 h 831916"/>
                <a:gd name="connsiteX2" fmla="*/ 992635 w 992635"/>
                <a:gd name="connsiteY2" fmla="*/ 415958 h 831916"/>
                <a:gd name="connsiteX3" fmla="*/ 516384 w 992635"/>
                <a:gd name="connsiteY3" fmla="*/ 831916 h 831916"/>
                <a:gd name="connsiteX4" fmla="*/ 40133 w 992635"/>
                <a:gd name="connsiteY4" fmla="*/ 831916 h 831916"/>
                <a:gd name="connsiteX5" fmla="*/ 26617 w 992635"/>
                <a:gd name="connsiteY5" fmla="*/ 339757 h 831916"/>
                <a:gd name="connsiteX6" fmla="*/ 207593 w 992635"/>
                <a:gd name="connsiteY6" fmla="*/ 158786 h 831916"/>
                <a:gd name="connsiteX7" fmla="*/ 40133 w 992635"/>
                <a:gd name="connsiteY7" fmla="*/ 0 h 831916"/>
                <a:gd name="connsiteX0" fmla="*/ 79549 w 1032051"/>
                <a:gd name="connsiteY0" fmla="*/ 0 h 831916"/>
                <a:gd name="connsiteX1" fmla="*/ 555800 w 1032051"/>
                <a:gd name="connsiteY1" fmla="*/ 0 h 831916"/>
                <a:gd name="connsiteX2" fmla="*/ 1032051 w 1032051"/>
                <a:gd name="connsiteY2" fmla="*/ 415958 h 831916"/>
                <a:gd name="connsiteX3" fmla="*/ 555800 w 1032051"/>
                <a:gd name="connsiteY3" fmla="*/ 831916 h 831916"/>
                <a:gd name="connsiteX4" fmla="*/ 79549 w 1032051"/>
                <a:gd name="connsiteY4" fmla="*/ 831916 h 831916"/>
                <a:gd name="connsiteX5" fmla="*/ 66033 w 1032051"/>
                <a:gd name="connsiteY5" fmla="*/ 339757 h 831916"/>
                <a:gd name="connsiteX6" fmla="*/ 247009 w 1032051"/>
                <a:gd name="connsiteY6" fmla="*/ 158786 h 831916"/>
                <a:gd name="connsiteX7" fmla="*/ 79549 w 1032051"/>
                <a:gd name="connsiteY7" fmla="*/ 0 h 831916"/>
                <a:gd name="connsiteX0" fmla="*/ 28440 w 980942"/>
                <a:gd name="connsiteY0" fmla="*/ 0 h 831916"/>
                <a:gd name="connsiteX1" fmla="*/ 504691 w 980942"/>
                <a:gd name="connsiteY1" fmla="*/ 0 h 831916"/>
                <a:gd name="connsiteX2" fmla="*/ 980942 w 980942"/>
                <a:gd name="connsiteY2" fmla="*/ 415958 h 831916"/>
                <a:gd name="connsiteX3" fmla="*/ 504691 w 980942"/>
                <a:gd name="connsiteY3" fmla="*/ 831916 h 831916"/>
                <a:gd name="connsiteX4" fmla="*/ 28440 w 980942"/>
                <a:gd name="connsiteY4" fmla="*/ 831916 h 831916"/>
                <a:gd name="connsiteX5" fmla="*/ 14924 w 980942"/>
                <a:gd name="connsiteY5" fmla="*/ 339757 h 831916"/>
                <a:gd name="connsiteX6" fmla="*/ 195900 w 980942"/>
                <a:gd name="connsiteY6" fmla="*/ 158786 h 831916"/>
                <a:gd name="connsiteX7" fmla="*/ 28440 w 980942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59112 w 1011614"/>
                <a:gd name="connsiteY0" fmla="*/ 0 h 831916"/>
                <a:gd name="connsiteX1" fmla="*/ 535363 w 1011614"/>
                <a:gd name="connsiteY1" fmla="*/ 0 h 831916"/>
                <a:gd name="connsiteX2" fmla="*/ 1011614 w 1011614"/>
                <a:gd name="connsiteY2" fmla="*/ 415958 h 831916"/>
                <a:gd name="connsiteX3" fmla="*/ 535363 w 1011614"/>
                <a:gd name="connsiteY3" fmla="*/ 831916 h 831916"/>
                <a:gd name="connsiteX4" fmla="*/ 59112 w 1011614"/>
                <a:gd name="connsiteY4" fmla="*/ 831916 h 831916"/>
                <a:gd name="connsiteX5" fmla="*/ 45596 w 1011614"/>
                <a:gd name="connsiteY5" fmla="*/ 339757 h 831916"/>
                <a:gd name="connsiteX6" fmla="*/ 226572 w 1011614"/>
                <a:gd name="connsiteY6" fmla="*/ 158786 h 831916"/>
                <a:gd name="connsiteX7" fmla="*/ 59112 w 1011614"/>
                <a:gd name="connsiteY7" fmla="*/ 0 h 831916"/>
                <a:gd name="connsiteX0" fmla="*/ 63142 w 1015644"/>
                <a:gd name="connsiteY0" fmla="*/ 0 h 831916"/>
                <a:gd name="connsiteX1" fmla="*/ 539393 w 1015644"/>
                <a:gd name="connsiteY1" fmla="*/ 0 h 831916"/>
                <a:gd name="connsiteX2" fmla="*/ 1015644 w 1015644"/>
                <a:gd name="connsiteY2" fmla="*/ 415958 h 831916"/>
                <a:gd name="connsiteX3" fmla="*/ 539393 w 1015644"/>
                <a:gd name="connsiteY3" fmla="*/ 831916 h 831916"/>
                <a:gd name="connsiteX4" fmla="*/ 63142 w 1015644"/>
                <a:gd name="connsiteY4" fmla="*/ 831916 h 831916"/>
                <a:gd name="connsiteX5" fmla="*/ 49626 w 1015644"/>
                <a:gd name="connsiteY5" fmla="*/ 339757 h 831916"/>
                <a:gd name="connsiteX6" fmla="*/ 230602 w 1015644"/>
                <a:gd name="connsiteY6" fmla="*/ 158786 h 831916"/>
                <a:gd name="connsiteX7" fmla="*/ 63142 w 1015644"/>
                <a:gd name="connsiteY7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11207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39757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0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18881 w 971383"/>
                <a:gd name="connsiteY0" fmla="*/ 0 h 831916"/>
                <a:gd name="connsiteX1" fmla="*/ 495132 w 971383"/>
                <a:gd name="connsiteY1" fmla="*/ 0 h 831916"/>
                <a:gd name="connsiteX2" fmla="*/ 971383 w 971383"/>
                <a:gd name="connsiteY2" fmla="*/ 415958 h 831916"/>
                <a:gd name="connsiteX3" fmla="*/ 495132 w 971383"/>
                <a:gd name="connsiteY3" fmla="*/ 831916 h 831916"/>
                <a:gd name="connsiteX4" fmla="*/ 18881 w 971383"/>
                <a:gd name="connsiteY4" fmla="*/ 831916 h 831916"/>
                <a:gd name="connsiteX5" fmla="*/ 176815 w 971383"/>
                <a:gd name="connsiteY5" fmla="*/ 596935 h 831916"/>
                <a:gd name="connsiteX6" fmla="*/ 5365 w 971383"/>
                <a:gd name="connsiteY6" fmla="*/ 377863 h 831916"/>
                <a:gd name="connsiteX7" fmla="*/ 186341 w 971383"/>
                <a:gd name="connsiteY7" fmla="*/ 158786 h 831916"/>
                <a:gd name="connsiteX8" fmla="*/ 18881 w 971383"/>
                <a:gd name="connsiteY8" fmla="*/ 0 h 831916"/>
                <a:gd name="connsiteX0" fmla="*/ 27911 w 980413"/>
                <a:gd name="connsiteY0" fmla="*/ 0 h 831916"/>
                <a:gd name="connsiteX1" fmla="*/ 504162 w 980413"/>
                <a:gd name="connsiteY1" fmla="*/ 0 h 831916"/>
                <a:gd name="connsiteX2" fmla="*/ 980413 w 980413"/>
                <a:gd name="connsiteY2" fmla="*/ 415958 h 831916"/>
                <a:gd name="connsiteX3" fmla="*/ 504162 w 980413"/>
                <a:gd name="connsiteY3" fmla="*/ 831916 h 831916"/>
                <a:gd name="connsiteX4" fmla="*/ 27911 w 980413"/>
                <a:gd name="connsiteY4" fmla="*/ 831916 h 831916"/>
                <a:gd name="connsiteX5" fmla="*/ 185845 w 980413"/>
                <a:gd name="connsiteY5" fmla="*/ 596935 h 831916"/>
                <a:gd name="connsiteX6" fmla="*/ 14395 w 980413"/>
                <a:gd name="connsiteY6" fmla="*/ 377863 h 831916"/>
                <a:gd name="connsiteX7" fmla="*/ 195371 w 980413"/>
                <a:gd name="connsiteY7" fmla="*/ 158786 h 831916"/>
                <a:gd name="connsiteX8" fmla="*/ 27911 w 980413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58786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94053 w 979095"/>
                <a:gd name="connsiteY7" fmla="*/ 199270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67859 w 979095"/>
                <a:gd name="connsiteY7" fmla="*/ 189748 h 831916"/>
                <a:gd name="connsiteX8" fmla="*/ 26593 w 979095"/>
                <a:gd name="connsiteY8" fmla="*/ 0 h 831916"/>
                <a:gd name="connsiteX0" fmla="*/ 26593 w 979095"/>
                <a:gd name="connsiteY0" fmla="*/ 0 h 831916"/>
                <a:gd name="connsiteX1" fmla="*/ 502844 w 979095"/>
                <a:gd name="connsiteY1" fmla="*/ 0 h 831916"/>
                <a:gd name="connsiteX2" fmla="*/ 979095 w 979095"/>
                <a:gd name="connsiteY2" fmla="*/ 415958 h 831916"/>
                <a:gd name="connsiteX3" fmla="*/ 502844 w 979095"/>
                <a:gd name="connsiteY3" fmla="*/ 831916 h 831916"/>
                <a:gd name="connsiteX4" fmla="*/ 26593 w 979095"/>
                <a:gd name="connsiteY4" fmla="*/ 831916 h 831916"/>
                <a:gd name="connsiteX5" fmla="*/ 184527 w 979095"/>
                <a:gd name="connsiteY5" fmla="*/ 596935 h 831916"/>
                <a:gd name="connsiteX6" fmla="*/ 13077 w 979095"/>
                <a:gd name="connsiteY6" fmla="*/ 377863 h 831916"/>
                <a:gd name="connsiteX7" fmla="*/ 186909 w 979095"/>
                <a:gd name="connsiteY7" fmla="*/ 189751 h 831916"/>
                <a:gd name="connsiteX8" fmla="*/ 26593 w 979095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596935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3516 w 966018"/>
                <a:gd name="connsiteY0" fmla="*/ 0 h 831916"/>
                <a:gd name="connsiteX1" fmla="*/ 489767 w 966018"/>
                <a:gd name="connsiteY1" fmla="*/ 0 h 831916"/>
                <a:gd name="connsiteX2" fmla="*/ 966018 w 966018"/>
                <a:gd name="connsiteY2" fmla="*/ 415958 h 831916"/>
                <a:gd name="connsiteX3" fmla="*/ 489767 w 966018"/>
                <a:gd name="connsiteY3" fmla="*/ 831916 h 831916"/>
                <a:gd name="connsiteX4" fmla="*/ 13516 w 966018"/>
                <a:gd name="connsiteY4" fmla="*/ 831916 h 831916"/>
                <a:gd name="connsiteX5" fmla="*/ 171450 w 966018"/>
                <a:gd name="connsiteY5" fmla="*/ 613604 h 831916"/>
                <a:gd name="connsiteX6" fmla="*/ 0 w 966018"/>
                <a:gd name="connsiteY6" fmla="*/ 377863 h 831916"/>
                <a:gd name="connsiteX7" fmla="*/ 173832 w 966018"/>
                <a:gd name="connsiteY7" fmla="*/ 189751 h 831916"/>
                <a:gd name="connsiteX8" fmla="*/ 13516 w 966018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6985 w 969171"/>
                <a:gd name="connsiteY7" fmla="*/ 189751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4603 w 969171"/>
                <a:gd name="connsiteY5" fmla="*/ 613604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81747 w 969171"/>
                <a:gd name="connsiteY5" fmla="*/ 577888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669 w 969171"/>
                <a:gd name="connsiteY0" fmla="*/ 0 h 831916"/>
                <a:gd name="connsiteX1" fmla="*/ 492920 w 969171"/>
                <a:gd name="connsiteY1" fmla="*/ 0 h 831916"/>
                <a:gd name="connsiteX2" fmla="*/ 969171 w 969171"/>
                <a:gd name="connsiteY2" fmla="*/ 415958 h 831916"/>
                <a:gd name="connsiteX3" fmla="*/ 492920 w 969171"/>
                <a:gd name="connsiteY3" fmla="*/ 831916 h 831916"/>
                <a:gd name="connsiteX4" fmla="*/ 0 w 969171"/>
                <a:gd name="connsiteY4" fmla="*/ 831916 h 831916"/>
                <a:gd name="connsiteX5" fmla="*/ 172222 w 969171"/>
                <a:gd name="connsiteY5" fmla="*/ 577891 h 831916"/>
                <a:gd name="connsiteX6" fmla="*/ 3153 w 969171"/>
                <a:gd name="connsiteY6" fmla="*/ 377863 h 831916"/>
                <a:gd name="connsiteX7" fmla="*/ 179366 w 969171"/>
                <a:gd name="connsiteY7" fmla="*/ 218329 h 831916"/>
                <a:gd name="connsiteX8" fmla="*/ 16669 w 969171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7789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18329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377863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32"/>
                <a:gd name="connsiteY0" fmla="*/ 0 h 831916"/>
                <a:gd name="connsiteX1" fmla="*/ 493081 w 969332"/>
                <a:gd name="connsiteY1" fmla="*/ 0 h 831916"/>
                <a:gd name="connsiteX2" fmla="*/ 969332 w 969332"/>
                <a:gd name="connsiteY2" fmla="*/ 415958 h 831916"/>
                <a:gd name="connsiteX3" fmla="*/ 493081 w 969332"/>
                <a:gd name="connsiteY3" fmla="*/ 831916 h 831916"/>
                <a:gd name="connsiteX4" fmla="*/ 161 w 969332"/>
                <a:gd name="connsiteY4" fmla="*/ 831916 h 831916"/>
                <a:gd name="connsiteX5" fmla="*/ 172383 w 969332"/>
                <a:gd name="connsiteY5" fmla="*/ 596941 h 831916"/>
                <a:gd name="connsiteX6" fmla="*/ 3314 w 969332"/>
                <a:gd name="connsiteY6" fmla="*/ 408819 h 831916"/>
                <a:gd name="connsiteX7" fmla="*/ 179527 w 969332"/>
                <a:gd name="connsiteY7" fmla="*/ 254048 h 831916"/>
                <a:gd name="connsiteX8" fmla="*/ 16830 w 969332"/>
                <a:gd name="connsiteY8" fmla="*/ 0 h 831916"/>
                <a:gd name="connsiteX0" fmla="*/ 16830 w 969351"/>
                <a:gd name="connsiteY0" fmla="*/ 0 h 831916"/>
                <a:gd name="connsiteX1" fmla="*/ 493081 w 969351"/>
                <a:gd name="connsiteY1" fmla="*/ 0 h 831916"/>
                <a:gd name="connsiteX2" fmla="*/ 969332 w 969351"/>
                <a:gd name="connsiteY2" fmla="*/ 415958 h 831916"/>
                <a:gd name="connsiteX3" fmla="*/ 493081 w 969351"/>
                <a:gd name="connsiteY3" fmla="*/ 831916 h 831916"/>
                <a:gd name="connsiteX4" fmla="*/ 161 w 969351"/>
                <a:gd name="connsiteY4" fmla="*/ 831916 h 831916"/>
                <a:gd name="connsiteX5" fmla="*/ 172383 w 969351"/>
                <a:gd name="connsiteY5" fmla="*/ 596941 h 831916"/>
                <a:gd name="connsiteX6" fmla="*/ 3314 w 969351"/>
                <a:gd name="connsiteY6" fmla="*/ 408819 h 831916"/>
                <a:gd name="connsiteX7" fmla="*/ 179527 w 969351"/>
                <a:gd name="connsiteY7" fmla="*/ 254048 h 831916"/>
                <a:gd name="connsiteX8" fmla="*/ 16830 w 969351"/>
                <a:gd name="connsiteY8" fmla="*/ 0 h 831916"/>
                <a:gd name="connsiteX0" fmla="*/ 16830 w 970427"/>
                <a:gd name="connsiteY0" fmla="*/ 0 h 831916"/>
                <a:gd name="connsiteX1" fmla="*/ 493081 w 970427"/>
                <a:gd name="connsiteY1" fmla="*/ 0 h 831916"/>
                <a:gd name="connsiteX2" fmla="*/ 969332 w 970427"/>
                <a:gd name="connsiteY2" fmla="*/ 415958 h 831916"/>
                <a:gd name="connsiteX3" fmla="*/ 493081 w 970427"/>
                <a:gd name="connsiteY3" fmla="*/ 831916 h 831916"/>
                <a:gd name="connsiteX4" fmla="*/ 161 w 970427"/>
                <a:gd name="connsiteY4" fmla="*/ 831916 h 831916"/>
                <a:gd name="connsiteX5" fmla="*/ 172383 w 970427"/>
                <a:gd name="connsiteY5" fmla="*/ 596941 h 831916"/>
                <a:gd name="connsiteX6" fmla="*/ 3314 w 970427"/>
                <a:gd name="connsiteY6" fmla="*/ 408819 h 831916"/>
                <a:gd name="connsiteX7" fmla="*/ 179527 w 970427"/>
                <a:gd name="connsiteY7" fmla="*/ 254048 h 831916"/>
                <a:gd name="connsiteX8" fmla="*/ 16830 w 970427"/>
                <a:gd name="connsiteY8" fmla="*/ 0 h 831916"/>
                <a:gd name="connsiteX0" fmla="*/ 16830 w 970694"/>
                <a:gd name="connsiteY0" fmla="*/ 0 h 831916"/>
                <a:gd name="connsiteX1" fmla="*/ 364493 w 970694"/>
                <a:gd name="connsiteY1" fmla="*/ 0 h 831916"/>
                <a:gd name="connsiteX2" fmla="*/ 969332 w 970694"/>
                <a:gd name="connsiteY2" fmla="*/ 415958 h 831916"/>
                <a:gd name="connsiteX3" fmla="*/ 493081 w 970694"/>
                <a:gd name="connsiteY3" fmla="*/ 831916 h 831916"/>
                <a:gd name="connsiteX4" fmla="*/ 161 w 970694"/>
                <a:gd name="connsiteY4" fmla="*/ 831916 h 831916"/>
                <a:gd name="connsiteX5" fmla="*/ 172383 w 970694"/>
                <a:gd name="connsiteY5" fmla="*/ 596941 h 831916"/>
                <a:gd name="connsiteX6" fmla="*/ 3314 w 970694"/>
                <a:gd name="connsiteY6" fmla="*/ 408819 h 831916"/>
                <a:gd name="connsiteX7" fmla="*/ 179527 w 970694"/>
                <a:gd name="connsiteY7" fmla="*/ 254048 h 831916"/>
                <a:gd name="connsiteX8" fmla="*/ 16830 w 970694"/>
                <a:gd name="connsiteY8" fmla="*/ 0 h 831916"/>
                <a:gd name="connsiteX0" fmla="*/ 16830 w 970694"/>
                <a:gd name="connsiteY0" fmla="*/ 0 h 831918"/>
                <a:gd name="connsiteX1" fmla="*/ 364493 w 970694"/>
                <a:gd name="connsiteY1" fmla="*/ 0 h 831918"/>
                <a:gd name="connsiteX2" fmla="*/ 969332 w 970694"/>
                <a:gd name="connsiteY2" fmla="*/ 415958 h 831918"/>
                <a:gd name="connsiteX3" fmla="*/ 493081 w 970694"/>
                <a:gd name="connsiteY3" fmla="*/ 831918 h 831918"/>
                <a:gd name="connsiteX4" fmla="*/ 161 w 970694"/>
                <a:gd name="connsiteY4" fmla="*/ 831916 h 831918"/>
                <a:gd name="connsiteX5" fmla="*/ 172383 w 970694"/>
                <a:gd name="connsiteY5" fmla="*/ 596941 h 831918"/>
                <a:gd name="connsiteX6" fmla="*/ 3314 w 970694"/>
                <a:gd name="connsiteY6" fmla="*/ 408819 h 831918"/>
                <a:gd name="connsiteX7" fmla="*/ 179527 w 970694"/>
                <a:gd name="connsiteY7" fmla="*/ 254048 h 831918"/>
                <a:gd name="connsiteX8" fmla="*/ 16830 w 970694"/>
                <a:gd name="connsiteY8" fmla="*/ 0 h 831918"/>
                <a:gd name="connsiteX0" fmla="*/ 16830 w 969663"/>
                <a:gd name="connsiteY0" fmla="*/ 0 h 831916"/>
                <a:gd name="connsiteX1" fmla="*/ 364493 w 969663"/>
                <a:gd name="connsiteY1" fmla="*/ 0 h 831916"/>
                <a:gd name="connsiteX2" fmla="*/ 969332 w 969663"/>
                <a:gd name="connsiteY2" fmla="*/ 415958 h 831916"/>
                <a:gd name="connsiteX3" fmla="*/ 288294 w 969663"/>
                <a:gd name="connsiteY3" fmla="*/ 829709 h 831916"/>
                <a:gd name="connsiteX4" fmla="*/ 161 w 969663"/>
                <a:gd name="connsiteY4" fmla="*/ 831916 h 831916"/>
                <a:gd name="connsiteX5" fmla="*/ 172383 w 969663"/>
                <a:gd name="connsiteY5" fmla="*/ 596941 h 831916"/>
                <a:gd name="connsiteX6" fmla="*/ 3314 w 969663"/>
                <a:gd name="connsiteY6" fmla="*/ 408819 h 831916"/>
                <a:gd name="connsiteX7" fmla="*/ 179527 w 969663"/>
                <a:gd name="connsiteY7" fmla="*/ 254048 h 831916"/>
                <a:gd name="connsiteX8" fmla="*/ 16830 w 969663"/>
                <a:gd name="connsiteY8" fmla="*/ 0 h 8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663" h="831916">
                  <a:moveTo>
                    <a:pt x="16830" y="0"/>
                  </a:moveTo>
                  <a:lnTo>
                    <a:pt x="364493" y="0"/>
                  </a:lnTo>
                  <a:cubicBezTo>
                    <a:pt x="627519" y="0"/>
                    <a:pt x="982032" y="277673"/>
                    <a:pt x="969332" y="415958"/>
                  </a:cubicBezTo>
                  <a:cubicBezTo>
                    <a:pt x="956632" y="554243"/>
                    <a:pt x="551320" y="829709"/>
                    <a:pt x="288294" y="829709"/>
                  </a:cubicBezTo>
                  <a:lnTo>
                    <a:pt x="161" y="831916"/>
                  </a:lnTo>
                  <a:cubicBezTo>
                    <a:pt x="-4475" y="741959"/>
                    <a:pt x="91294" y="705169"/>
                    <a:pt x="172383" y="596941"/>
                  </a:cubicBezTo>
                  <a:cubicBezTo>
                    <a:pt x="93930" y="512543"/>
                    <a:pt x="12046" y="469149"/>
                    <a:pt x="3314" y="408819"/>
                  </a:cubicBezTo>
                  <a:cubicBezTo>
                    <a:pt x="12174" y="346643"/>
                    <a:pt x="83612" y="315445"/>
                    <a:pt x="179527" y="254048"/>
                  </a:cubicBezTo>
                  <a:cubicBezTo>
                    <a:pt x="125295" y="181272"/>
                    <a:pt x="21055" y="115639"/>
                    <a:pt x="16830" y="0"/>
                  </a:cubicBezTo>
                  <a:close/>
                </a:path>
              </a:pathLst>
            </a:custGeom>
            <a:gradFill>
              <a:gsLst>
                <a:gs pos="71000">
                  <a:srgbClr val="C00000"/>
                </a:gs>
                <a:gs pos="0">
                  <a:srgbClr val="FF0000"/>
                </a:gs>
                <a:gs pos="46000">
                  <a:srgbClr val="FF0000"/>
                </a:gs>
                <a:gs pos="28000">
                  <a:srgbClr val="C00000"/>
                </a:gs>
                <a:gs pos="100000">
                  <a:srgbClr val="FF0000"/>
                </a:gs>
              </a:gsLst>
              <a:lin ang="16200000" scaled="1"/>
            </a:gra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0736">
              <a:off x="1072633" y="3923537"/>
              <a:ext cx="1714286" cy="1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Intro – Patterns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Based on some observations from designing </a:t>
            </a:r>
            <a:r>
              <a:rPr lang="en-US" dirty="0" err="1" smtClean="0"/>
              <a:t>Xtend</a:t>
            </a:r>
            <a:r>
              <a:rPr lang="en-US" dirty="0" smtClean="0"/>
              <a:t> APIs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ideas inspired by other languages (e.g. Scala, F#)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Some patterns may or should be implemented via active annotations in future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3128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Before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calling constructor of type from JDK: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queue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queue)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6510492" y="2438834"/>
            <a:ext cx="2312671" cy="975680"/>
          </a:xfrm>
          <a:prstGeom prst="wedgeRoundRectCallout">
            <a:avLst>
              <a:gd name="adj1" fmla="val -42821"/>
              <a:gd name="adj2" fmla="val 157736"/>
              <a:gd name="adj3" fmla="val 16667"/>
            </a:avLst>
          </a:prstGeom>
          <a:gradFill>
            <a:gsLst>
              <a:gs pos="0">
                <a:srgbClr val="F99F9E"/>
              </a:gs>
              <a:gs pos="35000">
                <a:srgbClr val="FABCBC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kern="0" dirty="0">
                <a:solidFill>
                  <a:sysClr val="windowText" lastClr="000000"/>
                </a:solidFill>
              </a:rPr>
              <a:t>Whoops, wrong parameter order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4451703" y="4463988"/>
            <a:ext cx="3241040" cy="276999"/>
          </a:xfrm>
          <a:prstGeom prst="rect">
            <a:avLst/>
          </a:prstGeom>
          <a:noFill/>
          <a:ln w="2540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spAutoFit/>
          </a:bodyPr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Problem Statement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not using variables, long parameter lists are hard to understand</a:t>
            </a:r>
          </a:p>
          <a:p>
            <a:endParaRPr lang="en-US" dirty="0" smtClean="0"/>
          </a:p>
          <a:p>
            <a:r>
              <a:rPr lang="en-US" dirty="0" smtClean="0"/>
              <a:t>When using variables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It is possible to mess up parameter order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Wrong variables might be used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Code will compile, but might be wrong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Use a builder class …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93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Definition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Let’s define an extension method: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create(Class&lt;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clazz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)=&gt;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ThreadPoolExecutorBuilder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de-DE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9" name="Pfeil nach unten 8"/>
          <p:cNvSpPr/>
          <p:nvPr/>
        </p:nvSpPr>
        <p:spPr bwMode="auto">
          <a:xfrm>
            <a:off x="7440832" y="2036991"/>
            <a:ext cx="1133475" cy="1066800"/>
          </a:xfrm>
          <a:prstGeom prst="downArrow">
            <a:avLst/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50" normalizeH="0" baseline="0" noProof="0" dirty="0" smtClean="0">
                <a:ln w="9525" cmpd="sng">
                  <a:solidFill>
                    <a:srgbClr val="AD222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AD2221">
                      <a:alpha val="40000"/>
                    </a:srgbClr>
                  </a:glow>
                </a:effectLst>
                <a:uLnTx/>
                <a:uFillTx/>
                <a:latin typeface="Arial"/>
                <a:ea typeface="+mn-ea"/>
                <a:cs typeface="+mn-cs"/>
              </a:rPr>
              <a:t>???</a:t>
            </a:r>
            <a:endParaRPr kumimoji="0" lang="en-US" sz="1800" b="1" i="0" u="none" strike="noStrike" kern="0" cap="none" spc="50" normalizeH="0" baseline="0" noProof="0" dirty="0" smtClean="0">
              <a:ln w="9525" cmpd="sng">
                <a:solidFill>
                  <a:srgbClr val="AD222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AD2221">
                    <a:alpha val="40000"/>
                  </a:srgbClr>
                </a:glo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8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Method; Example Usage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Example using extension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pool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corePoolSize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maximumPoolSize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keepAliveTimeUnit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TimeUnit.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MILLISECONDS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workQueue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LinkedBlockingDeque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59966" y="1941226"/>
            <a:ext cx="1988457" cy="116193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🔨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en-US" sz="7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Xtendification</a:t>
            </a:r>
            <a:r>
              <a:rPr lang="en-US" dirty="0"/>
              <a:t>, Builder Extension Method Explained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shows alternative to overloaded constructors with different parameter lists</a:t>
            </a:r>
          </a:p>
          <a:p>
            <a:endParaRPr lang="en-US" dirty="0" smtClean="0"/>
          </a:p>
          <a:p>
            <a:r>
              <a:rPr lang="en-US" dirty="0" smtClean="0"/>
              <a:t>It is supposed to look like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dirty="0" smtClean="0"/>
              <a:t> method is called in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Actual static method is located in different class </a:t>
            </a:r>
          </a:p>
          <a:p>
            <a:endParaRPr lang="en-US" dirty="0" smtClean="0"/>
          </a:p>
          <a:p>
            <a:r>
              <a:rPr lang="en-US" dirty="0" smtClean="0"/>
              <a:t>Extension method call with class object of class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ThreadPoolExecutor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first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93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err="1" smtClean="0"/>
              <a:t>Xtend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 Java Idioms Stomped with </a:t>
            </a:r>
            <a:r>
              <a:rPr lang="en-US" dirty="0" err="1" smtClean="0"/>
              <a:t>Xtend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https://www.youtube.com/watch?v=n7LUgXX_3cE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63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Xtend</a:t>
            </a:r>
            <a:r>
              <a:rPr lang="en-US" dirty="0" smtClean="0"/>
              <a:t> language is pretty flexible, due to its syntax features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Declarative looking internal DSLs are </a:t>
            </a:r>
            <a:r>
              <a:rPr lang="en-US" dirty="0" smtClean="0"/>
              <a:t>possible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Enables new types of API patterns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Patterns can be used to make Java APIs friendlier to use in </a:t>
            </a:r>
            <a:r>
              <a:rPr lang="en-US" dirty="0" err="1" smtClean="0"/>
              <a:t>Xtend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patterns can be automated with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581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37" y="0"/>
            <a:ext cx="8563702" cy="64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Feedback and Opinions?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/>
              <a:t>: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github.com/Boereck/eclipsecon_france_2016-xtend_patterns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 smtClean="0"/>
          </a:p>
          <a:p>
            <a:r>
              <a:rPr lang="en-US" dirty="0" smtClean="0"/>
              <a:t>Useful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Interesting?</a:t>
            </a:r>
          </a:p>
          <a:p>
            <a:endParaRPr lang="en-US" dirty="0" smtClean="0"/>
          </a:p>
          <a:p>
            <a:r>
              <a:rPr lang="en-US" dirty="0" smtClean="0"/>
              <a:t>Impractical?</a:t>
            </a:r>
          </a:p>
          <a:p>
            <a:endParaRPr lang="en-US" dirty="0" smtClean="0"/>
          </a:p>
          <a:p>
            <a:r>
              <a:rPr lang="en-US" dirty="0" smtClean="0"/>
              <a:t>Too obvious?</a:t>
            </a:r>
          </a:p>
          <a:p>
            <a:endParaRPr lang="en-US" dirty="0" smtClean="0"/>
          </a:p>
          <a:p>
            <a:r>
              <a:rPr lang="en-US" dirty="0" smtClean="0"/>
              <a:t>What are your favorite patterns?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610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Xtend</a:t>
            </a:r>
            <a:r>
              <a:rPr lang="en-US" dirty="0" smtClean="0"/>
              <a:t> Most Wanted Whish List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</a:p>
          <a:p>
            <a:endParaRPr lang="en-US" dirty="0" smtClean="0"/>
          </a:p>
          <a:p>
            <a:r>
              <a:rPr lang="en-US" dirty="0" smtClean="0"/>
              <a:t>Default methods</a:t>
            </a:r>
          </a:p>
          <a:p>
            <a:endParaRPr lang="en-US" dirty="0" smtClean="0"/>
          </a:p>
          <a:p>
            <a:r>
              <a:rPr lang="en-US" dirty="0" smtClean="0"/>
              <a:t>Compile auto-lambda-type-conversions to Java 8 method references, where possible</a:t>
            </a:r>
          </a:p>
          <a:p>
            <a:endParaRPr lang="en-US" dirty="0" smtClean="0"/>
          </a:p>
          <a:p>
            <a:r>
              <a:rPr lang="en-US" dirty="0" smtClean="0"/>
              <a:t>Overloading call operator (also allow as extension method)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nomnom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Pattern matching with decomposition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flexible active annotations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6486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 – The Tools Provided By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Lambdas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Call with lambda as last parameter: place after brackets; omit empty brackets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([String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|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(s)])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strProv.apply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Setter call can be written as assignment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dirty="0" smtClean="0"/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button.setText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button.text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"Press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Me"</a:t>
            </a:r>
            <a:endParaRPr lang="en-US" dirty="0" smtClean="0"/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Extension methods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de-DE" dirty="0" smtClean="0"/>
              <a:t>   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dirty="0" smtClean="0"/>
              <a:t>⇨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emphasize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Operator overloading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operator_plus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⇨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1e15bd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1e-4bd</a:t>
            </a:r>
            <a:endParaRPr lang="en-US" dirty="0" smtClean="0"/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Active annotations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9336243" y="4909300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016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FFFFFF"/>
                </a:solidFill>
                <a:latin typeface="Arial"/>
              </a:rPr>
              <a:t>©Matthias Heyde / Fraunhofer FOKUS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9336243" y="4909298"/>
            <a:ext cx="1983168" cy="240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914180">
              <a:lnSpc>
                <a:spcPts val="1428"/>
              </a:lnSpc>
              <a:spcBef>
                <a:spcPts val="286"/>
              </a:spcBef>
              <a:buClr>
                <a:prstClr val="black"/>
              </a:buClr>
            </a:pPr>
            <a:r>
              <a:rPr lang="de-DE" sz="600" dirty="0">
                <a:solidFill>
                  <a:srgbClr val="C7C9CA"/>
                </a:solidFill>
                <a:latin typeface="Arial"/>
              </a:rPr>
              <a:t>© Matthias Heyde / Fraunhofer FOKUS</a:t>
            </a:r>
          </a:p>
        </p:txBody>
      </p:sp>
    </p:spTree>
    <p:extLst>
      <p:ext uri="{BB962C8B-B14F-4D97-AF65-F5344CB8AC3E}">
        <p14:creationId xmlns:p14="http://schemas.microsoft.com/office/powerpoint/2010/main" val="5273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Max Power:</a:t>
            </a:r>
            <a:br>
              <a:rPr lang="de-DE" dirty="0" smtClean="0"/>
            </a:b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25.media.tumblr.com/tumblr_lxxowbwXTs1qhkm9yo1_400.gif</a:t>
            </a:r>
            <a:endParaRPr lang="en-US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Joda</a:t>
            </a:r>
            <a:r>
              <a:rPr lang="de-DE" dirty="0" smtClean="0"/>
              <a:t> </a:t>
            </a:r>
            <a:r>
              <a:rPr lang="de-DE" dirty="0" err="1" smtClean="0"/>
              <a:t>Pug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unsplash.com/photos/2Ts5HnA67k8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7" y="4075457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 smtClean="0"/>
              <a:t>Fraunhofer FOKUS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Kaiserin-Augusta-Allee 31</a:t>
            </a:r>
            <a:br>
              <a:rPr lang="de-DE" dirty="0"/>
            </a:br>
            <a:r>
              <a:rPr lang="de-DE" dirty="0"/>
              <a:t>10589 Berlin, Germany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r>
              <a:rPr lang="de-DE" dirty="0"/>
              <a:t>www.fokus.fraunhofer.de</a:t>
            </a:r>
          </a:p>
          <a:p>
            <a:pPr>
              <a:lnSpc>
                <a:spcPts val="2120"/>
              </a:lnSpc>
              <a:spcBef>
                <a:spcPts val="432"/>
              </a:spcBef>
              <a:buClr>
                <a:schemeClr val="tx1"/>
              </a:buClr>
            </a:pPr>
            <a:endParaRPr lang="de-DE" dirty="0"/>
          </a:p>
          <a:p>
            <a:r>
              <a:rPr lang="de-DE" dirty="0" smtClean="0"/>
              <a:t>Max Bureck</a:t>
            </a:r>
          </a:p>
          <a:p>
            <a:r>
              <a:rPr lang="de-DE" dirty="0" smtClean="0"/>
              <a:t>Senior Researcher</a:t>
            </a:r>
          </a:p>
          <a:p>
            <a:r>
              <a:rPr lang="de-DE" dirty="0" smtClean="0"/>
              <a:t>max.bureck@fokus.fraunhofer.de</a:t>
            </a:r>
          </a:p>
          <a:p>
            <a:r>
              <a:rPr lang="de-DE" dirty="0" smtClean="0"/>
              <a:t>Phone </a:t>
            </a:r>
            <a:r>
              <a:rPr lang="de-DE" dirty="0"/>
              <a:t>+49 (0)30 </a:t>
            </a:r>
            <a:r>
              <a:rPr lang="de-DE" dirty="0" smtClean="0"/>
              <a:t>3463-7321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Pattern Overview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Nested Block Syntax</a:t>
            </a:r>
          </a:p>
          <a:p>
            <a:endParaRPr lang="en-US" dirty="0" smtClean="0"/>
          </a:p>
          <a:p>
            <a:r>
              <a:rPr lang="en-US" dirty="0"/>
              <a:t>Fluent </a:t>
            </a:r>
            <a:r>
              <a:rPr lang="en-US" dirty="0" smtClean="0"/>
              <a:t>Case Distinction</a:t>
            </a:r>
          </a:p>
          <a:p>
            <a:endParaRPr lang="en-US" dirty="0" smtClean="0"/>
          </a:p>
          <a:p>
            <a:r>
              <a:rPr lang="en-US" dirty="0"/>
              <a:t>Immutable </a:t>
            </a:r>
            <a:r>
              <a:rPr lang="en-US" dirty="0" smtClean="0"/>
              <a:t>Data Structure Patterns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Implicit Parameter Values</a:t>
            </a:r>
          </a:p>
          <a:p>
            <a:endParaRPr lang="de-DE" dirty="0"/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Type Providers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 err="1" smtClean="0"/>
              <a:t>Xtendification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34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Syntax,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Lambda as last argument looks like a named block</a:t>
            </a:r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Can be exploited to create internal DSLs that look like nested blocks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Declarative look, while being imperative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 marL="209714" lvl="1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Especially useful when building up object trees, e.g.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UI elements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Configuration</a:t>
            </a:r>
          </a:p>
          <a:p>
            <a:pPr marL="437564" lvl="2" indent="-209714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Etc.</a:t>
            </a:r>
          </a:p>
          <a:p>
            <a:pPr marL="0" indent="0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 in Java 8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.setPort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(80);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Pair.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HtmlBuilder.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.h1(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Nested Block Syntax, Callback API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de-DE" dirty="0"/>
          </a:p>
          <a:p>
            <a:pPr marL="0" indent="0">
              <a:lnSpc>
                <a:spcPct val="107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port =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get(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hello?name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=$name"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Content-Type"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h1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  <a:endParaRPr lang="de-DE" dirty="0"/>
          </a:p>
        </p:txBody>
      </p:sp>
      <p:sp>
        <p:nvSpPr>
          <p:cNvPr id="20" name="Abgerundete rechteckige Legende 19"/>
          <p:cNvSpPr/>
          <p:nvPr/>
        </p:nvSpPr>
        <p:spPr bwMode="auto">
          <a:xfrm>
            <a:off x="3415475" y="2539398"/>
            <a:ext cx="4328985" cy="375080"/>
          </a:xfrm>
          <a:prstGeom prst="wedgeRoundRectCallout">
            <a:avLst>
              <a:gd name="adj1" fmla="val -78773"/>
              <a:gd name="adj2" fmla="val 91964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Assignment to setter on default argument</a:t>
            </a:r>
          </a:p>
        </p:txBody>
      </p:sp>
      <p:sp>
        <p:nvSpPr>
          <p:cNvPr id="21" name="Abgerundete rechteckige Legende 20"/>
          <p:cNvSpPr/>
          <p:nvPr/>
        </p:nvSpPr>
        <p:spPr bwMode="auto">
          <a:xfrm>
            <a:off x="4032280" y="2117216"/>
            <a:ext cx="2306594" cy="358102"/>
          </a:xfrm>
          <a:prstGeom prst="wedgeRoundRectCallout">
            <a:avLst>
              <a:gd name="adj1" fmla="val -153197"/>
              <a:gd name="adj2" fmla="val 123691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default argument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it</a:t>
            </a:r>
          </a:p>
        </p:txBody>
      </p:sp>
      <p:sp>
        <p:nvSpPr>
          <p:cNvPr id="22" name="Abgerundete rechteckige Legende 21"/>
          <p:cNvSpPr/>
          <p:nvPr/>
        </p:nvSpPr>
        <p:spPr bwMode="auto">
          <a:xfrm>
            <a:off x="2197192" y="5280126"/>
            <a:ext cx="4576120" cy="382362"/>
          </a:xfrm>
          <a:prstGeom prst="wedgeRoundRectCallout">
            <a:avLst>
              <a:gd name="adj1" fmla="val -61344"/>
              <a:gd name="adj2" fmla="val -22193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Implicit return of last expression result</a:t>
            </a:r>
          </a:p>
        </p:txBody>
      </p:sp>
      <p:sp>
        <p:nvSpPr>
          <p:cNvPr id="23" name="Abgerundete rechteckige Legende 22"/>
          <p:cNvSpPr/>
          <p:nvPr/>
        </p:nvSpPr>
        <p:spPr bwMode="auto">
          <a:xfrm>
            <a:off x="5437864" y="3800418"/>
            <a:ext cx="2306594" cy="370351"/>
          </a:xfrm>
          <a:prstGeom prst="wedgeRoundRectCallout">
            <a:avLst>
              <a:gd name="adj1" fmla="val -187069"/>
              <a:gd name="adj2" fmla="val -11282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Extension method</a:t>
            </a:r>
          </a:p>
        </p:txBody>
      </p:sp>
      <p:sp>
        <p:nvSpPr>
          <p:cNvPr id="24" name="Abgerundete rechteckige Legende 23"/>
          <p:cNvSpPr/>
          <p:nvPr/>
        </p:nvSpPr>
        <p:spPr bwMode="auto">
          <a:xfrm>
            <a:off x="1873817" y="1683298"/>
            <a:ext cx="5633803" cy="353693"/>
          </a:xfrm>
          <a:prstGeom prst="wedgeRoundRectCallout">
            <a:avLst>
              <a:gd name="adj1" fmla="val -55496"/>
              <a:gd name="adj2" fmla="val 216097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Method with lambda argument</a:t>
            </a:r>
          </a:p>
        </p:txBody>
      </p:sp>
      <p:sp>
        <p:nvSpPr>
          <p:cNvPr id="25" name="Abgerundete rechteckige Legende 24"/>
          <p:cNvSpPr/>
          <p:nvPr/>
        </p:nvSpPr>
        <p:spPr bwMode="auto">
          <a:xfrm>
            <a:off x="4958696" y="2995249"/>
            <a:ext cx="2306594" cy="365257"/>
          </a:xfrm>
          <a:prstGeom prst="wedgeRoundRectCallout">
            <a:avLst>
              <a:gd name="adj1" fmla="val -84034"/>
              <a:gd name="adj2" fmla="val 109885"/>
              <a:gd name="adj3" fmla="val 16667"/>
            </a:avLst>
          </a:prstGeom>
          <a:gradFill rotWithShape="1">
            <a:gsLst>
              <a:gs pos="0">
                <a:srgbClr val="AD2221">
                  <a:tint val="50000"/>
                  <a:satMod val="300000"/>
                </a:srgbClr>
              </a:gs>
              <a:gs pos="35000">
                <a:srgbClr val="AD2221">
                  <a:tint val="37000"/>
                  <a:satMod val="300000"/>
                </a:srgbClr>
              </a:gs>
              <a:gs pos="100000">
                <a:srgbClr val="AD222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D2221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Mapping operator</a:t>
            </a:r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Block Syntax</a:t>
            </a:r>
            <a:r>
              <a:rPr lang="en-US" dirty="0" smtClean="0"/>
              <a:t>, 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Nested block APIs reflect logical containment structures in code</a:t>
            </a:r>
          </a:p>
          <a:p>
            <a:endParaRPr lang="en-US" dirty="0" smtClean="0"/>
          </a:p>
          <a:p>
            <a:r>
              <a:rPr lang="en-US" dirty="0" err="1" smtClean="0"/>
              <a:t>Xtend</a:t>
            </a:r>
            <a:r>
              <a:rPr lang="en-US" dirty="0" smtClean="0"/>
              <a:t> reduces visual noise and enables declarative look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improve maintainability due to clear intent and readability of code</a:t>
            </a:r>
            <a:br>
              <a:rPr lang="en-US" dirty="0" smtClean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"Traditional" APIs may be used as nested blocks, using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Xtend</a:t>
            </a:r>
            <a:r>
              <a:rPr lang="en-US" dirty="0"/>
              <a:t> </a:t>
            </a:r>
            <a:r>
              <a:rPr lang="de-DE" dirty="0"/>
              <a:t>–</a:t>
            </a:r>
            <a:r>
              <a:rPr lang="en-US" dirty="0"/>
              <a:t> API and DSL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8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aunhofer FOKUS">
  <a:themeElements>
    <a:clrScheme name="Benutzerdefiniert 6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E9EAEB"/>
      </a:accent1>
      <a:accent2>
        <a:srgbClr val="C7C9CA"/>
      </a:accent2>
      <a:accent3>
        <a:srgbClr val="B1B3B7"/>
      </a:accent3>
      <a:accent4>
        <a:srgbClr val="93959A"/>
      </a:accent4>
      <a:accent5>
        <a:srgbClr val="7C8288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0" cap="flat" cmpd="sng">
          <a:solidFill>
            <a:schemeClr val="accent3"/>
          </a:solidFill>
          <a:prstDash val="solid"/>
          <a:round/>
          <a:headEnd/>
          <a:tailEnd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chemeClr val="bg1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chemeClr val="accent3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QC_PPT-Vorlage_16-9_2016-v02.potx" id="{B2387252-8CB5-467F-A5E6-16CF6A313BD0}" vid="{3AAA3AB1-F77F-4749-B5EE-6E83485166F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2234</Words>
  <Application>Microsoft Office PowerPoint</Application>
  <PresentationFormat>Breitbild</PresentationFormat>
  <Paragraphs>544</Paragraphs>
  <Slides>41</Slides>
  <Notes>27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Calibri</vt:lpstr>
      <vt:lpstr>Consolas</vt:lpstr>
      <vt:lpstr>Symbol</vt:lpstr>
      <vt:lpstr>Times New Roman</vt:lpstr>
      <vt:lpstr>1_Fraunhofer FOKUS</vt:lpstr>
      <vt:lpstr>Xtend – API and DSL Design Patterns 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Xtend – API and DSL Design Patterns</vt:lpstr>
      <vt:lpstr>PowerPoint-Präsentation</vt:lpstr>
      <vt:lpstr>Xtend – API and DSL Design Patterns</vt:lpstr>
      <vt:lpstr>Xtend – API and DSL Design Patterns</vt:lpstr>
      <vt:lpstr>Xtend – API and DSL Design Patterns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Xtend API and DSL Design Patterns Subheadline</dc:title>
  <dc:creator>mbu</dc:creator>
  <cp:lastModifiedBy>mbu</cp:lastModifiedBy>
  <cp:revision>552</cp:revision>
  <dcterms:created xsi:type="dcterms:W3CDTF">2016-01-03T10:26:22Z</dcterms:created>
  <dcterms:modified xsi:type="dcterms:W3CDTF">2016-06-08T17:01:07Z</dcterms:modified>
</cp:coreProperties>
</file>