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37"/>
  </p:notesMasterIdLst>
  <p:sldIdLst>
    <p:sldId id="257" r:id="rId2"/>
    <p:sldId id="286" r:id="rId3"/>
    <p:sldId id="279" r:id="rId4"/>
    <p:sldId id="294" r:id="rId5"/>
    <p:sldId id="280" r:id="rId6"/>
    <p:sldId id="287" r:id="rId7"/>
    <p:sldId id="282" r:id="rId8"/>
    <p:sldId id="299" r:id="rId9"/>
    <p:sldId id="300" r:id="rId10"/>
    <p:sldId id="297" r:id="rId11"/>
    <p:sldId id="298" r:id="rId12"/>
    <p:sldId id="283" r:id="rId13"/>
    <p:sldId id="301" r:id="rId14"/>
    <p:sldId id="284" r:id="rId15"/>
    <p:sldId id="303" r:id="rId16"/>
    <p:sldId id="268" r:id="rId17"/>
    <p:sldId id="295" r:id="rId18"/>
    <p:sldId id="296" r:id="rId19"/>
    <p:sldId id="281" r:id="rId20"/>
    <p:sldId id="269" r:id="rId21"/>
    <p:sldId id="270" r:id="rId22"/>
    <p:sldId id="271" r:id="rId23"/>
    <p:sldId id="272" r:id="rId24"/>
    <p:sldId id="273" r:id="rId25"/>
    <p:sldId id="302" r:id="rId26"/>
    <p:sldId id="274" r:id="rId27"/>
    <p:sldId id="290" r:id="rId28"/>
    <p:sldId id="276" r:id="rId29"/>
    <p:sldId id="277" r:id="rId30"/>
    <p:sldId id="278" r:id="rId31"/>
    <p:sldId id="292" r:id="rId32"/>
    <p:sldId id="293" r:id="rId33"/>
    <p:sldId id="288" r:id="rId34"/>
    <p:sldId id="285" r:id="rId35"/>
    <p:sldId id="26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528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18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FE6-1CE3-304D-A5AE-188A738F9CD6}" type="datetimeFigureOut">
              <a:rPr lang="de-DE" smtClean="0"/>
              <a:t>04.01.2016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96C2-530A-6D45-BF6A-B25DBE57408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ComFut#exceptionally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recovering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exception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though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64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Interestingly</a:t>
            </a:r>
            <a:r>
              <a:rPr lang="de-DE" dirty="0" smtClean="0"/>
              <a:t> </a:t>
            </a:r>
            <a:r>
              <a:rPr lang="de-DE" dirty="0" err="1" smtClean="0"/>
              <a:t>breaker</a:t>
            </a:r>
            <a:r>
              <a:rPr lang="de-DE" baseline="0" dirty="0" smtClean="0"/>
              <a:t> type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declared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869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&lt;String&gt; </a:t>
            </a:r>
            <a:r>
              <a:rPr lang="de-DE" dirty="0" err="1" smtClean="0"/>
              <a:t>sometimes</a:t>
            </a:r>
            <a:r>
              <a:rPr lang="de-DE" dirty="0" smtClean="0"/>
              <a:t> not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inferred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6478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Cancellation</a:t>
            </a:r>
            <a:r>
              <a:rPr lang="de-DE" baseline="0" dirty="0" smtClean="0"/>
              <a:t> check </a:t>
            </a:r>
            <a:r>
              <a:rPr lang="de-DE" baseline="0" dirty="0" err="1" smtClean="0"/>
              <a:t>without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interrupts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CompletableFuture</a:t>
            </a:r>
            <a:endParaRPr lang="de-DE" baseline="0" dirty="0" smtClean="0"/>
          </a:p>
          <a:p>
            <a:r>
              <a:rPr lang="de-DE" baseline="0" dirty="0" smtClean="0"/>
              <a:t>Versions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ScheduledExecutorService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parameter</a:t>
            </a:r>
            <a:endParaRPr lang="de-DE" baseline="0" dirty="0" smtClean="0"/>
          </a:p>
          <a:p>
            <a:r>
              <a:rPr lang="de-DE" baseline="0" dirty="0" err="1" smtClean="0"/>
              <a:t>Returned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CF </a:t>
            </a:r>
            <a:r>
              <a:rPr lang="de-DE" baseline="0" dirty="0" err="1" smtClean="0"/>
              <a:t>implementing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Delayed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delay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lookup</a:t>
            </a:r>
            <a:r>
              <a:rPr lang="de-DE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Duration </a:t>
            </a:r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lossy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approx</a:t>
            </a:r>
            <a:r>
              <a:rPr lang="de-DE" baseline="0" dirty="0" smtClean="0"/>
              <a:t>. 292.5 </a:t>
            </a:r>
            <a:r>
              <a:rPr lang="de-DE" baseline="0" dirty="0" err="1" smtClean="0"/>
              <a:t>years</a:t>
            </a:r>
            <a:endParaRPr lang="de-DE" baseline="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16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</a:t>
            </a:r>
            <a:r>
              <a:rPr lang="de-DE" dirty="0" smtClean="0"/>
              <a:t>: </a:t>
            </a:r>
            <a:r>
              <a:rPr lang="de-DE" dirty="0" err="1" smtClean="0"/>
              <a:t>forward</a:t>
            </a:r>
            <a:r>
              <a:rPr lang="de-DE" baseline="0" dirty="0" err="1" smtClean="0"/>
              <a:t>Cancellation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538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baseline="0" dirty="0" smtClean="0"/>
              <a:t> happy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thenCompose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38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28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9377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Advantage: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cancellation</a:t>
            </a:r>
            <a:r>
              <a:rPr lang="de-DE" dirty="0" smtClean="0"/>
              <a:t> was </a:t>
            </a:r>
            <a:r>
              <a:rPr lang="de-DE" dirty="0" err="1" smtClean="0"/>
              <a:t>actually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regarded</a:t>
            </a:r>
            <a:r>
              <a:rPr lang="de-DE" baseline="0" dirty="0" smtClean="0"/>
              <a:t>, e.g.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trigger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undo</a:t>
            </a:r>
            <a:endParaRPr lang="de-DE" baseline="0" dirty="0" smtClean="0"/>
          </a:p>
          <a:p>
            <a:r>
              <a:rPr lang="de-DE" baseline="0" dirty="0" err="1" smtClean="0"/>
              <a:t>Disadvantage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deal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351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Non-</a:t>
            </a:r>
            <a:r>
              <a:rPr lang="de-DE" dirty="0" err="1" smtClean="0"/>
              <a:t>blocking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deadlock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-show. Operation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invoked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invoked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95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pass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ScheduledExecutorService</a:t>
            </a:r>
            <a:r>
              <a:rPr lang="de-DE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+mn-lt"/>
                <a:cs typeface="Consolas" panose="020B0609020204030204" pitchFamily="49" charset="0"/>
              </a:rPr>
              <a:t>to</a:t>
            </a:r>
            <a:r>
              <a:rPr lang="de-DE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cancelOnTimeout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0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optionally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255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Needs </a:t>
            </a:r>
            <a:r>
              <a:rPr lang="de-DE" dirty="0" err="1" smtClean="0"/>
              <a:t>locking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internally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blocking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though</a:t>
            </a:r>
            <a:r>
              <a:rPr lang="de-DE" baseline="0" dirty="0" smtClean="0"/>
              <a:t>): end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whenCancelled</a:t>
            </a:r>
            <a:r>
              <a:rPr lang="de-DE" baseline="0" dirty="0" smtClean="0"/>
              <a:t> block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cancel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6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3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2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4" t="1" r="4926" b="27830"/>
          <a:stretch/>
        </p:blipFill>
        <p:spPr>
          <a:xfrm>
            <a:off x="0" y="1895705"/>
            <a:ext cx="9144000" cy="2748167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5009617"/>
            <a:ext cx="1878600" cy="15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6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5487988" y="1219200"/>
            <a:ext cx="3201987" cy="48164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6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720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6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5009617"/>
            <a:ext cx="1878600" cy="15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488390" y="1219195"/>
            <a:ext cx="3201986" cy="481624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15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454192" y="1420427"/>
            <a:ext cx="8235123" cy="4405237"/>
          </a:xfrm>
        </p:spPr>
        <p:txBody>
          <a:bodyPr/>
          <a:lstStyle>
            <a:lvl1pPr marL="270000" indent="-269875">
              <a:spcBef>
                <a:spcPts val="2784"/>
              </a:spcBef>
              <a:buFont typeface="+mj-lt"/>
              <a:buAutoNum type="arabicPeriod"/>
              <a:defRPr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5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7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5902060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43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482705" y="1219196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5482705" y="3758753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5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94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54279" y="1225838"/>
            <a:ext cx="8240849" cy="457874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7587" y="1837636"/>
            <a:ext cx="8232775" cy="3612251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94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9329843" y="4427840"/>
            <a:ext cx="466177" cy="2430161"/>
          </a:xfrm>
          <a:prstGeom prst="rect">
            <a:avLst/>
          </a:prstGeom>
          <a:solidFill>
            <a:schemeClr val="bg1"/>
          </a:soli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653064"/>
            <a:endParaRPr lang="de-DE" sz="1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8563" y="446089"/>
            <a:ext cx="8253413" cy="928695"/>
          </a:xfrm>
          <a:prstGeom prst="rect">
            <a:avLst/>
          </a:prstGeom>
        </p:spPr>
        <p:txBody>
          <a:bodyPr vert="horz" wrap="square" lIns="91413" tIns="45707" rIns="91413" bIns="45707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1231" y="1838775"/>
            <a:ext cx="4325937" cy="3980089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3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5" name="Grafik 12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122" y="5930640"/>
            <a:ext cx="1407069" cy="562259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 bwMode="auto">
          <a:xfrm>
            <a:off x="9389518" y="4489106"/>
            <a:ext cx="348855" cy="34885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hteck 21"/>
          <p:cNvSpPr/>
          <p:nvPr/>
        </p:nvSpPr>
        <p:spPr bwMode="auto">
          <a:xfrm rot="10800000">
            <a:off x="9389518" y="6438590"/>
            <a:ext cx="348855" cy="348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 bwMode="auto">
          <a:xfrm rot="10800000">
            <a:off x="9389518" y="5951218"/>
            <a:ext cx="348855" cy="348855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Rechteck 23"/>
          <p:cNvSpPr/>
          <p:nvPr/>
        </p:nvSpPr>
        <p:spPr bwMode="auto">
          <a:xfrm rot="10800000">
            <a:off x="9389518" y="5463847"/>
            <a:ext cx="348855" cy="3488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Rechteck 24"/>
          <p:cNvSpPr/>
          <p:nvPr/>
        </p:nvSpPr>
        <p:spPr bwMode="auto">
          <a:xfrm rot="10800000">
            <a:off x="9389518" y="4976477"/>
            <a:ext cx="348855" cy="348855"/>
          </a:xfrm>
          <a:prstGeom prst="rect">
            <a:avLst/>
          </a:prstGeom>
          <a:solidFill>
            <a:srgbClr val="616567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28625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accent4"/>
                </a:solidFill>
              </a:defRPr>
            </a:lvl1pPr>
          </a:lstStyle>
          <a:p>
            <a:pPr defTabSz="914126"/>
            <a:r>
              <a:rPr lang="de-DE" dirty="0" smtClean="0">
                <a:solidFill>
                  <a:srgbClr val="C7C9CA"/>
                </a:solidFill>
                <a:latin typeface="Arial"/>
              </a:rPr>
              <a:t>© Fraunhofer FOKUS</a:t>
            </a:r>
            <a:endParaRPr lang="de-DE" dirty="0">
              <a:solidFill>
                <a:srgbClr val="C7C9C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3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3" r:id="rId2"/>
    <p:sldLayoutId id="2147483796" r:id="rId3"/>
    <p:sldLayoutId id="2147483795" r:id="rId4"/>
    <p:sldLayoutId id="2147483797" r:id="rId5"/>
    <p:sldLayoutId id="2147483798" r:id="rId6"/>
    <p:sldLayoutId id="2147483799" r:id="rId7"/>
    <p:sldLayoutId id="2147483801" r:id="rId8"/>
    <p:sldLayoutId id="2147483800" r:id="rId9"/>
    <p:sldLayoutId id="2147483802" r:id="rId10"/>
  </p:sldLayoutIdLst>
  <p:hf sldNum="0" hdr="0" dt="0"/>
  <p:txStyles>
    <p:titleStyle>
      <a:lvl1pPr algn="l" defTabSz="914126" rtl="0" eaLnBrk="1" latinLnBrk="0" hangingPunct="1">
        <a:lnSpc>
          <a:spcPts val="2999"/>
        </a:lnSpc>
        <a:spcBef>
          <a:spcPct val="0"/>
        </a:spcBef>
        <a:buNone/>
        <a:defRPr sz="2000" b="1" kern="1200" cap="all" spc="9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257326" indent="-257326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tabLst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5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16428" indent="-240321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01046" indent="-266394" algn="l" defTabSz="914126" rtl="0" eaLnBrk="1" latinLnBrk="0" hangingPunct="1">
        <a:lnSpc>
          <a:spcPts val="202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pPr marL="0" indent="0">
              <a:buNone/>
            </a:pPr>
            <a:r>
              <a:rPr lang="de-DE" dirty="0" smtClean="0"/>
              <a:t>Max Bureck, 01. April 2016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Xtended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CompletableFuture</a:t>
            </a:r>
            <a:r>
              <a:rPr lang="de-DE" dirty="0" smtClean="0"/>
              <a:t>: </a:t>
            </a:r>
            <a:r>
              <a:rPr lang="de-DE" dirty="0" err="1" smtClean="0"/>
              <a:t>Recover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CompletableFuture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askSomeServer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result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fut.whenComplete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r, ex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(ex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assume no exception thrown or null returned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askOtherServer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forwardTo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result.complete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now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 with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CompletableFuture</a:t>
            </a:r>
            <a:r>
              <a:rPr lang="de-DE" dirty="0" smtClean="0"/>
              <a:t>: </a:t>
            </a:r>
            <a:r>
              <a:rPr lang="de-DE" dirty="0" err="1" smtClean="0"/>
              <a:t>Recover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CompletableFuture</a:t>
            </a:r>
            <a:r>
              <a:rPr lang="en-US" dirty="0" smtClean="0"/>
              <a:t>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askSomeServer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recoverWith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askOtherServer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now work with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4896" cy="605317"/>
          </a:xfrm>
        </p:spPr>
        <p:txBody>
          <a:bodyPr/>
          <a:lstStyle/>
          <a:p>
            <a:r>
              <a:rPr lang="en-US" dirty="0" smtClean="0"/>
              <a:t>Combine Multiple Future Results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125" cy="3988027"/>
          </a:xfrm>
        </p:spPr>
        <p:txBody>
          <a:bodyPr/>
          <a:lstStyle/>
          <a:p>
            <a:r>
              <a:rPr lang="en-US" dirty="0" err="1" smtClean="0"/>
              <a:t>CompletableFuture</a:t>
            </a:r>
            <a:r>
              <a:rPr lang="en-US" dirty="0" smtClean="0"/>
              <a:t> provides function to detect when multiple futures finished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&lt;Void&gt;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allOf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&lt;?&gt;...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User has to ask all futures for results manually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Simple static helper function </a:t>
            </a:r>
          </a:p>
          <a:p>
            <a:pPr lvl="1">
              <a:spcAft>
                <a:spcPts val="600"/>
              </a:spcAft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&lt;R&gt;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allCompleted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&lt;U&gt; a,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&lt;V&gt; b,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(U, V)=&gt;R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onSuccess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Different versions for up to 5 parameters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Variant canceling all futures if one fails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allCompletedCancelOnError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538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Aggregation: Multiple </a:t>
            </a:r>
            <a:r>
              <a:rPr lang="de-DE" dirty="0"/>
              <a:t>Future </a:t>
            </a:r>
            <a:r>
              <a:rPr lang="de-DE" dirty="0" err="1" smtClean="0"/>
              <a:t>Results</a:t>
            </a:r>
            <a:r>
              <a:rPr lang="de-DE" dirty="0" smtClean="0"/>
              <a:t> – </a:t>
            </a:r>
            <a:r>
              <a:rPr lang="de-DE" dirty="0" err="1" smtClean="0"/>
              <a:t>Example</a:t>
            </a:r>
            <a:endParaRPr lang="en-US" dirty="0"/>
          </a:p>
          <a:p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f1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asyncSupply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f2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asyncSupply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result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(f1,f2).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f1.get + f2.get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completed future holds "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foobar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Aggregation: Multiple </a:t>
            </a:r>
            <a:r>
              <a:rPr lang="de-DE" dirty="0"/>
              <a:t>Future </a:t>
            </a:r>
            <a:r>
              <a:rPr lang="de-DE" dirty="0" err="1" smtClean="0"/>
              <a:t>Results</a:t>
            </a:r>
            <a:r>
              <a:rPr lang="de-DE" dirty="0" smtClean="0"/>
              <a:t> –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Xtended</a:t>
            </a:r>
            <a:endParaRPr lang="en-US" dirty="0"/>
          </a:p>
          <a:p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asyncSupply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asyncSupply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result 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allCompleted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 a, b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a + b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completed future holds "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foobar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CompletableFuture</a:t>
            </a:r>
            <a:r>
              <a:rPr lang="en-US" dirty="0" smtClean="0"/>
              <a:t>: Optional Values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TODO Slide on optional </a:t>
            </a:r>
            <a:r>
              <a:rPr lang="de-DE" dirty="0" err="1">
                <a:solidFill>
                  <a:srgbClr val="FF0000"/>
                </a:solidFill>
              </a:rPr>
              <a:t>values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/>
              <a:t>Motivation: </a:t>
            </a:r>
          </a:p>
          <a:p>
            <a:pPr lvl="1"/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&lt;Optional&lt;T&gt;&gt;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cumbersome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lvl="1"/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on </a:t>
            </a:r>
            <a:r>
              <a:rPr lang="de-DE" dirty="0" err="1" smtClean="0"/>
              <a:t>CompletableFuture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absent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TODO </a:t>
            </a:r>
            <a:r>
              <a:rPr lang="de-DE" dirty="0" err="1" smtClean="0"/>
              <a:t>Examples</a:t>
            </a:r>
            <a:endParaRPr lang="de-DE" dirty="0" smtClean="0"/>
          </a:p>
          <a:p>
            <a:pPr lvl="1"/>
            <a:r>
              <a:rPr lang="de-DE" dirty="0" err="1" smtClean="0"/>
              <a:t>fut.ifPresentCompose</a:t>
            </a:r>
            <a:r>
              <a:rPr lang="de-DE" dirty="0" smtClean="0"/>
              <a:t>[]</a:t>
            </a:r>
          </a:p>
          <a:p>
            <a:pPr lvl="1"/>
            <a:r>
              <a:rPr lang="de-DE" dirty="0" err="1" smtClean="0"/>
              <a:t>Fut</a:t>
            </a:r>
            <a:r>
              <a:rPr lang="de-DE" dirty="0" smtClean="0"/>
              <a:t> =&gt; </a:t>
            </a:r>
            <a:r>
              <a:rPr lang="de-DE" dirty="0" err="1" smtClean="0"/>
              <a:t>ifPresent</a:t>
            </a:r>
            <a:r>
              <a:rPr lang="de-DE" dirty="0" smtClean="0"/>
              <a:t>[].</a:t>
            </a:r>
            <a:r>
              <a:rPr lang="de-DE" dirty="0" err="1" smtClean="0"/>
              <a:t>elseDo</a:t>
            </a:r>
            <a:r>
              <a:rPr lang="de-DE" dirty="0" smtClean="0"/>
              <a:t>[]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Java 8 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6" cy="605317"/>
          </a:xfrm>
        </p:spPr>
        <p:txBody>
          <a:bodyPr/>
          <a:lstStyle/>
          <a:p>
            <a:r>
              <a:rPr lang="en-US" dirty="0" err="1" smtClean="0"/>
              <a:t>CompletableFuture</a:t>
            </a:r>
            <a:r>
              <a:rPr lang="en-US" dirty="0" smtClean="0"/>
              <a:t>: Cancellation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/>
          <a:lstStyle/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Problem: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Factory methods do not support cancellation of tasks: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CompletableFuture#runAsync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(Runnable)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CompletableFuture#supplyAsync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(Supplier)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err="1" smtClean="0"/>
              <a:t>CompletableFuture</a:t>
            </a:r>
            <a:r>
              <a:rPr lang="en-US" dirty="0" smtClean="0"/>
              <a:t> is both result-reading and -writing end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CompletableFuture</a:t>
            </a:r>
            <a:r>
              <a:rPr lang="en-US" dirty="0"/>
              <a:t> </a:t>
            </a:r>
            <a:r>
              <a:rPr lang="en-US" dirty="0" smtClean="0"/>
              <a:t>and use in block executed in thread pool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56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4896" cy="605317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Computation: Cancellation – Example Stock Java 8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603333"/>
            <a:ext cx="8235265" cy="4222332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&lt;Void&gt;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ForkJoinPool.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commonPool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=&gt;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(cancelled)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"Hey, I was cancelled"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complete(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completeExceptionally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cancelMe.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3031299" y="2780778"/>
            <a:ext cx="4822520" cy="989556"/>
          </a:xfrm>
          <a:prstGeom prst="rect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448062" y="5471728"/>
            <a:ext cx="1917767" cy="359057"/>
          </a:xfrm>
          <a:prstGeom prst="rect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42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4896" cy="605317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Computation: Cancellation – Example 2 Stock Java 8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603333"/>
            <a:ext cx="8235265" cy="4222332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canceled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AtomicBoolean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canceled.get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"Hey, I was cancelled"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CancellationException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canceled.set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3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4896" cy="605317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Computation: Cancellation – Example </a:t>
            </a:r>
            <a:r>
              <a:rPr lang="en-US" dirty="0" err="1" smtClean="0"/>
              <a:t>Xtenders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(cancelled)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"Hey, I was cancelled"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cancelMe.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 smtClean="0"/>
          </a:p>
          <a:p>
            <a:r>
              <a:rPr lang="de-DE" dirty="0" smtClean="0"/>
              <a:t>Problem: </a:t>
            </a:r>
            <a:r>
              <a:rPr lang="de-DE" dirty="0" err="1" smtClean="0"/>
              <a:t>CompletableFuture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completed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block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prevented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Xtend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declaration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&lt;@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NonNull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?&gt;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24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smtClean="0"/>
              <a:t>Java 8 introduced </a:t>
            </a:r>
            <a:r>
              <a:rPr lang="en-US" dirty="0" err="1" smtClean="0"/>
              <a:t>CompletableFuture</a:t>
            </a:r>
            <a:endParaRPr lang="en-US" dirty="0" smtClean="0"/>
          </a:p>
          <a:p>
            <a:pPr lvl="1"/>
            <a:r>
              <a:rPr lang="en-US" dirty="0" smtClean="0"/>
              <a:t>Finally a usable (and non-blocking) Future implementation!</a:t>
            </a:r>
          </a:p>
          <a:p>
            <a:pPr lvl="1"/>
            <a:endParaRPr lang="de-DE" dirty="0"/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quirky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, due </a:t>
            </a:r>
            <a:r>
              <a:rPr lang="de-DE" dirty="0" err="1" smtClean="0"/>
              <a:t>to</a:t>
            </a:r>
            <a:r>
              <a:rPr lang="de-DE" dirty="0" smtClean="0"/>
              <a:t> Java 8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specifics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Some useful functionality not part of API</a:t>
            </a:r>
          </a:p>
          <a:p>
            <a:pPr lvl="1"/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fair: </a:t>
            </a:r>
            <a:r>
              <a:rPr lang="de-DE" dirty="0" err="1" smtClean="0"/>
              <a:t>CompletableFuture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Started creating a library addressing these issues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6" cy="605317"/>
          </a:xfrm>
        </p:spPr>
        <p:txBody>
          <a:bodyPr/>
          <a:lstStyle/>
          <a:p>
            <a:r>
              <a:rPr lang="en-US" dirty="0" err="1" smtClean="0"/>
              <a:t>Asnc</a:t>
            </a:r>
            <a:r>
              <a:rPr lang="en-US" dirty="0" smtClean="0"/>
              <a:t> Computation: Deferred Completion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/>
          <a:lstStyle/>
          <a:p>
            <a:r>
              <a:rPr lang="en-US" dirty="0" smtClean="0"/>
              <a:t>Problems: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CompletableFuture#supplyAsync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(Supplier)</a:t>
            </a:r>
            <a:r>
              <a:rPr lang="en-US" dirty="0" smtClean="0"/>
              <a:t> must provide </a:t>
            </a:r>
            <a:r>
              <a:rPr lang="en-US" dirty="0" err="1" smtClean="0"/>
              <a:t>blockingly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cannot supply result 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We want to have choice to either return value sync or </a:t>
            </a:r>
            <a:r>
              <a:rPr lang="en-US" dirty="0" err="1" smtClean="0"/>
              <a:t>async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Pass </a:t>
            </a:r>
            <a:r>
              <a:rPr lang="en-US" dirty="0" err="1" smtClean="0"/>
              <a:t>CompletableFuture</a:t>
            </a:r>
            <a:r>
              <a:rPr lang="en-US" dirty="0" smtClean="0"/>
              <a:t> to write to </a:t>
            </a:r>
            <a:r>
              <a:rPr lang="en-US" dirty="0" err="1" smtClean="0"/>
              <a:t>asynchronouly</a:t>
            </a:r>
            <a:r>
              <a:rPr lang="en-US" dirty="0" smtClean="0"/>
              <a:t>, no sync result</a:t>
            </a:r>
          </a:p>
          <a:p>
            <a:endParaRPr lang="en-US" dirty="0" smtClean="0"/>
          </a:p>
          <a:p>
            <a:pPr marL="259592" lvl="1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asycComplete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ForkJoinPool.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commonPool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.execute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fut.complete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Geschweifte Klammer rechts 3"/>
          <p:cNvSpPr/>
          <p:nvPr/>
        </p:nvSpPr>
        <p:spPr>
          <a:xfrm>
            <a:off x="5467927" y="3934691"/>
            <a:ext cx="683491" cy="1819564"/>
          </a:xfrm>
          <a:prstGeom prst="rightBrac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51418" y="4682836"/>
            <a:ext cx="1690254" cy="459758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In API!</a:t>
            </a:r>
            <a:endParaRPr lang="en-US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94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6" cy="605317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Computation: Deferred Completion – Details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/>
          <a:lstStyle/>
          <a:p>
            <a:r>
              <a:rPr lang="en-US" dirty="0" smtClean="0"/>
              <a:t>Should </a:t>
            </a:r>
            <a:r>
              <a:rPr lang="en-US" dirty="0" err="1" smtClean="0"/>
              <a:t>async</a:t>
            </a:r>
            <a:r>
              <a:rPr lang="en-US" dirty="0" smtClean="0"/>
              <a:t> block really return nothing? </a:t>
            </a: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r>
              <a:rPr lang="en-US" dirty="0" smtClean="0"/>
              <a:t>Problems: 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Easy to misinterpret </a:t>
            </a:r>
            <a:r>
              <a:rPr lang="en-US" dirty="0" err="1" smtClean="0"/>
              <a:t>async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If user does not call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complete</a:t>
            </a:r>
            <a:r>
              <a:rPr lang="en-US" dirty="0" smtClean="0"/>
              <a:t> himself Future will never complete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Nested </a:t>
            </a:r>
            <a:r>
              <a:rPr lang="en-US" dirty="0" err="1" smtClean="0"/>
              <a:t>CompletableFutures</a:t>
            </a:r>
            <a:r>
              <a:rPr lang="en-US" dirty="0" smtClean="0"/>
              <a:t> are a bit bulky to handle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Possible solution (</a:t>
            </a:r>
            <a:r>
              <a:rPr lang="en-US" dirty="0" smtClean="0"/>
              <a:t>examples </a:t>
            </a:r>
            <a:r>
              <a:rPr lang="en-US" dirty="0" smtClean="0"/>
              <a:t>next slides): 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Explicitly state intent how to complete the given future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6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Xtending</a:t>
            </a:r>
            <a:r>
              <a:rPr lang="en-US" dirty="0" smtClean="0"/>
              <a:t> Java 8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6" cy="605317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Computation: Deferred Completion – Callback Style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resFromCallback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someAsyncCallbackAPI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fut.complete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completeAsync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8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6" cy="605317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Computation: Deferred Completion – Nested Future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resFromFuture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completeNow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same semantics as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asycSupply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completeWith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 auto cancellation forward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7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6" cy="605317"/>
          </a:xfrm>
        </p:spPr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 smtClean="0"/>
              <a:t>Computation</a:t>
            </a:r>
            <a:r>
              <a:rPr lang="en-US" dirty="0" smtClean="0"/>
              <a:t>: Deferred Completion – Nested Future II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resFromFuture2 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[outer|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inner 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asyncSupply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forwardTo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(outer)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outer.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forwardCancellation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(inner)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completeAsync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9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6" cy="605317"/>
          </a:xfrm>
        </p:spPr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 smtClean="0"/>
              <a:t>Computation</a:t>
            </a:r>
            <a:r>
              <a:rPr lang="en-US" dirty="0" smtClean="0"/>
              <a:t>: Summary Of Completion Types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Completion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type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chosen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dynamicallay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 smtClean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Complete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manually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asynchronously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(e.g. in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de-DE" dirty="0" smtClean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Complete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directly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endParaRPr lang="de-DE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de-DE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Complete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another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forwarding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cancellation</a:t>
            </a:r>
            <a:endParaRPr lang="en-US" dirty="0" smtClean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94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6" cy="605317"/>
          </a:xfrm>
        </p:spPr>
        <p:txBody>
          <a:bodyPr/>
          <a:lstStyle/>
          <a:p>
            <a:r>
              <a:rPr lang="de-DE" dirty="0" err="1" smtClean="0"/>
              <a:t>Async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r>
              <a:rPr lang="de-DE" dirty="0" smtClean="0"/>
              <a:t>: Timeouts</a:t>
            </a:r>
            <a:endParaRPr lang="de-DE" dirty="0"/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Cancellation</a:t>
            </a:r>
            <a:r>
              <a:rPr lang="de-DE" dirty="0" smtClean="0"/>
              <a:t> on </a:t>
            </a:r>
            <a:r>
              <a:rPr lang="de-DE" dirty="0" err="1" smtClean="0"/>
              <a:t>timeout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available</a:t>
            </a:r>
            <a:r>
              <a:rPr lang="de-DE" dirty="0" smtClean="0"/>
              <a:t> on </a:t>
            </a:r>
            <a:r>
              <a:rPr lang="de-DE" dirty="0" err="1" smtClean="0"/>
              <a:t>CompletableFuture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endParaRPr lang="de-DE" dirty="0" smtClean="0"/>
          </a:p>
          <a:p>
            <a:pPr lvl="1"/>
            <a:r>
              <a:rPr lang="de-DE" dirty="0" smtClean="0"/>
              <a:t>E.g.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java.util.concurrent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ScheduledExecutorService</a:t>
            </a:r>
            <a:r>
              <a:rPr lang="de-DE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de-DE" dirty="0" err="1" smtClean="0"/>
              <a:t>or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7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6" cy="605317"/>
          </a:xfrm>
        </p:spPr>
        <p:txBody>
          <a:bodyPr/>
          <a:lstStyle/>
          <a:p>
            <a:r>
              <a:rPr lang="de-DE" dirty="0" err="1" smtClean="0"/>
              <a:t>Async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r>
              <a:rPr lang="de-DE" dirty="0" smtClean="0"/>
              <a:t>: Timeouts</a:t>
            </a:r>
            <a:endParaRPr lang="de-DE" dirty="0"/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asyncSupply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(cancelled)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"Time out detected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Complete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regular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readMeSomeString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someString.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cancelOnTimeout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0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4896" cy="605317"/>
          </a:xfrm>
        </p:spPr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 smtClean="0"/>
              <a:t>Computation</a:t>
            </a:r>
            <a:r>
              <a:rPr lang="en-US" dirty="0" smtClean="0"/>
              <a:t>: Timeouts, Shortcut Notation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125" cy="3988027"/>
          </a:xfrm>
        </p:spPr>
        <p:txBody>
          <a:bodyPr/>
          <a:lstStyle/>
          <a:p>
            <a:endParaRPr lang="en-US" dirty="0" smtClean="0"/>
          </a:p>
          <a:p>
            <a:pPr marL="0" lv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asyncSupply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(cancelled) {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"Time out detected"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"Completed regular"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readMeSomeString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74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4896" cy="605317"/>
          </a:xfrm>
        </p:spPr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en-US" dirty="0" smtClean="0"/>
              <a:t>: Interop with Blocking / </a:t>
            </a:r>
            <a:r>
              <a:rPr lang="en-US" dirty="0" err="1" smtClean="0"/>
              <a:t>Interruptable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125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blockOpPool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Executors.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newCachedThreadPool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sleepy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blockOpPool.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asyncRun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[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whenCancelledInterrupt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"Hey, I was cancelled"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sleepy.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8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CompletableFuture</a:t>
            </a:r>
            <a:r>
              <a:rPr lang="de-DE" dirty="0"/>
              <a:t>: </a:t>
            </a:r>
            <a:r>
              <a:rPr lang="de-DE" dirty="0" err="1" smtClean="0"/>
              <a:t>thenXYZ</a:t>
            </a:r>
            <a:endParaRPr lang="de-DE" dirty="0"/>
          </a:p>
          <a:p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smtClean="0"/>
              <a:t>Java cannot distinguish lambda parameters by </a:t>
            </a:r>
            <a:r>
              <a:rPr lang="en-US" dirty="0" err="1" smtClean="0"/>
              <a:t>FunctionalInterface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Consequence: </a:t>
            </a:r>
            <a:r>
              <a:rPr lang="en-US" dirty="0" err="1" smtClean="0"/>
              <a:t>CompletabeFuture</a:t>
            </a:r>
            <a:r>
              <a:rPr lang="en-US" dirty="0" smtClean="0"/>
              <a:t> has the methods</a:t>
            </a:r>
          </a:p>
          <a:p>
            <a:pPr lvl="1"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(Function&lt;?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T,?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U&gt;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thenAccept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(Consumer&lt;?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thenRun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(Runnable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Xtend</a:t>
            </a:r>
            <a:r>
              <a:rPr lang="en-US" dirty="0" smtClean="0"/>
              <a:t> is better at distinguishing lambdas, so one overloaded method sufficient:</a:t>
            </a:r>
          </a:p>
          <a:p>
            <a:pPr lvl="1"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&lt;R&gt;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(R)=&gt;U    handler)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&lt;R&gt;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(R)=&gt;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handler)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&lt;R&gt;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()=&gt;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handler)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4896" cy="605317"/>
          </a:xfrm>
        </p:spPr>
        <p:txBody>
          <a:bodyPr/>
          <a:lstStyle/>
          <a:p>
            <a:r>
              <a:rPr lang="en-US" dirty="0" smtClean="0"/>
              <a:t>Circuit Breaking with </a:t>
            </a:r>
            <a:r>
              <a:rPr lang="en-US" dirty="0" err="1" smtClean="0"/>
              <a:t>CompletableFutures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 anchor="t"/>
          <a:lstStyle/>
          <a:p>
            <a:pPr marL="0" indent="0">
              <a:buNone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circuit</a:t>
            </a:r>
            <a:r>
              <a:rPr lang="de-DE" dirty="0" smtClean="0"/>
              <a:t> </a:t>
            </a:r>
            <a:r>
              <a:rPr lang="de-DE" dirty="0" err="1" smtClean="0"/>
              <a:t>breaker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Operations</a:t>
            </a:r>
            <a:r>
              <a:rPr lang="de-DE" dirty="0" smtClean="0"/>
              <a:t> in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fail</a:t>
            </a:r>
            <a:endParaRPr lang="de-DE" dirty="0" smtClean="0"/>
          </a:p>
          <a:p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, </a:t>
            </a:r>
            <a:r>
              <a:rPr lang="de-DE" dirty="0" err="1" smtClean="0"/>
              <a:t>retrying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solution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partner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overloaded</a:t>
            </a:r>
            <a:r>
              <a:rPr lang="de-DE" dirty="0" smtClean="0"/>
              <a:t>, </a:t>
            </a:r>
            <a:r>
              <a:rPr lang="de-DE" dirty="0" err="1" smtClean="0"/>
              <a:t>retry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Circuit </a:t>
            </a:r>
            <a:r>
              <a:rPr lang="de-DE" dirty="0" err="1" smtClean="0"/>
              <a:t>breaker</a:t>
            </a:r>
            <a:r>
              <a:rPr lang="de-DE" dirty="0" smtClean="0"/>
              <a:t> </a:t>
            </a:r>
            <a:r>
              <a:rPr lang="de-DE" dirty="0" err="1" smtClean="0"/>
              <a:t>prohibits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</a:t>
            </a:r>
            <a:r>
              <a:rPr lang="de-DE" dirty="0" err="1" smtClean="0"/>
              <a:t>fail</a:t>
            </a:r>
            <a:r>
              <a:rPr lang="de-DE" dirty="0" smtClean="0"/>
              <a:t> </a:t>
            </a:r>
            <a:r>
              <a:rPr lang="de-DE" dirty="0" err="1" smtClean="0"/>
              <a:t>frequently</a:t>
            </a:r>
            <a:endParaRPr lang="de-DE" dirty="0" smtClean="0"/>
          </a:p>
          <a:p>
            <a:r>
              <a:rPr lang="de-DE" dirty="0" smtClean="0"/>
              <a:t>Every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succeed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.</a:t>
            </a:r>
          </a:p>
          <a:p>
            <a:r>
              <a:rPr lang="de-DE" dirty="0" smtClean="0"/>
              <a:t>Closes „</a:t>
            </a:r>
            <a:r>
              <a:rPr lang="de-DE" dirty="0" err="1" smtClean="0"/>
              <a:t>circuit</a:t>
            </a:r>
            <a:r>
              <a:rPr lang="de-DE" dirty="0" smtClean="0"/>
              <a:t>“,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successfull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3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4896" cy="605317"/>
          </a:xfrm>
        </p:spPr>
        <p:txBody>
          <a:bodyPr/>
          <a:lstStyle/>
          <a:p>
            <a:r>
              <a:rPr lang="en-US" dirty="0" smtClean="0"/>
              <a:t>Circuit Breaking with </a:t>
            </a:r>
            <a:r>
              <a:rPr lang="en-US" dirty="0" err="1" smtClean="0"/>
              <a:t>CompletableFutures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 anchor="t"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CircuitBreaker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CircuitBreakerBuilder.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configure here</a:t>
            </a:r>
            <a:b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.build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goFetchSecured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[|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goFetch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withBreaker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goFetch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perform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operation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5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4896" cy="605317"/>
          </a:xfrm>
        </p:spPr>
        <p:txBody>
          <a:bodyPr/>
          <a:lstStyle/>
          <a:p>
            <a:r>
              <a:rPr lang="en-US" dirty="0" smtClean="0"/>
              <a:t>Circuit Breaking with </a:t>
            </a:r>
            <a:r>
              <a:rPr lang="en-US" dirty="0" err="1" smtClean="0"/>
              <a:t>CompletableFutures</a:t>
            </a:r>
            <a:r>
              <a:rPr lang="en-US" dirty="0" smtClean="0"/>
              <a:t>: Example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8062" y="1578279"/>
            <a:ext cx="8235265" cy="4584526"/>
          </a:xfrm>
        </p:spPr>
        <p:txBody>
          <a:bodyPr anchor="t"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retry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RetryStrategyBuilder.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timeoutStrategyProvider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fixedTimeout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maxRetries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onlyRetryOn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SocketException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state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CircuitBreakerStateBuilder.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openOnFailureRate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onlyRecord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SocketException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breaker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CircuitBreakerBuilder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.&lt;String&gt;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retryStrategyProvider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retry.build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].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stateProvider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state.build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54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Scheduling</a:t>
            </a:r>
            <a:r>
              <a:rPr lang="de-DE" dirty="0" smtClean="0"/>
              <a:t>: </a:t>
            </a:r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en-US" dirty="0"/>
              <a:t>ScheduledExecutorService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repeatEvery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TimeUnit.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[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meep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</a:rPr>
              <a:t>minutes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</a:rPr>
              <a:t>30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</a:rPr>
              <a:t>seconds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</a:rPr>
              <a:t>cancel</a:t>
            </a:r>
            <a:endParaRPr lang="en-US" i="1" dirty="0" smtClean="0">
              <a:solidFill>
                <a:srgbClr val="AB3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</a:rPr>
              <a:t>seconds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readMeSomeString</a:t>
            </a: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</a:rPr>
              <a:t>then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only on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success</a:t>
            </a:r>
            <a:endParaRPr lang="en-US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  <p:sp>
        <p:nvSpPr>
          <p:cNvPr id="6" name="Pfeil nach links 5"/>
          <p:cNvSpPr/>
          <p:nvPr/>
        </p:nvSpPr>
        <p:spPr bwMode="auto">
          <a:xfrm>
            <a:off x="5458690" y="1367465"/>
            <a:ext cx="2818044" cy="1249964"/>
          </a:xfrm>
          <a:prstGeom prst="leftArrow">
            <a:avLst>
              <a:gd name="adj1" fmla="val 53017"/>
              <a:gd name="adj2" fmla="val 53771"/>
            </a:avLst>
          </a:prstGeom>
          <a:solidFill>
            <a:schemeClr val="bg1"/>
          </a:solidFill>
          <a:ln w="222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lIns="288000" tIns="0" rIns="0" bIns="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Implicit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for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cancellation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(check)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8227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454192" y="1837637"/>
            <a:ext cx="8352057" cy="3988027"/>
          </a:xfrm>
        </p:spPr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r>
              <a:rPr lang="de-DE" dirty="0" smtClean="0"/>
              <a:t> XYZ</a:t>
            </a:r>
          </a:p>
          <a:p>
            <a:endParaRPr lang="de-DE" dirty="0" smtClean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extensions</a:t>
            </a:r>
            <a:r>
              <a:rPr lang="de-DE" dirty="0" smtClean="0"/>
              <a:t>:</a:t>
            </a:r>
            <a:endParaRPr lang="de-DE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de.fhg.fokus.xtenders.concurrent.CompletableFutureExtensions.*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de.fhg.fokus.xtenders.concurrent.SchedulingExtensions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.*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de.fhg.fokus.xtenders.concurrent.AsyncCompute.*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de.fhg.fokus.xtenders.datetime.DurationExtensions.*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de.fhg.fokus.xtenders.concurrent.circuitbreaker.CircuitBreaker.*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type="body" sz="quarter" idx="10"/>
          </p:nvPr>
        </p:nvSpPr>
        <p:spPr>
          <a:xfrm>
            <a:off x="457587" y="1875935"/>
            <a:ext cx="8232775" cy="3639942"/>
          </a:xfrm>
        </p:spPr>
        <p:txBody>
          <a:bodyPr/>
          <a:lstStyle/>
          <a:p>
            <a:pPr marL="0" indent="0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</a:pPr>
            <a:r>
              <a:rPr lang="de-DE" dirty="0" smtClean="0"/>
              <a:t>Fraunhofer FOKUS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Kaiserin-Augusta-Allee 31</a:t>
            </a:r>
            <a:br>
              <a:rPr lang="de-DE" dirty="0"/>
            </a:br>
            <a:r>
              <a:rPr lang="de-DE" dirty="0"/>
              <a:t>10589 Berlin, Germany</a:t>
            </a:r>
          </a:p>
          <a:p>
            <a:pPr marL="0" indent="0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</a:pPr>
            <a:r>
              <a:rPr lang="de-DE" dirty="0"/>
              <a:t>www.fokus.fraunhofer.de</a:t>
            </a:r>
          </a:p>
          <a:p>
            <a:pPr marL="0" indent="0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Max Bureck</a:t>
            </a:r>
          </a:p>
          <a:p>
            <a:pPr marL="0" indent="0">
              <a:buNone/>
            </a:pPr>
            <a:r>
              <a:rPr lang="de-DE" dirty="0" smtClean="0"/>
              <a:t>Senior Researcher</a:t>
            </a:r>
          </a:p>
          <a:p>
            <a:pPr marL="0" indent="0">
              <a:buNone/>
            </a:pPr>
            <a:r>
              <a:rPr lang="de-DE" dirty="0" smtClean="0"/>
              <a:t>max.bureck@fokus.fraunhofer.de</a:t>
            </a:r>
          </a:p>
          <a:p>
            <a:pPr marL="0" indent="0">
              <a:buNone/>
            </a:pPr>
            <a:r>
              <a:rPr lang="de-DE" dirty="0" smtClean="0"/>
              <a:t>Phone </a:t>
            </a:r>
            <a:r>
              <a:rPr lang="de-DE" dirty="0"/>
              <a:t>+49 (0)30 </a:t>
            </a:r>
            <a:r>
              <a:rPr lang="de-DE" dirty="0" smtClean="0"/>
              <a:t>3463-7321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6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CompletableFuture</a:t>
            </a:r>
            <a:r>
              <a:rPr lang="de-DE" dirty="0"/>
              <a:t>: </a:t>
            </a:r>
            <a:r>
              <a:rPr lang="de-DE" dirty="0" err="1" smtClean="0"/>
              <a:t>then</a:t>
            </a:r>
            <a:r>
              <a:rPr lang="de-DE" dirty="0" smtClean="0"/>
              <a:t> – </a:t>
            </a:r>
            <a:r>
              <a:rPr lang="de-DE" dirty="0" err="1" smtClean="0"/>
              <a:t>Example</a:t>
            </a:r>
            <a:endParaRPr lang="de-DE" dirty="0"/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supplyAsync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toUpperCase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thenAccept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[|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"done!"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Used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instead of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 show void method example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CompletableFuture</a:t>
            </a:r>
            <a:r>
              <a:rPr lang="de-DE" dirty="0"/>
              <a:t>: </a:t>
            </a:r>
            <a:r>
              <a:rPr lang="de-DE" dirty="0" err="1" smtClean="0"/>
              <a:t>then</a:t>
            </a:r>
            <a:r>
              <a:rPr lang="de-DE" dirty="0" smtClean="0"/>
              <a:t> – </a:t>
            </a:r>
            <a:r>
              <a:rPr lang="de-DE" dirty="0" err="1" smtClean="0"/>
              <a:t>Example</a:t>
            </a:r>
            <a:endParaRPr lang="de-DE" dirty="0"/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supplyAsync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toUpperCase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[|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done!"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CompletableFuture</a:t>
            </a:r>
            <a:r>
              <a:rPr lang="en-US" dirty="0" smtClean="0"/>
              <a:t>: Reacting on Failure – On Board Features</a:t>
            </a:r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4085368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someFuture.whenComplete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t|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when cancelled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CancellationException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"Cancelled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someFuture.whenComplete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t|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when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b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t.printStackTrace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someFuture.handleAsync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[o,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t|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recover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with empty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CompletableFuture</a:t>
            </a:r>
            <a:r>
              <a:rPr lang="de-DE" dirty="0" smtClean="0"/>
              <a:t>: </a:t>
            </a:r>
            <a:r>
              <a:rPr lang="de-DE" dirty="0" err="1" smtClean="0"/>
              <a:t>Reacing</a:t>
            </a:r>
            <a:r>
              <a:rPr lang="de-DE" dirty="0" smtClean="0"/>
              <a:t> on </a:t>
            </a:r>
            <a:r>
              <a:rPr lang="de-DE" dirty="0" err="1" smtClean="0"/>
              <a:t>Failure</a:t>
            </a:r>
            <a:r>
              <a:rPr lang="de-DE" dirty="0" smtClean="0"/>
              <a:t> – Extension </a:t>
            </a:r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someFuture.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whenCancelled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"Cancelled"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someFuture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whenException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ex.printStackTrace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someFuture.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exceptionallyAsync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[ex|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recover with empty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CompletableFuture</a:t>
            </a:r>
            <a:r>
              <a:rPr lang="de-DE" dirty="0" smtClean="0"/>
              <a:t>: </a:t>
            </a:r>
            <a:r>
              <a:rPr lang="de-DE" dirty="0" err="1" smtClean="0"/>
              <a:t>Forwarding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completeMe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result)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askSomeServer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fut.whenComplete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r, ex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(ex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result.completeExceptionally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(ex)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result.complete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CompletableFuture</a:t>
            </a:r>
            <a:r>
              <a:rPr lang="de-DE" dirty="0" smtClean="0"/>
              <a:t>: </a:t>
            </a:r>
            <a:r>
              <a:rPr lang="de-DE" dirty="0" err="1" smtClean="0"/>
              <a:t>Forwarding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Xtended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completeMe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result)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askSomeServer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forwardTo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(result)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unhofer FOKUS">
  <a:themeElements>
    <a:clrScheme name="Fraunhofer FOKUS SQC">
      <a:dk1>
        <a:sysClr val="windowText" lastClr="000000"/>
      </a:dk1>
      <a:lt1>
        <a:sysClr val="window" lastClr="FFFFFF"/>
      </a:lt1>
      <a:dk2>
        <a:srgbClr val="AD2221"/>
      </a:dk2>
      <a:lt2>
        <a:srgbClr val="FFFFFF"/>
      </a:lt2>
      <a:accent1>
        <a:srgbClr val="AD2221"/>
      </a:accent1>
      <a:accent2>
        <a:srgbClr val="616568"/>
      </a:accent2>
      <a:accent3>
        <a:srgbClr val="93959A"/>
      </a:accent3>
      <a:accent4>
        <a:srgbClr val="C7C9CA"/>
      </a:accent4>
      <a:accent5>
        <a:srgbClr val="E9EAEB"/>
      </a:accent5>
      <a:accent6>
        <a:srgbClr val="616567"/>
      </a:accent6>
      <a:hlink>
        <a:srgbClr val="AD2221"/>
      </a:hlink>
      <a:folHlink>
        <a:srgbClr val="009879"/>
      </a:folHlink>
    </a:clrScheme>
    <a:fontScheme name="FOKU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2225" cap="flat" cmpd="sng">
          <a:solidFill>
            <a:schemeClr val="accent1"/>
          </a:solidFill>
          <a:prstDash val="solid"/>
          <a:round/>
          <a:headEnd/>
          <a:tailEnd/>
        </a:ln>
        <a:effectLst/>
      </a:spPr>
      <a:bodyPr lIns="0" tIns="0" rIns="0" bIns="0" rtlCol="0" anchor="ctr"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" cmpd="sng">
          <a:solidFill>
            <a:srgbClr val="16BAE7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51200" tIns="0" rIns="0" bIns="0" rtlCol="0">
        <a:noAutofit/>
      </a:bodyPr>
      <a:lstStyle>
        <a:defPPr>
          <a:lnSpc>
            <a:spcPts val="2800"/>
          </a:lnSpc>
          <a:spcBef>
            <a:spcPts val="560"/>
          </a:spcBef>
          <a:buClr>
            <a:schemeClr val="tx1"/>
          </a:buClr>
          <a:defRPr sz="2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SQC_PPT-Master_4-3_en</Template>
  <TotalTime>0</TotalTime>
  <Words>1117</Words>
  <Application>Microsoft Office PowerPoint</Application>
  <PresentationFormat>Bildschirmpräsentation (4:3)</PresentationFormat>
  <Paragraphs>447</Paragraphs>
  <Slides>35</Slides>
  <Notes>12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Symbol</vt:lpstr>
      <vt:lpstr>Times New Roman</vt:lpstr>
      <vt:lpstr>Fraunhofer FOKUS</vt:lpstr>
      <vt:lpstr>Java 8 Concurrency Xtended 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Xtending Java 8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Subheadline</dc:title>
  <dc:creator>mbu</dc:creator>
  <cp:lastModifiedBy>mbu</cp:lastModifiedBy>
  <cp:revision>172</cp:revision>
  <dcterms:created xsi:type="dcterms:W3CDTF">2015-08-17T09:48:35Z</dcterms:created>
  <dcterms:modified xsi:type="dcterms:W3CDTF">2016-01-04T22:43:58Z</dcterms:modified>
</cp:coreProperties>
</file>