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33"/>
  </p:notesMasterIdLst>
  <p:sldIdLst>
    <p:sldId id="257" r:id="rId2"/>
    <p:sldId id="259" r:id="rId3"/>
    <p:sldId id="274" r:id="rId4"/>
    <p:sldId id="289" r:id="rId5"/>
    <p:sldId id="278" r:id="rId6"/>
    <p:sldId id="287" r:id="rId7"/>
    <p:sldId id="261" r:id="rId8"/>
    <p:sldId id="269" r:id="rId9"/>
    <p:sldId id="271" r:id="rId10"/>
    <p:sldId id="285" r:id="rId11"/>
    <p:sldId id="300" r:id="rId12"/>
    <p:sldId id="299" r:id="rId13"/>
    <p:sldId id="292" r:id="rId14"/>
    <p:sldId id="294" r:id="rId15"/>
    <p:sldId id="293" r:id="rId16"/>
    <p:sldId id="279" r:id="rId17"/>
    <p:sldId id="270" r:id="rId18"/>
    <p:sldId id="280" r:id="rId19"/>
    <p:sldId id="277" r:id="rId20"/>
    <p:sldId id="286" r:id="rId21"/>
    <p:sldId id="282" r:id="rId22"/>
    <p:sldId id="283" r:id="rId23"/>
    <p:sldId id="291" r:id="rId24"/>
    <p:sldId id="298" r:id="rId25"/>
    <p:sldId id="284" r:id="rId26"/>
    <p:sldId id="297" r:id="rId27"/>
    <p:sldId id="272" r:id="rId28"/>
    <p:sldId id="273" r:id="rId29"/>
    <p:sldId id="290" r:id="rId30"/>
    <p:sldId id="281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6674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7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FE6-1CE3-304D-A5AE-188A738F9CD6}" type="datetimeFigureOut">
              <a:rPr lang="de-DE" smtClean="0"/>
              <a:t>02.01.2016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296C2-530A-6D45-BF6A-B25DBE57408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895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Basically</a:t>
            </a:r>
            <a:r>
              <a:rPr lang="de-DE" dirty="0" smtClean="0"/>
              <a:t> Box </a:t>
            </a:r>
            <a:r>
              <a:rPr lang="de-DE" dirty="0" err="1" smtClean="0"/>
              <a:t>hodlding</a:t>
            </a:r>
            <a:r>
              <a:rPr lang="de-DE" baseline="0" dirty="0" smtClean="0"/>
              <a:t> 0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1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Usage: Often return value of method if result not available / existing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0034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704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maybe</a:t>
            </a:r>
            <a:r>
              <a:rPr lang="de-DE" dirty="0" smtClean="0"/>
              <a:t>, </a:t>
            </a:r>
            <a:r>
              <a:rPr lang="de-DE" dirty="0" err="1" smtClean="0"/>
              <a:t>some</a:t>
            </a:r>
            <a:r>
              <a:rPr lang="de-DE" dirty="0" smtClean="0"/>
              <a:t>, </a:t>
            </a:r>
            <a:r>
              <a:rPr lang="de-DE" dirty="0" err="1" smtClean="0"/>
              <a:t>none</a:t>
            </a:r>
            <a:r>
              <a:rPr lang="de-DE" dirty="0" smtClean="0"/>
              <a:t>, </a:t>
            </a:r>
            <a:r>
              <a:rPr lang="de-DE" dirty="0" err="1" smtClean="0"/>
              <a:t>noXXX</a:t>
            </a:r>
            <a:endParaRPr lang="de-DE" dirty="0" smtClean="0"/>
          </a:p>
          <a:p>
            <a:r>
              <a:rPr lang="de-DE" dirty="0" err="1" smtClean="0"/>
              <a:t>orElse</a:t>
            </a:r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,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pair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308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Problems: </a:t>
            </a:r>
            <a:r>
              <a:rPr lang="de-DE" dirty="0" err="1" smtClean="0"/>
              <a:t>empty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ambigous</a:t>
            </a:r>
            <a:endParaRPr lang="de-DE" baseline="0" dirty="0" smtClean="0"/>
          </a:p>
          <a:p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speaking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9933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0654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Even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extension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Xtend</a:t>
            </a:r>
            <a:r>
              <a:rPr lang="de-DE" dirty="0" smtClean="0"/>
              <a:t> </a:t>
            </a:r>
            <a:r>
              <a:rPr lang="de-DE" dirty="0" err="1" smtClean="0"/>
              <a:t>extension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on </a:t>
            </a:r>
            <a:r>
              <a:rPr lang="de-DE" dirty="0" err="1" smtClean="0"/>
              <a:t>collections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null </a:t>
            </a:r>
            <a:r>
              <a:rPr lang="de-DE" dirty="0" err="1" smtClean="0"/>
              <a:t>for</a:t>
            </a:r>
            <a:r>
              <a:rPr lang="de-DE" baseline="0" dirty="0" smtClean="0"/>
              <a:t> „not </a:t>
            </a:r>
            <a:r>
              <a:rPr lang="de-DE" baseline="0" dirty="0" err="1" smtClean="0"/>
              <a:t>available</a:t>
            </a:r>
            <a:r>
              <a:rPr lang="de-DE" baseline="0" smtClean="0"/>
              <a:t>“.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296C2-530A-6D45-BF6A-B25DBE574084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094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3"/>
            <a:ext cx="9144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2"/>
            <a:ext cx="9144000" cy="46438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 defTabSz="914126"/>
            <a:endParaRPr lang="de-DE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4" name="Bild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54" t="1" r="4926" b="27830"/>
          <a:stretch/>
        </p:blipFill>
        <p:spPr>
          <a:xfrm>
            <a:off x="0" y="1895705"/>
            <a:ext cx="9144000" cy="2748167"/>
          </a:xfrm>
          <a:prstGeom prst="rect">
            <a:avLst/>
          </a:prstGeom>
        </p:spPr>
      </p:pic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41157" y="4812186"/>
            <a:ext cx="8223342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0" name="Titel 2"/>
          <p:cNvSpPr>
            <a:spLocks noGrp="1"/>
          </p:cNvSpPr>
          <p:nvPr>
            <p:ph type="ctrTitle" hasCustomPrompt="1"/>
          </p:nvPr>
        </p:nvSpPr>
        <p:spPr>
          <a:xfrm>
            <a:off x="442435" y="441701"/>
            <a:ext cx="8270209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8" name="Picture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693" y="5009617"/>
            <a:ext cx="1878600" cy="150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6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14"/>
          </p:nvPr>
        </p:nvSpPr>
        <p:spPr>
          <a:xfrm>
            <a:off x="5487988" y="1219200"/>
            <a:ext cx="3201987" cy="4816475"/>
          </a:xfrm>
        </p:spPr>
        <p:txBody>
          <a:bodyPr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1" y="1837637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464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d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72000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541157" y="4812186"/>
            <a:ext cx="8223342" cy="484549"/>
          </a:xfrm>
        </p:spPr>
        <p:txBody>
          <a:bodyPr lIns="108000" anchor="t">
            <a:normAutofit/>
          </a:bodyPr>
          <a:lstStyle>
            <a:lvl1pPr marL="0" indent="0" algn="l">
              <a:buNone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7" name="Titel 2"/>
          <p:cNvSpPr>
            <a:spLocks noGrp="1"/>
          </p:cNvSpPr>
          <p:nvPr>
            <p:ph type="ctrTitle" hasCustomPrompt="1"/>
          </p:nvPr>
        </p:nvSpPr>
        <p:spPr>
          <a:xfrm>
            <a:off x="442435" y="441701"/>
            <a:ext cx="8270209" cy="922099"/>
          </a:xfrm>
          <a:solidFill>
            <a:schemeClr val="accent1"/>
          </a:solidFill>
        </p:spPr>
        <p:txBody>
          <a:bodyPr tIns="10800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Arial</a:t>
            </a:r>
            <a:br>
              <a:rPr lang="de-DE" dirty="0" smtClean="0"/>
            </a:br>
            <a:r>
              <a:rPr lang="de-DE" b="0" dirty="0" smtClean="0"/>
              <a:t>Subheadline</a:t>
            </a:r>
            <a:endParaRPr lang="de-DE" b="0" dirty="0"/>
          </a:p>
        </p:txBody>
      </p:sp>
      <p:pic>
        <p:nvPicPr>
          <p:cNvPr id="6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693" y="5009617"/>
            <a:ext cx="1878600" cy="150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3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488390" y="1219195"/>
            <a:ext cx="3201986" cy="481624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1" y="1837637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315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454192" y="1420427"/>
            <a:ext cx="8235123" cy="4405237"/>
          </a:xfrm>
        </p:spPr>
        <p:txBody>
          <a:bodyPr/>
          <a:lstStyle>
            <a:lvl1pPr marL="270000" indent="-269875">
              <a:spcBef>
                <a:spcPts val="2784"/>
              </a:spcBef>
              <a:buFont typeface="+mj-lt"/>
              <a:buAutoNum type="arabicPeriod"/>
              <a:defRPr baseline="0"/>
            </a:lvl1pPr>
            <a:lvl2pPr marL="269875" indent="-269875">
              <a:buFont typeface="+mj-lt"/>
              <a:buAutoNum type="arabicPeriod"/>
              <a:defRPr/>
            </a:lvl2pPr>
            <a:lvl3pPr marL="269875" indent="-269875">
              <a:buFont typeface="+mj-lt"/>
              <a:buAutoNum type="arabicPeriod"/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3527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5037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5902060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432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482705" y="1219196"/>
            <a:ext cx="3206076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4"/>
          </p:nvPr>
        </p:nvSpPr>
        <p:spPr>
          <a:xfrm>
            <a:off x="5482705" y="3758753"/>
            <a:ext cx="3206076" cy="2276017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4709509" cy="605317"/>
          </a:xfrm>
        </p:spPr>
        <p:txBody>
          <a:bodyPr lIns="107968" tIns="0" rIns="0" bIns="0"/>
          <a:lstStyle>
            <a:lvl1pPr marL="0" indent="0">
              <a:buNone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5"/>
          </p:nvPr>
        </p:nvSpPr>
        <p:spPr>
          <a:xfrm>
            <a:off x="454191" y="1837637"/>
            <a:ext cx="4709736" cy="3988027"/>
          </a:xfrm>
        </p:spPr>
        <p:txBody>
          <a:bodyPr/>
          <a:lstStyle>
            <a:lvl1pPr marL="209714" indent="-209714">
              <a:defRPr sz="1600"/>
            </a:lvl1pPr>
            <a:lvl2pPr marL="469306" indent="-215382">
              <a:defRPr sz="1600"/>
            </a:lvl2pPr>
            <a:lvl3pPr marL="697156" indent="-221050">
              <a:defRPr sz="1600"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94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54279" y="1225838"/>
            <a:ext cx="8240849" cy="4578745"/>
          </a:xfrm>
          <a:solidFill>
            <a:srgbClr val="F2F2F2"/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290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deut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57587" y="1837636"/>
            <a:ext cx="8232775" cy="3612251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457591" y="458708"/>
            <a:ext cx="8231725" cy="493743"/>
          </a:xfrm>
          <a:solidFill>
            <a:schemeClr val="accent1"/>
          </a:solidFill>
        </p:spPr>
        <p:txBody>
          <a:bodyPr wrap="square" lIns="108000" tIns="108000" bIns="107968" anchor="ctr" anchorCtr="0"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dirty="0" err="1" smtClean="0"/>
              <a:t>Contact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942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co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3"/>
          <p:cNvSpPr txBox="1">
            <a:spLocks/>
          </p:cNvSpPr>
          <p:nvPr userDrawn="1"/>
        </p:nvSpPr>
        <p:spPr>
          <a:xfrm>
            <a:off x="467770" y="6192675"/>
            <a:ext cx="8222823" cy="25801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400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48062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rgbClr val="C7C9CA"/>
                </a:solidFill>
              </a:defRPr>
            </a:lvl1pPr>
          </a:lstStyle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801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9329843" y="4427840"/>
            <a:ext cx="466177" cy="2430161"/>
          </a:xfrm>
          <a:prstGeom prst="rect">
            <a:avLst/>
          </a:prstGeom>
          <a:solidFill>
            <a:schemeClr val="bg1"/>
          </a:solidFill>
          <a:ln w="22225" cap="flat" cmpd="sng">
            <a:noFill/>
            <a:prstDash val="solid"/>
            <a:round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653064"/>
            <a:endParaRPr lang="de-DE" sz="1300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8563" y="446089"/>
            <a:ext cx="8253413" cy="928695"/>
          </a:xfrm>
          <a:prstGeom prst="rect">
            <a:avLst/>
          </a:prstGeom>
        </p:spPr>
        <p:txBody>
          <a:bodyPr vert="horz" wrap="square" lIns="91413" tIns="45707" rIns="91413" bIns="45707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1231" y="1838775"/>
            <a:ext cx="4325937" cy="3980089"/>
          </a:xfrm>
          <a:prstGeom prst="rect">
            <a:avLst/>
          </a:prstGeom>
        </p:spPr>
        <p:txBody>
          <a:bodyPr vert="horz" lIns="102826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3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pic>
        <p:nvPicPr>
          <p:cNvPr id="5" name="Grafik 12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122" y="5930640"/>
            <a:ext cx="1407069" cy="562259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 bwMode="auto">
          <a:xfrm>
            <a:off x="9389518" y="4489106"/>
            <a:ext cx="348855" cy="34885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2" name="Rechteck 21"/>
          <p:cNvSpPr/>
          <p:nvPr/>
        </p:nvSpPr>
        <p:spPr bwMode="auto">
          <a:xfrm rot="10800000">
            <a:off x="9389518" y="6438590"/>
            <a:ext cx="348855" cy="348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3" name="Rechteck 22"/>
          <p:cNvSpPr/>
          <p:nvPr/>
        </p:nvSpPr>
        <p:spPr bwMode="auto">
          <a:xfrm rot="10800000">
            <a:off x="9389518" y="5951218"/>
            <a:ext cx="348855" cy="348855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4" name="Rechteck 23"/>
          <p:cNvSpPr/>
          <p:nvPr/>
        </p:nvSpPr>
        <p:spPr bwMode="auto">
          <a:xfrm rot="10800000">
            <a:off x="9389518" y="5463847"/>
            <a:ext cx="348855" cy="34885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5" name="Rechteck 24"/>
          <p:cNvSpPr/>
          <p:nvPr/>
        </p:nvSpPr>
        <p:spPr bwMode="auto">
          <a:xfrm rot="10800000">
            <a:off x="9389518" y="4976477"/>
            <a:ext cx="348855" cy="348855"/>
          </a:xfrm>
          <a:prstGeom prst="rect">
            <a:avLst/>
          </a:prstGeom>
          <a:solidFill>
            <a:srgbClr val="616567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rtlCol="0" anchor="ctr">
            <a:noAutofit/>
          </a:bodyPr>
          <a:lstStyle/>
          <a:p>
            <a:pPr algn="ctr" defTabSz="914126">
              <a:lnSpc>
                <a:spcPct val="90000"/>
              </a:lnSpc>
            </a:pPr>
            <a:endParaRPr lang="de-DE" sz="1100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428625" y="6405548"/>
            <a:ext cx="8241394" cy="2353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accent4"/>
                </a:solidFill>
              </a:defRPr>
            </a:lvl1pPr>
          </a:lstStyle>
          <a:p>
            <a:pPr defTabSz="914126"/>
            <a:r>
              <a:rPr lang="de-DE" dirty="0" smtClean="0">
                <a:solidFill>
                  <a:srgbClr val="C7C9CA"/>
                </a:solidFill>
                <a:latin typeface="Arial"/>
              </a:rPr>
              <a:t>© Fraunhofer FOKUS</a:t>
            </a:r>
            <a:endParaRPr lang="de-DE" dirty="0">
              <a:solidFill>
                <a:srgbClr val="C7C9CA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439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3" r:id="rId2"/>
    <p:sldLayoutId id="2147483796" r:id="rId3"/>
    <p:sldLayoutId id="2147483795" r:id="rId4"/>
    <p:sldLayoutId id="2147483797" r:id="rId5"/>
    <p:sldLayoutId id="2147483798" r:id="rId6"/>
    <p:sldLayoutId id="2147483799" r:id="rId7"/>
    <p:sldLayoutId id="2147483801" r:id="rId8"/>
    <p:sldLayoutId id="2147483800" r:id="rId9"/>
    <p:sldLayoutId id="2147483802" r:id="rId10"/>
  </p:sldLayoutIdLst>
  <p:hf sldNum="0" hdr="0" dt="0"/>
  <p:txStyles>
    <p:titleStyle>
      <a:lvl1pPr algn="l" defTabSz="914126" rtl="0" eaLnBrk="1" latinLnBrk="0" hangingPunct="1">
        <a:lnSpc>
          <a:spcPts val="2999"/>
        </a:lnSpc>
        <a:spcBef>
          <a:spcPct val="0"/>
        </a:spcBef>
        <a:buNone/>
        <a:defRPr sz="2000" b="1" kern="1200" cap="all" spc="9" baseline="0">
          <a:solidFill>
            <a:schemeClr val="tx1"/>
          </a:solidFill>
          <a:latin typeface="+mn-lt"/>
          <a:ea typeface="+mj-ea"/>
          <a:cs typeface="Arial" pitchFamily="34" charset="0"/>
        </a:defRPr>
      </a:lvl1pPr>
    </p:titleStyle>
    <p:bodyStyle>
      <a:lvl1pPr marL="257326" indent="-257326" algn="l" defTabSz="914126" rtl="0" eaLnBrk="1" latinLnBrk="0" hangingPunct="1">
        <a:lnSpc>
          <a:spcPts val="2020"/>
        </a:lnSpc>
        <a:spcBef>
          <a:spcPct val="20000"/>
        </a:spcBef>
        <a:buClrTx/>
        <a:buFont typeface="Symbol" charset="2"/>
        <a:buChar char="-"/>
        <a:tabLst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257326" indent="-257326" algn="l" defTabSz="914126" rtl="0" eaLnBrk="1" latinLnBrk="0" hangingPunct="1">
        <a:spcBef>
          <a:spcPct val="20000"/>
        </a:spcBef>
        <a:buClrTx/>
        <a:buFont typeface="Symbol" charset="2"/>
        <a:buChar char="-"/>
        <a:tabLst/>
        <a:defRPr lang="de-DE" sz="15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716428" indent="-240321" algn="l" defTabSz="914126" rtl="0" eaLnBrk="1" latinLnBrk="0" hangingPunct="1">
        <a:lnSpc>
          <a:spcPts val="2020"/>
        </a:lnSpc>
        <a:spcBef>
          <a:spcPct val="20000"/>
        </a:spcBef>
        <a:buClrTx/>
        <a:buFont typeface="Symbol" charset="2"/>
        <a:buChar char="-"/>
        <a:defRPr lang="de-DE" sz="1600" kern="1200" dirty="0" smtClean="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501046" indent="-266394" algn="l" defTabSz="914126" rtl="0" eaLnBrk="1" latinLnBrk="0" hangingPunct="1">
        <a:lnSpc>
          <a:spcPts val="202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782" indent="-228531" algn="l" defTabSz="914126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845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0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3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8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39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2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echtlustig.com/33977/nutella-bready--das-muss-ich-haben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5"/>
          <p:cNvSpPr>
            <a:spLocks noGrp="1"/>
          </p:cNvSpPr>
          <p:nvPr>
            <p:ph type="subTitle" idx="1"/>
          </p:nvPr>
        </p:nvSpPr>
        <p:spPr/>
        <p:txBody>
          <a:bodyPr lIns="0" tIns="0" rIns="0" bIns="0"/>
          <a:lstStyle/>
          <a:p>
            <a:r>
              <a:rPr lang="en-US" dirty="0" smtClean="0"/>
              <a:t>Max Bureck, ??. Month 2015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060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Consise</a:t>
            </a:r>
            <a:r>
              <a:rPr lang="de-DE" dirty="0" smtClean="0"/>
              <a:t> Syntax </a:t>
            </a:r>
            <a:r>
              <a:rPr lang="de-DE" dirty="0" err="1" smtClean="0"/>
              <a:t>for</a:t>
            </a:r>
            <a:r>
              <a:rPr lang="de-DE" dirty="0" smtClean="0"/>
              <a:t> Factory </a:t>
            </a:r>
            <a:r>
              <a:rPr lang="de-DE" dirty="0" err="1" smtClean="0"/>
              <a:t>Methods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676401"/>
            <a:ext cx="8235122" cy="4149264"/>
          </a:xfrm>
        </p:spPr>
        <p:txBody>
          <a:bodyPr/>
          <a:lstStyle/>
          <a:p>
            <a:r>
              <a:rPr lang="en-US" dirty="0" smtClean="0"/>
              <a:t>Factory functions are long to write ( especially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Optional.ofNullable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 )</a:t>
            </a:r>
          </a:p>
          <a:p>
            <a:r>
              <a:rPr lang="en-US" dirty="0" smtClean="0"/>
              <a:t>Statically imported methods named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”</a:t>
            </a:r>
            <a:r>
              <a:rPr lang="en-US" dirty="0" smtClean="0"/>
              <a:t> clash</a:t>
            </a:r>
          </a:p>
          <a:p>
            <a:r>
              <a:rPr lang="en-US" dirty="0" smtClean="0"/>
              <a:t>Statically imported methods named ”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dirty="0" smtClean="0"/>
              <a:t>“ are not very meaningful</a:t>
            </a:r>
          </a:p>
          <a:p>
            <a:r>
              <a:rPr lang="en-US" dirty="0" smtClean="0"/>
              <a:t>What are terms in other languages?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Scala: case class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US" dirty="0" smtClean="0"/>
              <a:t>, subclasses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Haskell: algebraic type 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 = Just a | Nothing</a:t>
            </a:r>
          </a:p>
          <a:p>
            <a:pPr marL="253924" lvl="1" indent="0">
              <a:buNone/>
            </a:pP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Identifiers 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” and 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” are concise </a:t>
            </a:r>
            <a:r>
              <a:rPr lang="en-US" dirty="0" smtClean="0"/>
              <a:t>→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used as alias for 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” and 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empty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”</a:t>
            </a: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Identifier 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” would still clash, so primitive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noInt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noLong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noDouble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Introduced 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” as alias for “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ofNullable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”</a:t>
            </a:r>
          </a:p>
          <a:p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dirty="0" smtClean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endParaRPr lang="en-US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0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Consise</a:t>
            </a:r>
            <a:r>
              <a:rPr lang="de-DE" dirty="0"/>
              <a:t> Syntax </a:t>
            </a:r>
            <a:r>
              <a:rPr lang="de-DE" dirty="0" err="1"/>
              <a:t>for</a:t>
            </a:r>
            <a:r>
              <a:rPr lang="de-DE" dirty="0"/>
              <a:t> Factory </a:t>
            </a:r>
            <a:r>
              <a:rPr lang="de-DE" dirty="0" err="1" smtClean="0"/>
              <a:t>Methods</a:t>
            </a:r>
            <a:r>
              <a:rPr lang="en-US" dirty="0" smtClean="0"/>
              <a:t>: Examples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432632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"foo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  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en-US" dirty="0" err="1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Optional.of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foo")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ns  =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//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en-US" dirty="0" err="1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Optional.empty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=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maybe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Optional.ofNullable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getString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       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en-US" dirty="0" err="1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OptionalInt.of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(42)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noInt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en-US" dirty="0" err="1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OptionalInt.empty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Filtering an value on post-condition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Function returning a value only if a condition holds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Optional&lt;String&gt; normalize(String s) {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s.trim.toLowerCase.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onlyIf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[length &gt;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6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Concise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Optional#ifPresent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r>
              <a:rPr lang="en-US" dirty="0" smtClean="0"/>
              <a:t>Introduced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 smtClean="0"/>
              <a:t> operator to extract value from Optional</a:t>
            </a:r>
          </a:p>
          <a:p>
            <a:r>
              <a:rPr lang="en-US" dirty="0" smtClean="0"/>
              <a:t>Also used to extract values from Pair of </a:t>
            </a:r>
            <a:r>
              <a:rPr lang="en-US" dirty="0" err="1" smtClean="0"/>
              <a:t>Optionals</a:t>
            </a:r>
            <a:r>
              <a:rPr lang="en-US" dirty="0" smtClean="0"/>
              <a:t> or Optional of Pair</a:t>
            </a:r>
          </a:p>
          <a:p>
            <a:endParaRPr lang="en-US" dirty="0" smtClean="0"/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&gt;&gt; [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(length)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-&gt;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"bar"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&gt;&gt; [a, b |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(a + b)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"foo"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i="1" dirty="0" smtClean="0">
                <a:solidFill>
                  <a:srgbClr val="AB3000"/>
                </a:solidFill>
                <a:latin typeface="Consolas" panose="020B0609020204030204" pitchFamily="49" charset="0"/>
              </a:rPr>
              <a:t>zip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"bar"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&gt;&gt; [a, b |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(a + b)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5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Internal DSL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en-US" dirty="0" smtClean="0"/>
              <a:t>If Present – then </a:t>
            </a:r>
            <a:r>
              <a:rPr lang="en-US" dirty="0"/>
              <a:t>–</a:t>
            </a:r>
            <a:r>
              <a:rPr lang="en-US" dirty="0" smtClean="0"/>
              <a:t> else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Uses lambdas with Java default methods to look like language construct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i="1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getOptional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=&gt;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ifPresent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elseDo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awww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4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Concise</a:t>
            </a:r>
            <a:r>
              <a:rPr lang="de-DE" dirty="0" smtClean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Optional#orElse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Introduced</a:t>
            </a:r>
            <a:r>
              <a:rPr lang="de-DE" dirty="0" smtClean="0"/>
              <a:t> 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?:</a:t>
            </a:r>
            <a:r>
              <a:rPr lang="de-DE" dirty="0" smtClean="0"/>
              <a:t> </a:t>
            </a:r>
            <a:r>
              <a:rPr lang="de-DE" dirty="0" err="1" smtClean="0"/>
              <a:t>operator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alias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Optional#orElse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Optional#orElseGet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"wee"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).map[length] ?: 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display =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maybe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fetchName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 ?: [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fetchUserNick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 smtClean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1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Summary: Concise Syntax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r>
              <a:rPr lang="en-US" dirty="0" smtClean="0"/>
              <a:t>Creation by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 smtClean="0"/>
              <a:t> /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no&lt;Primitive&gt;</a:t>
            </a:r>
            <a:r>
              <a:rPr lang="en-US" dirty="0" smtClean="0"/>
              <a:t> /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onlyIf</a:t>
            </a:r>
            <a:r>
              <a:rPr lang="en-US" dirty="0" smtClean="0"/>
              <a:t>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r>
              <a:rPr lang="en-US" dirty="0" err="1" smtClean="0"/>
              <a:t>ifPresent</a:t>
            </a:r>
            <a:r>
              <a:rPr lang="en-US" dirty="0" smtClean="0"/>
              <a:t> shortcut: „extract operator“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</a:t>
            </a:r>
            <a:r>
              <a:rPr lang="en-US" dirty="0" smtClean="0"/>
              <a:t> for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Single 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Pair of </a:t>
            </a:r>
            <a:r>
              <a:rPr lang="en-US" dirty="0" err="1" smtClean="0"/>
              <a:t>Optionals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ifPresent</a:t>
            </a:r>
            <a:r>
              <a:rPr lang="en-US" dirty="0" smtClean="0"/>
              <a:t> – </a:t>
            </a:r>
            <a:r>
              <a:rPr lang="en-US" dirty="0" err="1"/>
              <a:t>elseDo</a:t>
            </a:r>
            <a:r>
              <a:rPr lang="en-US" dirty="0" smtClean="0"/>
              <a:t> syntax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orElse</a:t>
            </a:r>
            <a:r>
              <a:rPr lang="en-US" dirty="0" smtClean="0"/>
              <a:t> / </a:t>
            </a:r>
            <a:r>
              <a:rPr lang="en-US" dirty="0" err="1" smtClean="0"/>
              <a:t>orElseGet</a:t>
            </a:r>
            <a:r>
              <a:rPr lang="en-US" dirty="0" smtClean="0"/>
              <a:t> shortcut by „</a:t>
            </a:r>
            <a:r>
              <a:rPr lang="en-US" dirty="0" err="1" smtClean="0"/>
              <a:t>elvis</a:t>
            </a:r>
            <a:r>
              <a:rPr lang="en-US" dirty="0" smtClean="0"/>
              <a:t> operator“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?: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1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Missing in Java 8 </a:t>
            </a:r>
            <a:r>
              <a:rPr lang="en-US" dirty="0" err="1" smtClean="0"/>
              <a:t>Optionals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1225603"/>
          </a:xfrm>
        </p:spPr>
        <p:txBody>
          <a:bodyPr/>
          <a:lstStyle/>
          <a:p>
            <a:r>
              <a:rPr lang="en-US" dirty="0" smtClean="0"/>
              <a:t>Primitive </a:t>
            </a:r>
            <a:r>
              <a:rPr lang="en-US" dirty="0" err="1" smtClean="0"/>
              <a:t>optionals</a:t>
            </a:r>
            <a:r>
              <a:rPr lang="en-US" dirty="0" smtClean="0"/>
              <a:t> do not have map and filter functions</a:t>
            </a:r>
          </a:p>
          <a:p>
            <a:r>
              <a:rPr lang="en-US" dirty="0" smtClean="0"/>
              <a:t>No map to primitive optional (only map to boxed version)</a:t>
            </a: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  <p:sp>
        <p:nvSpPr>
          <p:cNvPr id="6" name="Textplatzhalter 1"/>
          <p:cNvSpPr txBox="1">
            <a:spLocks/>
          </p:cNvSpPr>
          <p:nvPr/>
        </p:nvSpPr>
        <p:spPr>
          <a:xfrm>
            <a:off x="448288" y="3460590"/>
            <a:ext cx="8235037" cy="605317"/>
          </a:xfrm>
          <a:prstGeom prst="rect">
            <a:avLst/>
          </a:prstGeom>
        </p:spPr>
        <p:txBody>
          <a:bodyPr vert="horz" lIns="107968" tIns="0" rIns="0" bIns="0" rtlCol="0">
            <a:noAutofit/>
          </a:bodyPr>
          <a:lstStyle>
            <a:lvl1pPr marL="0" indent="0" algn="l" defTabSz="914126" rtl="0" eaLnBrk="1" latinLnBrk="0" hangingPunct="1">
              <a:lnSpc>
                <a:spcPts val="2020"/>
              </a:lnSpc>
              <a:spcBef>
                <a:spcPct val="20000"/>
              </a:spcBef>
              <a:buClrTx/>
              <a:buFont typeface="Symbol" charset="2"/>
              <a:buNone/>
              <a:tabLst/>
              <a:defRPr lang="de-DE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57326" indent="-257326" algn="l" defTabSz="914126" rtl="0" eaLnBrk="1" latinLnBrk="0" hangingPunct="1">
              <a:spcBef>
                <a:spcPct val="20000"/>
              </a:spcBef>
              <a:buClrTx/>
              <a:buFont typeface="Symbol" charset="2"/>
              <a:buChar char="-"/>
              <a:tabLst/>
              <a:defRPr lang="de-DE" sz="1800" b="1" kern="1200" dirty="0" smtClean="0">
                <a:solidFill>
                  <a:srgbClr val="FBBA00"/>
                </a:solidFill>
                <a:latin typeface="+mn-lt"/>
                <a:ea typeface="+mn-ea"/>
                <a:cs typeface="+mn-cs"/>
              </a:defRPr>
            </a:lvl2pPr>
            <a:lvl3pPr marL="716428" indent="-240321" algn="l" defTabSz="914126" rtl="0" eaLnBrk="1" latinLnBrk="0" hangingPunct="1">
              <a:lnSpc>
                <a:spcPts val="2020"/>
              </a:lnSpc>
              <a:spcBef>
                <a:spcPct val="20000"/>
              </a:spcBef>
              <a:buClrTx/>
              <a:buFont typeface="Symbol" charset="2"/>
              <a:buChar char="-"/>
              <a:defRPr lang="de-DE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01046" indent="-266394" algn="l" defTabSz="914126" rtl="0" eaLnBrk="1" latinLnBrk="0" hangingPunct="1">
              <a:lnSpc>
                <a:spcPts val="202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6782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3845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0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3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we Add Missing Functions in </a:t>
            </a:r>
            <a:r>
              <a:rPr lang="en-US" dirty="0" err="1" smtClean="0"/>
              <a:t>Xtend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48062" y="4077917"/>
            <a:ext cx="8235122" cy="1622953"/>
          </a:xfrm>
          <a:prstGeom prst="rect">
            <a:avLst/>
          </a:prstGeom>
        </p:spPr>
        <p:txBody>
          <a:bodyPr vert="horz" lIns="102826" tIns="0" rIns="0" bIns="0" rtlCol="0">
            <a:noAutofit/>
          </a:bodyPr>
          <a:lstStyle>
            <a:lvl1pPr marL="209714" indent="-209714" algn="l" defTabSz="914126" rtl="0" eaLnBrk="1" latinLnBrk="0" hangingPunct="1">
              <a:lnSpc>
                <a:spcPts val="2020"/>
              </a:lnSpc>
              <a:spcBef>
                <a:spcPct val="20000"/>
              </a:spcBef>
              <a:buClrTx/>
              <a:buFont typeface="Symbol" charset="2"/>
              <a:buChar char="-"/>
              <a:tabLst/>
              <a:defRPr lang="de-DE"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69306" indent="-215382" algn="l" defTabSz="914126" rtl="0" eaLnBrk="1" latinLnBrk="0" hangingPunct="1">
              <a:spcBef>
                <a:spcPct val="20000"/>
              </a:spcBef>
              <a:buClrTx/>
              <a:buFont typeface="Symbol" charset="2"/>
              <a:buChar char="-"/>
              <a:tabLst/>
              <a:defRPr lang="de-DE"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97156" indent="-221050" algn="l" defTabSz="914126" rtl="0" eaLnBrk="1" latinLnBrk="0" hangingPunct="1">
              <a:lnSpc>
                <a:spcPts val="2020"/>
              </a:lnSpc>
              <a:spcBef>
                <a:spcPct val="20000"/>
              </a:spcBef>
              <a:buClrTx/>
              <a:buFont typeface="Symbol" charset="2"/>
              <a:buChar char="-"/>
              <a:defRPr lang="de-DE"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01046" indent="-266394" algn="l" defTabSz="914126" rtl="0" eaLnBrk="1" latinLnBrk="0" hangingPunct="1">
              <a:lnSpc>
                <a:spcPts val="202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6782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3845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0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3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What features does </a:t>
            </a:r>
            <a:r>
              <a:rPr lang="en-US" dirty="0" err="1" smtClean="0"/>
              <a:t>Xtend</a:t>
            </a:r>
            <a:r>
              <a:rPr lang="en-US" dirty="0" smtClean="0"/>
              <a:t> provide that can help?</a:t>
            </a:r>
          </a:p>
          <a:p>
            <a:r>
              <a:rPr lang="en-US" dirty="0" smtClean="0"/>
              <a:t>Extension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Provided Extensions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Added mapping/filter functions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optionals</a:t>
            </a:r>
            <a:r>
              <a:rPr lang="en-US" dirty="0" smtClean="0"/>
              <a:t> now have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dirty="0" smtClean="0"/>
              <a:t> /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mapInt</a:t>
            </a:r>
            <a:r>
              <a:rPr lang="en-US" dirty="0" smtClean="0"/>
              <a:t> /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mapLong</a:t>
            </a:r>
            <a:r>
              <a:rPr lang="en-US" dirty="0" smtClean="0"/>
              <a:t> /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mapDouble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methods</a:t>
            </a: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All </a:t>
            </a:r>
            <a:r>
              <a:rPr lang="en-US" dirty="0" err="1" smtClean="0">
                <a:latin typeface="+mj-lt"/>
                <a:cs typeface="Consolas" panose="020B0609020204030204" pitchFamily="49" charset="0"/>
              </a:rPr>
              <a:t>optionals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now have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method</a:t>
            </a:r>
          </a:p>
          <a:p>
            <a:r>
              <a:rPr lang="de-DE" dirty="0" smtClean="0">
                <a:latin typeface="+mj-lt"/>
                <a:cs typeface="Consolas" panose="020B0609020204030204" pitchFamily="49" charset="0"/>
              </a:rPr>
              <a:t>Filter </a:t>
            </a:r>
            <a:r>
              <a:rPr lang="de-DE" dirty="0" err="1" smtClean="0">
                <a:latin typeface="+mj-lt"/>
                <a:cs typeface="Consolas" panose="020B0609020204030204" pitchFamily="49" charset="0"/>
              </a:rPr>
              <a:t>by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 type </a:t>
            </a:r>
            <a:r>
              <a:rPr lang="de-DE" dirty="0" err="1" smtClean="0">
                <a:latin typeface="+mj-lt"/>
                <a:cs typeface="Consolas" panose="020B0609020204030204" pitchFamily="49" charset="0"/>
              </a:rPr>
              <a:t>for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 Optional</a:t>
            </a: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lvl="1"/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n-US" i="1" dirty="0" err="1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[length]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-5668">
              <a:buNone/>
            </a:pP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n-US" i="1" dirty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-5668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Additional Stuff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Looping over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&lt;?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IntegerRange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87442" lvl="2" indent="0">
              <a:lnSpc>
                <a:spcPct val="107000"/>
              </a:lnSpc>
              <a:buNone/>
            </a:pPr>
            <a:endParaRPr lang="en-US" i="1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buNone/>
            </a:pP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index|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(index +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 smtClean="0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454192" y="1414021"/>
            <a:ext cx="8235123" cy="4411643"/>
          </a:xfrm>
        </p:spPr>
        <p:txBody>
          <a:bodyPr/>
          <a:lstStyle/>
          <a:p>
            <a:pPr marL="285875" indent="-285750">
              <a:buFont typeface="Wingdings" panose="05000000000000000000" pitchFamily="2" charset="2"/>
              <a:buChar char="q"/>
            </a:pPr>
            <a:r>
              <a:rPr lang="en-US" dirty="0" smtClean="0"/>
              <a:t>What are </a:t>
            </a:r>
            <a:r>
              <a:rPr lang="en-US" dirty="0" err="1" smtClean="0"/>
              <a:t>Optionals</a:t>
            </a:r>
            <a:r>
              <a:rPr lang="en-US" dirty="0" smtClean="0"/>
              <a:t>?</a:t>
            </a:r>
          </a:p>
          <a:p>
            <a:pPr marL="285875" indent="-285750">
              <a:buFont typeface="Wingdings" panose="05000000000000000000" pitchFamily="2" charset="2"/>
              <a:buChar char="q"/>
            </a:pPr>
            <a:r>
              <a:rPr lang="en-US" dirty="0" smtClean="0"/>
              <a:t>Can syntax be improved for usage in </a:t>
            </a:r>
            <a:r>
              <a:rPr lang="en-US" dirty="0" err="1" smtClean="0"/>
              <a:t>Xtend</a:t>
            </a:r>
            <a:r>
              <a:rPr lang="en-US" dirty="0" smtClean="0"/>
              <a:t>?</a:t>
            </a:r>
          </a:p>
          <a:p>
            <a:pPr marL="285875" indent="-285750">
              <a:buFont typeface="Wingdings" panose="05000000000000000000" pitchFamily="2" charset="2"/>
              <a:buChar char="q"/>
            </a:pPr>
            <a:r>
              <a:rPr lang="en-US" dirty="0" smtClean="0"/>
              <a:t>What is missing in Java </a:t>
            </a:r>
            <a:r>
              <a:rPr lang="en-US" dirty="0" err="1" smtClean="0"/>
              <a:t>Optionals</a:t>
            </a:r>
            <a:r>
              <a:rPr lang="en-US" dirty="0" smtClean="0"/>
              <a:t> and can we complement?</a:t>
            </a:r>
          </a:p>
          <a:p>
            <a:pPr marL="285875" indent="-285750">
              <a:buFont typeface="Wingdings" panose="05000000000000000000" pitchFamily="2" charset="2"/>
              <a:buChar char="q"/>
            </a:pPr>
            <a:r>
              <a:rPr lang="en-US" dirty="0" smtClean="0"/>
              <a:t>How can we further improve using </a:t>
            </a:r>
            <a:r>
              <a:rPr lang="en-US" dirty="0" err="1" smtClean="0"/>
              <a:t>Optionals</a:t>
            </a:r>
            <a:r>
              <a:rPr lang="en-US" dirty="0" smtClean="0"/>
              <a:t>, and where can we use them?</a:t>
            </a:r>
          </a:p>
          <a:p>
            <a:pPr marL="285875" indent="-285750">
              <a:buFont typeface="Wingdings" panose="05000000000000000000" pitchFamily="2" charset="2"/>
              <a:buChar char="q"/>
            </a:pPr>
            <a:r>
              <a:rPr lang="en-US" dirty="0" smtClean="0"/>
              <a:t>Where are the limits of what is possible with plain </a:t>
            </a:r>
            <a:r>
              <a:rPr lang="en-US" dirty="0" err="1" smtClean="0"/>
              <a:t>Xtend</a:t>
            </a:r>
            <a:r>
              <a:rPr lang="en-US" dirty="0" smtClean="0"/>
              <a:t>?</a:t>
            </a:r>
          </a:p>
        </p:txBody>
      </p:sp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Additional Stuff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 smtClean="0"/>
              <a:t>Collecting element with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java.util.stream.Collector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list =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"hui"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 &gt;&gt;&gt;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Collectors.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toList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/>
            </a:r>
            <a:b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</a:br>
            <a:endParaRPr lang="en-US" i="1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 smtClean="0"/>
              <a:t>“or operator”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dirty="0" smtClean="0"/>
              <a:t> between </a:t>
            </a:r>
            <a:r>
              <a:rPr lang="en-US" dirty="0" err="1" smtClean="0"/>
              <a:t>Optionals</a:t>
            </a:r>
            <a:r>
              <a:rPr lang="en-US" dirty="0" smtClean="0"/>
              <a:t> (take the first non-empty optional, or empty)</a:t>
            </a:r>
            <a:br>
              <a:rPr lang="en-US" dirty="0" smtClean="0"/>
            </a:b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||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||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"bar"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=&gt; some("foo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  <a:b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||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Fun fact: With extensions optional is now an additive monad and idempotent monoid*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 smtClean="0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2397058" y="6062648"/>
            <a:ext cx="4343401" cy="342900"/>
          </a:xfrm>
          <a:prstGeom prst="rect">
            <a:avLst/>
          </a:prstGeom>
        </p:spPr>
        <p:txBody>
          <a:bodyPr vert="horz" wrap="none" lIns="15120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r>
              <a:rPr lang="en-US" sz="1100" dirty="0" smtClean="0"/>
              <a:t>*</a:t>
            </a:r>
            <a:r>
              <a:rPr lang="en-US" sz="1100" baseline="30000" dirty="0" smtClean="0"/>
              <a:t>) </a:t>
            </a:r>
            <a:r>
              <a:rPr lang="en-US" sz="1100" dirty="0" smtClean="0"/>
              <a:t>according to Wikipedia: https://en.wikipedia.org/wiki/Option_type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090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Optionals</a:t>
            </a:r>
            <a:r>
              <a:rPr lang="en-US" dirty="0" smtClean="0"/>
              <a:t> Use Case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/>
              <a:t>Exceptions to </a:t>
            </a:r>
            <a:r>
              <a:rPr lang="en-US" dirty="0" err="1" smtClean="0"/>
              <a:t>Optionals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boo = [|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somethingDangerous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i="1" dirty="0" err="1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doCatch</a:t>
            </a:r>
            <a:r>
              <a:rPr lang="en-US" i="1" dirty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i="1" dirty="0" smtClean="0">
              <a:solidFill>
                <a:srgbClr val="AB3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foo = [|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somethingDangerous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doCatch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printStackTrace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 smtClean="0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0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Optionals</a:t>
            </a:r>
            <a:r>
              <a:rPr lang="en-US" dirty="0"/>
              <a:t> Use Case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/>
              <a:t>Exceptions to </a:t>
            </a:r>
            <a:r>
              <a:rPr lang="en-US" dirty="0" err="1" smtClean="0"/>
              <a:t>Optionals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trySupply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somethingDangerous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doRecover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NumberFormatException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[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"bar"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UnsupportedOperationException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[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printStackTrace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err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"Something is seriously wrong"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printStackTrace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eval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 smtClean="0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9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509" y="2183574"/>
            <a:ext cx="4762500" cy="2990850"/>
          </a:xfrm>
          <a:prstGeom prst="rect">
            <a:avLst/>
          </a:prstGeom>
        </p:spPr>
      </p:pic>
      <p:sp>
        <p:nvSpPr>
          <p:cNvPr id="7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454420" y="1220310"/>
            <a:ext cx="8235037" cy="605317"/>
          </a:xfrm>
        </p:spPr>
        <p:txBody>
          <a:bodyPr/>
          <a:lstStyle/>
          <a:p>
            <a:r>
              <a:rPr lang="en-US" dirty="0" smtClean="0"/>
              <a:t>More?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Composition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640115"/>
            <a:ext cx="8235263" cy="4185550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[String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|toUpperCase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i="1" dirty="0" err="1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noNull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toUpper.apply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"hui"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&gt;&gt;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d| d &gt; 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0.0d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Math.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sqrt.apply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42.0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&gt;&gt;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sqrt2 =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Math.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)].</a:t>
            </a:r>
            <a:r>
              <a:rPr lang="en-US" i="1" dirty="0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filter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isNaN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!infinite]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sqrt2.apply(</a:t>
            </a:r>
            <a:r>
              <a:rPr lang="en-US" dirty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42.0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&gt;&gt; 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0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Null-Safety for Standard Java Collections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r>
              <a:rPr lang="en-US" dirty="0" smtClean="0"/>
              <a:t>Some collection methods return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, if value not available</a:t>
            </a:r>
          </a:p>
          <a:p>
            <a:r>
              <a:rPr lang="en-US" dirty="0" smtClean="0"/>
              <a:t>Added extension methods on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if&lt;operation&gt;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&lt;operation&gt;Opt</a:t>
            </a:r>
            <a:r>
              <a:rPr lang="en-US" dirty="0" smtClean="0"/>
              <a:t> methods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map =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newHashMap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"hui"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buh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ifGet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"hui"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[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getOpt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"hui"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&gt;&gt; [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7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Iterable</a:t>
            </a:r>
            <a:r>
              <a:rPr lang="en-US" dirty="0" smtClean="0"/>
              <a:t> of Optional Reductions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endParaRPr lang="de-DE" dirty="0" smtClean="0"/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same as filter empty -&gt; extract value -&gt;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fold</a:t>
            </a:r>
            <a:endParaRPr lang="en-US" dirty="0" smtClean="0"/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#[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"bar"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foldPresent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[r, t| r + t] =&gt; [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same as filter empty -&gt; extract value -&gt;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reduce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#[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"foo"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"bar"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reducePresent</a:t>
            </a:r>
            <a:r>
              <a:rPr lang="en-US" i="1" dirty="0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[a, b| a + b] &gt;&gt; [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would be nice to have?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r>
              <a:rPr lang="en-US" dirty="0" err="1" smtClean="0"/>
              <a:t>Xtend</a:t>
            </a:r>
            <a:r>
              <a:rPr lang="en-US" dirty="0" smtClean="0"/>
              <a:t> allows </a:t>
            </a:r>
            <a:r>
              <a:rPr lang="en-US" dirty="0" err="1" smtClean="0"/>
              <a:t>nullsafe</a:t>
            </a:r>
            <a:r>
              <a:rPr lang="en-US" dirty="0" smtClean="0"/>
              <a:t> navigation for objects</a:t>
            </a:r>
          </a:p>
          <a:p>
            <a:pPr marL="253924" lvl="1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Person(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"Bob 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)?.</a:t>
            </a:r>
            <a:r>
              <a:rPr lang="en-US" dirty="0" err="1" smtClean="0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name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?.trim?.length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How does this look for </a:t>
            </a:r>
            <a:r>
              <a:rPr lang="en-US" dirty="0" err="1" smtClean="0"/>
              <a:t>optionals</a:t>
            </a:r>
            <a:r>
              <a:rPr lang="en-US" dirty="0" smtClean="0"/>
              <a:t>?</a:t>
            </a:r>
          </a:p>
          <a:p>
            <a:pPr marL="259592" lvl="1" indent="0">
              <a:lnSpc>
                <a:spcPct val="107000"/>
              </a:lnSpc>
              <a:buNone/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person = 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Person(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"Bob 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959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person.map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 smtClean="0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].map[trim].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[length] ?: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Can we make this more concise? Without mixing concepts like this: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dirty="0" err="1" smtClean="0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?.trim?.length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8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can we do?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about a new operator (e.g. „-&gt;“) for mapping functions?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Same operator for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mapInt</a:t>
            </a:r>
            <a:r>
              <a:rPr lang="en-US" dirty="0" smtClean="0"/>
              <a:t>, etc. not practical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Xtend</a:t>
            </a:r>
            <a:r>
              <a:rPr lang="en-US" dirty="0" smtClean="0"/>
              <a:t> (and Java) compiler cannot distinguish between lambdas for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ToIntFunction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&lt;T&gt; </a:t>
            </a:r>
            <a:r>
              <a:rPr lang="en-US" dirty="0" smtClean="0"/>
              <a:t>and</a:t>
            </a:r>
            <a:r>
              <a:rPr lang="en-US" sz="2000" dirty="0" smtClean="0"/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Function&lt;T,U&gt;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Operator „.“ seems to have precedence over others, problems may occur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person-&gt;[</a:t>
            </a:r>
            <a:r>
              <a:rPr lang="en-US" dirty="0" smtClean="0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]-&gt;[</a:t>
            </a:r>
            <a:r>
              <a:rPr lang="en-US" u="wavy" dirty="0" smtClean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trim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r>
              <a:rPr lang="en-US" u="wavy" dirty="0" err="1" smtClean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i="1" u="wavy" dirty="0" smtClean="0">
                <a:solidFill>
                  <a:srgbClr val="AB3000"/>
                </a:solidFill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?: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 smtClean="0"/>
              <a:t>  </a:t>
            </a:r>
          </a:p>
          <a:p>
            <a:pPr marL="253924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/>
              <a:t>	has to be written like this: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(person-&gt;[</a:t>
            </a:r>
            <a:r>
              <a:rPr lang="en-US" dirty="0" smtClean="0">
                <a:solidFill>
                  <a:srgbClr val="001AAB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]-&gt;[trim]).</a:t>
            </a:r>
            <a:r>
              <a:rPr lang="en-US" i="1" dirty="0" err="1" smtClean="0">
                <a:solidFill>
                  <a:srgbClr val="AB3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[length] ?: </a:t>
            </a:r>
            <a:r>
              <a:rPr lang="en-US" dirty="0" smtClean="0">
                <a:solidFill>
                  <a:srgbClr val="7D7D7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3924" lvl="1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b="1" dirty="0" smtClean="0">
                <a:sym typeface="Wingdings" panose="05000000000000000000" pitchFamily="2" charset="2"/>
              </a:rPr>
              <a:t> </a:t>
            </a:r>
            <a:endParaRPr lang="en-US" sz="4800" dirty="0">
              <a:hlinkClick r:id="rId2"/>
            </a:endParaRPr>
          </a:p>
          <a:p>
            <a:pPr marL="253924" lvl="1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en-US" sz="4800" b="1" dirty="0" smtClean="0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dirty="0" smtClean="0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2137978" y="5161399"/>
            <a:ext cx="4857252" cy="1621217"/>
            <a:chOff x="1993198" y="5161399"/>
            <a:chExt cx="4857252" cy="1621217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198" y="5161399"/>
              <a:ext cx="2426972" cy="1621217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031" y="5163409"/>
              <a:ext cx="2409419" cy="1619207"/>
            </a:xfrm>
            <a:prstGeom prst="rect">
              <a:avLst/>
            </a:prstGeom>
          </p:spPr>
        </p:pic>
      </p:grpSp>
      <p:sp>
        <p:nvSpPr>
          <p:cNvPr id="6" name="Legende mit Linie 1 5"/>
          <p:cNvSpPr/>
          <p:nvPr/>
        </p:nvSpPr>
        <p:spPr bwMode="auto">
          <a:xfrm>
            <a:off x="7016091" y="5125804"/>
            <a:ext cx="1775484" cy="615553"/>
          </a:xfrm>
          <a:prstGeom prst="borderCallout1">
            <a:avLst>
              <a:gd name="adj1" fmla="val 56575"/>
              <a:gd name="adj2" fmla="val 451"/>
              <a:gd name="adj3" fmla="val 121612"/>
              <a:gd name="adj4" fmla="val -37505"/>
            </a:avLst>
          </a:prstGeom>
          <a:ln>
            <a:headEnd/>
            <a:tailEnd type="arrow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0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First World </a:t>
            </a:r>
            <a:r>
              <a:rPr lang="de-DE" sz="20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Problems </a:t>
            </a:r>
            <a:r>
              <a:rPr lang="de-DE" sz="20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Cat</a:t>
            </a:r>
            <a:endParaRPr lang="en-US" sz="20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3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More Null-Safety in </a:t>
            </a:r>
            <a:r>
              <a:rPr lang="en-US" dirty="0" err="1" smtClean="0"/>
              <a:t>Xtend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r>
              <a:rPr lang="en-US" dirty="0" err="1" smtClean="0"/>
              <a:t>Xtend</a:t>
            </a:r>
            <a:r>
              <a:rPr lang="en-US" dirty="0" smtClean="0"/>
              <a:t> does not seem to support Eclipse‘s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NonNull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US" dirty="0" smtClean="0"/>
              <a:t> annotations on variables, parameters and generic types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NonNullByDefault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causes Problems with </a:t>
            </a:r>
            <a:r>
              <a:rPr lang="en-US" dirty="0" err="1"/>
              <a:t>Xtend</a:t>
            </a:r>
            <a:r>
              <a:rPr lang="en-US" dirty="0"/>
              <a:t> generated methods</a:t>
            </a:r>
          </a:p>
          <a:p>
            <a:r>
              <a:rPr lang="en-US" dirty="0" smtClean="0"/>
              <a:t>Maybe solved by own Active Annotations or language extension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2752043" y="3195854"/>
            <a:ext cx="3633431" cy="2919752"/>
            <a:chOff x="2752043" y="2905912"/>
            <a:chExt cx="3633431" cy="2919752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8134" y="2905912"/>
              <a:ext cx="2381250" cy="2419350"/>
            </a:xfrm>
            <a:prstGeom prst="rect">
              <a:avLst/>
            </a:prstGeom>
          </p:spPr>
        </p:pic>
        <p:sp>
          <p:nvSpPr>
            <p:cNvPr id="7" name="Textfeld 6"/>
            <p:cNvSpPr txBox="1"/>
            <p:nvPr/>
          </p:nvSpPr>
          <p:spPr>
            <a:xfrm>
              <a:off x="2752043" y="5466591"/>
              <a:ext cx="3633431" cy="359073"/>
            </a:xfrm>
            <a:prstGeom prst="rect">
              <a:avLst/>
            </a:prstGeom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800"/>
                </a:lnSpc>
                <a:spcBef>
                  <a:spcPts val="560"/>
                </a:spcBef>
                <a:buClr>
                  <a:schemeClr val="tx1"/>
                </a:buClr>
              </a:pPr>
              <a:r>
                <a:rPr lang="de-DE" sz="2800" b="1" dirty="0" smtClean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Y U NO </a:t>
              </a:r>
              <a:r>
                <a:rPr lang="de-DE" sz="2800" b="1" dirty="0" err="1" smtClean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Annotations</a:t>
              </a:r>
              <a:r>
                <a:rPr lang="de-DE" sz="2800" b="1" dirty="0" smtClean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?</a:t>
              </a:r>
              <a:endPara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92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What is Optional&lt;T&gt;</a:t>
            </a:r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Represent a value that </a:t>
            </a:r>
            <a:r>
              <a:rPr lang="en-US" i="1" dirty="0" smtClean="0"/>
              <a:t>may</a:t>
            </a:r>
            <a:r>
              <a:rPr lang="en-US" dirty="0" smtClean="0"/>
              <a:t> or </a:t>
            </a:r>
            <a:r>
              <a:rPr lang="en-US" i="1" dirty="0" smtClean="0"/>
              <a:t>may not</a:t>
            </a:r>
            <a:r>
              <a:rPr lang="en-US" dirty="0" smtClean="0"/>
              <a:t> be present 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How is this different from reference that may be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?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Null oftentimes leads to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NullPointerExceptions</a:t>
            </a:r>
            <a:r>
              <a:rPr lang="en-US" dirty="0" smtClean="0"/>
              <a:t>, so can be considered unsafe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Null is not available for primitive values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Boxed primitives have same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NullPointerException</a:t>
            </a:r>
            <a:r>
              <a:rPr lang="en-US" dirty="0" smtClean="0"/>
              <a:t> problems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Downside: </a:t>
            </a:r>
            <a:br>
              <a:rPr lang="en-US" dirty="0" smtClean="0"/>
            </a:br>
            <a:r>
              <a:rPr lang="en-US" dirty="0" smtClean="0"/>
              <a:t>One more object per reference (memory), more „pointer chasing“ (locality, speed).</a:t>
            </a:r>
            <a:br>
              <a:rPr lang="en-US" dirty="0" smtClean="0"/>
            </a:br>
            <a:r>
              <a:rPr lang="en-US" dirty="0" smtClean="0"/>
              <a:t>At least until Java introduces value types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7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Working with </a:t>
            </a:r>
            <a:r>
              <a:rPr lang="en-US" dirty="0" err="1" smtClean="0"/>
              <a:t>Optionals</a:t>
            </a:r>
            <a:r>
              <a:rPr lang="en-US" dirty="0" smtClean="0"/>
              <a:t> in </a:t>
            </a:r>
            <a:r>
              <a:rPr lang="en-US" dirty="0" err="1" smtClean="0"/>
              <a:t>Xtend</a:t>
            </a:r>
            <a:r>
              <a:rPr lang="en-US" dirty="0" smtClean="0"/>
              <a:t> can be simplified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Missing functions on </a:t>
            </a:r>
            <a:r>
              <a:rPr lang="en-US" dirty="0" err="1" smtClean="0"/>
              <a:t>Optionals</a:t>
            </a:r>
            <a:r>
              <a:rPr lang="en-US" dirty="0" smtClean="0"/>
              <a:t> can be complemented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Many more things can be done with </a:t>
            </a:r>
            <a:r>
              <a:rPr lang="en-US" dirty="0" err="1" smtClean="0"/>
              <a:t>Optionals</a:t>
            </a:r>
            <a:endParaRPr lang="en-US" dirty="0" smtClean="0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Null-safe member access cannot be simplified further (in a sane manner)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Also nice to have, but not possible: declaring type in form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String?</a:t>
            </a:r>
            <a:r>
              <a:rPr lang="en-US" dirty="0" smtClean="0"/>
              <a:t> instead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Optional&lt;String&gt;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Further null-safety is desired</a:t>
            </a:r>
          </a:p>
          <a:p>
            <a:pPr lvl="1"/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6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sz="3200" dirty="0" smtClean="0"/>
              <a:t>Thank you!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/>
              <a:t>Any questions?</a:t>
            </a:r>
            <a:endParaRPr lang="en-US" sz="2000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Monotype Corsiva" panose="03010101010201010101" pitchFamily="66" charset="0"/>
              </a:rPr>
              <a:t>The End</a:t>
            </a:r>
            <a:endParaRPr lang="en-US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5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Motivation: NPE is Extremely Common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533525"/>
            <a:ext cx="8235122" cy="42921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Statistics from Eclipse Mars Error Reporting (2015-06-25 until 2015-08-10) *</a:t>
            </a:r>
            <a:r>
              <a:rPr lang="en-US" baseline="30000" dirty="0" smtClean="0"/>
              <a:t>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913653" y="6324600"/>
            <a:ext cx="5316694" cy="3590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algn="ctr">
              <a:lnSpc>
                <a:spcPts val="2800"/>
              </a:lnSpc>
              <a:spcBef>
                <a:spcPts val="560"/>
              </a:spcBef>
              <a:buClr>
                <a:schemeClr val="tx1"/>
              </a:buClr>
            </a:pPr>
            <a:r>
              <a:rPr lang="en-US" sz="1000" dirty="0" smtClean="0"/>
              <a:t>*</a:t>
            </a:r>
            <a:r>
              <a:rPr lang="en-US" sz="1000" baseline="30000" dirty="0" smtClean="0"/>
              <a:t>) </a:t>
            </a:r>
            <a:r>
              <a:rPr lang="en-US" sz="1000" dirty="0" smtClean="0"/>
              <a:t>https</a:t>
            </a:r>
            <a:r>
              <a:rPr lang="en-US" sz="1000" dirty="0"/>
              <a:t>://dev.eclipse.org/recommenders/committers/dashboard/#/dashboard/file/reports.json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29" y="1845565"/>
            <a:ext cx="5735259" cy="4479035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 bwMode="auto">
          <a:xfrm>
            <a:off x="2597944" y="3162300"/>
            <a:ext cx="421481" cy="476250"/>
          </a:xfrm>
          <a:prstGeom prst="rect">
            <a:avLst/>
          </a:prstGeom>
          <a:noFill/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1766889" y="3898107"/>
            <a:ext cx="5291136" cy="233362"/>
          </a:xfrm>
          <a:prstGeom prst="rect">
            <a:avLst/>
          </a:prstGeom>
          <a:noFill/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565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Optional&lt;T&gt; API (extract)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3" y="1837637"/>
            <a:ext cx="8235263" cy="398802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Creation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&lt;T&gt; Optional&lt;T&gt;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ofNullable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&lt;T&gt; Optional&lt;T&gt; empty()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Query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boolean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isPresent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Value access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get()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NoSuchElementException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orElse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ifPresent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(Consumer&lt;?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super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T&gt;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consumer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Transformation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&lt;U&gt; Optional&lt;U&gt; map(Function&lt;?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super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T, ?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U&gt;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mapper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Optional&lt;T&gt; filter(Predicate&lt;?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super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T&gt;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predicate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There are versions for primitives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Xtendify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r>
              <a:rPr lang="en-US" dirty="0" smtClean="0"/>
              <a:t>General Questions: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 we improve Optional with </a:t>
            </a:r>
            <a:r>
              <a:rPr lang="en-US" dirty="0" err="1" smtClean="0"/>
              <a:t>Xtend</a:t>
            </a:r>
            <a:r>
              <a:rPr lang="en-US" dirty="0" smtClean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 we use Optional better with </a:t>
            </a:r>
            <a:r>
              <a:rPr lang="en-US" dirty="0" err="1" smtClean="0"/>
              <a:t>Xtend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All functionality shown in the following is part of the „</a:t>
            </a:r>
            <a:r>
              <a:rPr lang="en-US" dirty="0" err="1" smtClean="0"/>
              <a:t>Optionals</a:t>
            </a:r>
            <a:r>
              <a:rPr lang="en-US" dirty="0" smtClean="0"/>
              <a:t> for </a:t>
            </a:r>
            <a:r>
              <a:rPr lang="en-US" dirty="0" err="1" smtClean="0"/>
              <a:t>Xtend</a:t>
            </a:r>
            <a:r>
              <a:rPr lang="en-US" dirty="0" smtClean="0"/>
              <a:t>“ library, </a:t>
            </a:r>
            <a:br>
              <a:rPr lang="en-US" dirty="0" smtClean="0"/>
            </a:br>
            <a:r>
              <a:rPr lang="en-US" dirty="0" smtClean="0"/>
              <a:t>that will be open sourced soon.</a:t>
            </a:r>
          </a:p>
          <a:p>
            <a:r>
              <a:rPr lang="en-US" dirty="0" smtClean="0"/>
              <a:t>Some functionality is still work-in-progress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</a:t>
            </a:r>
            <a:r>
              <a:rPr lang="en-US" dirty="0" err="1"/>
              <a:t>Optionals</a:t>
            </a:r>
            <a:r>
              <a:rPr lang="en-US" dirty="0"/>
              <a:t> with </a:t>
            </a:r>
            <a:r>
              <a:rPr lang="en-US" dirty="0" err="1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3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Rule: Keep most used functions as concise as possible</a:t>
            </a:r>
          </a:p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What are most used functions for </a:t>
            </a:r>
            <a:r>
              <a:rPr lang="en-US" dirty="0" err="1" smtClean="0"/>
              <a:t>Optionals</a:t>
            </a:r>
            <a:r>
              <a:rPr lang="en-US" dirty="0" smtClean="0"/>
              <a:t>?</a:t>
            </a:r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No data available, </a:t>
            </a:r>
            <a:r>
              <a:rPr lang="en-US" dirty="0" err="1" smtClean="0"/>
              <a:t>CodeRecommenders</a:t>
            </a:r>
            <a:r>
              <a:rPr lang="en-US" dirty="0" smtClean="0"/>
              <a:t> provides no ranking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 smtClean="0"/>
              <a:t>Guessed from personal usage:</a:t>
            </a:r>
          </a:p>
          <a:p>
            <a:pPr lvl="1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Factory methods</a:t>
            </a:r>
          </a:p>
          <a:p>
            <a:pPr lvl="1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Call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Optional#ifPresent</a:t>
            </a:r>
            <a:r>
              <a:rPr lang="en-US" dirty="0" smtClean="0"/>
              <a:t> to do something with value</a:t>
            </a:r>
          </a:p>
          <a:p>
            <a:pPr lvl="1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Optional#orElse</a:t>
            </a:r>
            <a:r>
              <a:rPr lang="en-US" dirty="0" smtClean="0"/>
              <a:t> /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Optional#orElseGet</a:t>
            </a:r>
            <a:r>
              <a:rPr lang="en-US" dirty="0" smtClean="0"/>
              <a:t> to get value or default value</a:t>
            </a:r>
          </a:p>
          <a:p>
            <a:pPr lvl="1">
              <a:lnSpc>
                <a:spcPts val="2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 err="1" smtClean="0"/>
              <a:t>If-then-else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Optional#isPresent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Optional#get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1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Can We Make These Functions More </a:t>
            </a:r>
            <a:r>
              <a:rPr lang="en-US" dirty="0" err="1" smtClean="0"/>
              <a:t>Consise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/>
          <a:lstStyle/>
          <a:p>
            <a:r>
              <a:rPr lang="en-US" dirty="0" smtClean="0"/>
              <a:t>What features does </a:t>
            </a:r>
            <a:r>
              <a:rPr lang="en-US" dirty="0" err="1" smtClean="0"/>
              <a:t>Xtend</a:t>
            </a:r>
            <a:r>
              <a:rPr lang="en-US" dirty="0" smtClean="0"/>
              <a:t> provide that can help?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Operator overloading with extension 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Static factory functions with more speaking names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1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More concise syntax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>
          <a:xfrm>
            <a:off x="454194" y="1837637"/>
            <a:ext cx="8235122" cy="398802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sz="8000" b="1" dirty="0" smtClean="0"/>
              <a:t>DEMO</a:t>
            </a:r>
            <a:endParaRPr lang="en-US" sz="8000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>
                <a:latin typeface="Arial"/>
              </a:rPr>
              <a:t>© Fraunhofer FOKUS</a:t>
            </a:r>
            <a:endParaRPr lang="de-DE" dirty="0">
              <a:latin typeface="Arial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</a:t>
            </a:r>
            <a:r>
              <a:rPr lang="en-US" dirty="0" err="1" smtClean="0"/>
              <a:t>Optionals</a:t>
            </a:r>
            <a:r>
              <a:rPr lang="en-US" dirty="0" smtClean="0"/>
              <a:t> with </a:t>
            </a:r>
            <a:r>
              <a:rPr lang="en-US" dirty="0" err="1" smtClean="0"/>
              <a:t>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4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unhofer FOKUS">
  <a:themeElements>
    <a:clrScheme name="Fraunhofer FOKUS SQC">
      <a:dk1>
        <a:sysClr val="windowText" lastClr="000000"/>
      </a:dk1>
      <a:lt1>
        <a:sysClr val="window" lastClr="FFFFFF"/>
      </a:lt1>
      <a:dk2>
        <a:srgbClr val="AD2221"/>
      </a:dk2>
      <a:lt2>
        <a:srgbClr val="FFFFFF"/>
      </a:lt2>
      <a:accent1>
        <a:srgbClr val="AD2221"/>
      </a:accent1>
      <a:accent2>
        <a:srgbClr val="616568"/>
      </a:accent2>
      <a:accent3>
        <a:srgbClr val="93959A"/>
      </a:accent3>
      <a:accent4>
        <a:srgbClr val="C7C9CA"/>
      </a:accent4>
      <a:accent5>
        <a:srgbClr val="E9EAEB"/>
      </a:accent5>
      <a:accent6>
        <a:srgbClr val="616567"/>
      </a:accent6>
      <a:hlink>
        <a:srgbClr val="AD2221"/>
      </a:hlink>
      <a:folHlink>
        <a:srgbClr val="009879"/>
      </a:folHlink>
    </a:clrScheme>
    <a:fontScheme name="FOKUS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2225" cap="flat" cmpd="sng">
          <a:solidFill>
            <a:schemeClr val="accent1"/>
          </a:solidFill>
          <a:prstDash val="solid"/>
          <a:round/>
          <a:headEnd/>
          <a:tailEnd/>
        </a:ln>
        <a:effectLst/>
      </a:spPr>
      <a:bodyPr lIns="0" tIns="0" rIns="0" bIns="0" rtlCol="0" anchor="ctr"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12700" cmpd="sng">
          <a:solidFill>
            <a:srgbClr val="16BAE7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51200" tIns="0" rIns="0" bIns="0" rtlCol="0">
        <a:noAutofit/>
      </a:bodyPr>
      <a:lstStyle>
        <a:defPPr>
          <a:lnSpc>
            <a:spcPts val="2800"/>
          </a:lnSpc>
          <a:spcBef>
            <a:spcPts val="560"/>
          </a:spcBef>
          <a:buClr>
            <a:schemeClr val="tx1"/>
          </a:buClr>
          <a:defRPr sz="22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Xpand_Java8Optionals_en</Template>
  <TotalTime>0</TotalTime>
  <Words>1267</Words>
  <Application>Microsoft Office PowerPoint</Application>
  <PresentationFormat>Bildschirmpräsentation (4:3)</PresentationFormat>
  <Paragraphs>318</Paragraphs>
  <Slides>31</Slides>
  <Notes>6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Monotype Corsiva</vt:lpstr>
      <vt:lpstr>Symbol</vt:lpstr>
      <vt:lpstr>Times New Roman</vt:lpstr>
      <vt:lpstr>Wingdings</vt:lpstr>
      <vt:lpstr>Fraunhofer FOKUS</vt:lpstr>
      <vt:lpstr>Java 8 Optionals with XTend 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Java 8 Optionals with XTend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Subheadline</dc:title>
  <dc:creator>mbu</dc:creator>
  <cp:lastModifiedBy>mbu</cp:lastModifiedBy>
  <cp:revision>147</cp:revision>
  <dcterms:created xsi:type="dcterms:W3CDTF">2015-07-28T07:47:45Z</dcterms:created>
  <dcterms:modified xsi:type="dcterms:W3CDTF">2016-01-03T23:35:33Z</dcterms:modified>
</cp:coreProperties>
</file>