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41"/>
  </p:notesMasterIdLst>
  <p:sldIdLst>
    <p:sldId id="257" r:id="rId2"/>
    <p:sldId id="326" r:id="rId3"/>
    <p:sldId id="260" r:id="rId4"/>
    <p:sldId id="270" r:id="rId5"/>
    <p:sldId id="269" r:id="rId6"/>
    <p:sldId id="297" r:id="rId7"/>
    <p:sldId id="276" r:id="rId8"/>
    <p:sldId id="261" r:id="rId9"/>
    <p:sldId id="338" r:id="rId10"/>
    <p:sldId id="332" r:id="rId11"/>
    <p:sldId id="337" r:id="rId12"/>
    <p:sldId id="306" r:id="rId13"/>
    <p:sldId id="321" r:id="rId14"/>
    <p:sldId id="305" r:id="rId15"/>
    <p:sldId id="272" r:id="rId16"/>
    <p:sldId id="309" r:id="rId17"/>
    <p:sldId id="277" r:id="rId18"/>
    <p:sldId id="336" r:id="rId19"/>
    <p:sldId id="328" r:id="rId20"/>
    <p:sldId id="280" r:id="rId21"/>
    <p:sldId id="279" r:id="rId22"/>
    <p:sldId id="339" r:id="rId23"/>
    <p:sldId id="283" r:id="rId24"/>
    <p:sldId id="300" r:id="rId25"/>
    <p:sldId id="311" r:id="rId26"/>
    <p:sldId id="312" r:id="rId27"/>
    <p:sldId id="302" r:id="rId28"/>
    <p:sldId id="286" r:id="rId29"/>
    <p:sldId id="290" r:id="rId30"/>
    <p:sldId id="291" r:id="rId31"/>
    <p:sldId id="335" r:id="rId32"/>
    <p:sldId id="333" r:id="rId33"/>
    <p:sldId id="334" r:id="rId34"/>
    <p:sldId id="322" r:id="rId35"/>
    <p:sldId id="314" r:id="rId36"/>
    <p:sldId id="327" r:id="rId37"/>
    <p:sldId id="301" r:id="rId38"/>
    <p:sldId id="304" r:id="rId39"/>
    <p:sldId id="26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bu" initials="m" lastIdx="1" clrIdx="0">
    <p:extLst>
      <p:ext uri="{19B8F6BF-5375-455C-9EA6-DF929625EA0E}">
        <p15:presenceInfo xmlns:p15="http://schemas.microsoft.com/office/powerpoint/2012/main" userId="mb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5846" autoAdjust="0"/>
  </p:normalViewPr>
  <p:slideViewPr>
    <p:cSldViewPr snapToGrid="0" snapToObjects="1" showGuides="1">
      <p:cViewPr varScale="1">
        <p:scale>
          <a:sx n="98" d="100"/>
          <a:sy n="98" d="100"/>
        </p:scale>
        <p:origin x="21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FE6-1CE3-304D-A5AE-188A738F9CD6}" type="datetimeFigureOut">
              <a:rPr lang="de-DE" smtClean="0"/>
              <a:t>18.04.2016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296C2-530A-6D45-BF6A-B25DBE57408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895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2668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591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Checks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fields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null</a:t>
            </a:r>
          </a:p>
          <a:p>
            <a:r>
              <a:rPr lang="de-DE" baseline="0" dirty="0" smtClean="0"/>
              <a:t>Just </a:t>
            </a:r>
            <a:r>
              <a:rPr lang="de-DE" baseline="0" dirty="0" err="1" smtClean="0"/>
              <a:t>hiding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boilerplate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Direct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apporoach</a:t>
            </a:r>
            <a:r>
              <a:rPr lang="de-DE" baseline="0" dirty="0" smtClean="0"/>
              <a:t> </a:t>
            </a:r>
            <a:r>
              <a:rPr lang="en-US" dirty="0" smtClean="0"/>
              <a:t>can be optimized to never allocate:</a:t>
            </a:r>
          </a:p>
          <a:p>
            <a:pPr marL="171450" lvl="0" indent="-17145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 err="1" smtClean="0"/>
              <a:t>Initially</a:t>
            </a:r>
            <a:r>
              <a:rPr lang="de-DE" dirty="0" smtClean="0"/>
              <a:t> </a:t>
            </a:r>
            <a:r>
              <a:rPr lang="de-DE" dirty="0" err="1" smtClean="0"/>
              <a:t>returning</a:t>
            </a:r>
            <a:r>
              <a:rPr lang="de-DE" dirty="0" smtClean="0"/>
              <a:t> </a:t>
            </a:r>
            <a:r>
              <a:rPr lang="de-DE" dirty="0" err="1" smtClean="0"/>
              <a:t>immutable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 „not </a:t>
            </a:r>
            <a:r>
              <a:rPr lang="de-DE" baseline="0" dirty="0" err="1" smtClean="0"/>
              <a:t>found</a:t>
            </a:r>
            <a:r>
              <a:rPr lang="de-DE" baseline="0" dirty="0" smtClean="0"/>
              <a:t>“</a:t>
            </a:r>
            <a:endParaRPr lang="en-US" dirty="0" smtClean="0"/>
          </a:p>
          <a:p>
            <a:pPr marL="171450" lvl="0" indent="-17145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Always returning same </a:t>
            </a:r>
            <a:r>
              <a:rPr lang="en-US" dirty="0" err="1" smtClean="0"/>
              <a:t>obj</a:t>
            </a:r>
            <a:r>
              <a:rPr lang="en-US" dirty="0" smtClean="0"/>
              <a:t> when match not found yet </a:t>
            </a:r>
          </a:p>
          <a:p>
            <a:pPr marL="171450" lvl="0" indent="-17145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Returning a simple </a:t>
            </a:r>
            <a:r>
              <a:rPr lang="en-US" dirty="0" err="1" smtClean="0"/>
              <a:t>NoOp</a:t>
            </a:r>
            <a:r>
              <a:rPr lang="en-US" dirty="0" smtClean="0"/>
              <a:t> singleton after match found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801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 </a:t>
            </a:r>
            <a:r>
              <a:rPr lang="de-DE" dirty="0" err="1" smtClean="0"/>
              <a:t>src</a:t>
            </a:r>
            <a:r>
              <a:rPr lang="de-DE" dirty="0" smtClean="0"/>
              <a:t>: https://unsplash.com/photos/2Ts5HnA67k8</a:t>
            </a:r>
          </a:p>
          <a:p>
            <a:r>
              <a:rPr lang="en-US" dirty="0" smtClean="0"/>
              <a:t>http://creativecommons.org/publicdomain/zero/1.0/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9355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Exhaustiveness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also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checked</a:t>
            </a:r>
            <a:r>
              <a:rPr lang="de-DE" dirty="0" smtClean="0"/>
              <a:t> at </a:t>
            </a:r>
            <a:r>
              <a:rPr lang="de-DE" dirty="0" err="1" smtClean="0"/>
              <a:t>runtime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enforced</a:t>
            </a:r>
            <a:endParaRPr lang="de-DE" baseline="0" dirty="0" smtClean="0"/>
          </a:p>
          <a:p>
            <a:endParaRPr lang="de-DE" dirty="0" smtClean="0"/>
          </a:p>
          <a:p>
            <a:r>
              <a:rPr lang="de-DE" dirty="0" smtClean="0"/>
              <a:t>Short </a:t>
            </a:r>
            <a:r>
              <a:rPr lang="de-DE" dirty="0" err="1" smtClean="0"/>
              <a:t>notation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via </a:t>
            </a:r>
            <a:r>
              <a:rPr lang="de-DE" dirty="0" err="1" smtClean="0"/>
              <a:t>extension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: </a:t>
            </a:r>
            <a:r>
              <a:rPr lang="de-DE" dirty="0" err="1" smtClean="0"/>
              <a:t>exhaustion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whe</a:t>
            </a:r>
            <a:r>
              <a:rPr lang="de-DE" baseline="0" dirty="0" err="1" smtClean="0"/>
              <a:t>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return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6648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Working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/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overhead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appropriate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585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9924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 a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won‘t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stop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talking</a:t>
            </a:r>
            <a:endParaRPr lang="de-DE" baseline="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Looks like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constuctor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call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with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named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params</a:t>
            </a:r>
            <a:endParaRPr lang="de-DE" dirty="0" smtClean="0"/>
          </a:p>
          <a:p>
            <a:r>
              <a:rPr lang="de-DE" dirty="0" err="1" smtClean="0"/>
              <a:t>Syntactic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sugar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</a:t>
            </a:r>
            <a:endParaRPr lang="de-DE" baseline="0" dirty="0" smtClean="0"/>
          </a:p>
          <a:p>
            <a:r>
              <a:rPr lang="de-DE" baseline="0" dirty="0" err="1" smtClean="0"/>
              <a:t>Drawbacks</a:t>
            </a:r>
            <a:r>
              <a:rPr lang="de-DE" baseline="0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Assignment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does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returns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Incompatible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fluent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pattern</a:t>
            </a:r>
            <a:r>
              <a:rPr lang="de-DE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Compiler </a:t>
            </a:r>
            <a:r>
              <a:rPr lang="de-DE" baseline="0" dirty="0" err="1" smtClean="0"/>
              <a:t>cannot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ensure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mandatory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fields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endParaRPr lang="de-DE" baseline="0" dirty="0" smtClean="0"/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cyclic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references</a:t>
            </a:r>
            <a:r>
              <a:rPr lang="de-DE" baseline="0" dirty="0" smtClean="0"/>
              <a:t>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571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7281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Alternative „</a:t>
            </a:r>
            <a:r>
              <a:rPr lang="de-DE" dirty="0" err="1" smtClean="0"/>
              <a:t>with</a:t>
            </a:r>
            <a:r>
              <a:rPr lang="de-DE" dirty="0" smtClean="0"/>
              <a:t>“ </a:t>
            </a:r>
            <a:r>
              <a:rPr lang="de-DE" dirty="0" err="1" smtClean="0"/>
              <a:t>method</a:t>
            </a:r>
            <a:r>
              <a:rPr lang="de-DE" dirty="0" smtClean="0"/>
              <a:t>, </a:t>
            </a:r>
            <a:r>
              <a:rPr lang="de-DE" dirty="0" err="1" smtClean="0"/>
              <a:t>simply</a:t>
            </a:r>
            <a:r>
              <a:rPr lang="de-DE" dirty="0" smtClean="0"/>
              <a:t> pass in </a:t>
            </a:r>
            <a:r>
              <a:rPr lang="de-DE" dirty="0" err="1" smtClean="0"/>
              <a:t>value</a:t>
            </a:r>
            <a:r>
              <a:rPr lang="de-DE" dirty="0" smtClean="0"/>
              <a:t>: </a:t>
            </a:r>
            <a:r>
              <a:rPr lang="de-DE" dirty="0" err="1" smtClean="0"/>
              <a:t>Have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at </a:t>
            </a:r>
            <a:r>
              <a:rPr lang="de-DE" dirty="0" smtClean="0"/>
              <a:t>Java 8 </a:t>
            </a:r>
            <a:r>
              <a:rPr lang="de-DE" dirty="0" err="1" smtClean="0"/>
              <a:t>DateTime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.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lambda</a:t>
            </a:r>
            <a:r>
              <a:rPr lang="de-DE" dirty="0" smtClean="0"/>
              <a:t>? Next </a:t>
            </a:r>
            <a:r>
              <a:rPr lang="de-DE" dirty="0" err="1" smtClean="0"/>
              <a:t>slide</a:t>
            </a:r>
            <a:r>
              <a:rPr lang="de-DE" dirty="0" smtClean="0"/>
              <a:t>!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Property access is variation of “over” </a:t>
            </a:r>
            <a:r>
              <a:rPr lang="en-US" dirty="0" err="1" smtClean="0"/>
              <a:t>combinator</a:t>
            </a:r>
            <a:r>
              <a:rPr lang="en-US" dirty="0" smtClean="0"/>
              <a:t> of “</a:t>
            </a:r>
            <a:r>
              <a:rPr lang="en-US" dirty="0" err="1" smtClean="0"/>
              <a:t>lense</a:t>
            </a:r>
            <a:r>
              <a:rPr lang="en-US" dirty="0" smtClean="0"/>
              <a:t>” pattern in Haskell.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112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See </a:t>
            </a:r>
            <a:r>
              <a:rPr lang="de-DE" dirty="0" err="1" smtClean="0"/>
              <a:t>creating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how cyclic</a:t>
            </a:r>
            <a:r>
              <a:rPr lang="en-US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reference?</a:t>
            </a:r>
          </a:p>
          <a:p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We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need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info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how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update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field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holding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cyclic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ref</a:t>
            </a:r>
            <a:endParaRPr lang="de-DE" baseline="0" dirty="0" smtClean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en-US" baseline="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Apart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cycles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shallow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copies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all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objects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843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If</a:t>
            </a:r>
            <a:r>
              <a:rPr lang="de-DE" dirty="0" smtClean="0"/>
              <a:t> not </a:t>
            </a:r>
            <a:r>
              <a:rPr lang="de-DE" dirty="0" err="1" smtClean="0"/>
              <a:t>xperienced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hopefully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learn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endParaRPr lang="de-DE" dirty="0" smtClean="0"/>
          </a:p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ideas</a:t>
            </a:r>
            <a:r>
              <a:rPr lang="de-DE" dirty="0" smtClean="0"/>
              <a:t> </a:t>
            </a:r>
            <a:r>
              <a:rPr lang="de-DE" dirty="0" err="1" smtClean="0"/>
              <a:t>inspired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culture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6883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273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7026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 smtClean="0"/>
              <a:t>Only</a:t>
            </a:r>
            <a:r>
              <a:rPr lang="de-DE" baseline="0" dirty="0" smtClean="0"/>
              <a:t> flat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immutable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again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cyclic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references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problem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Imparative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style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 in block</a:t>
            </a:r>
          </a:p>
          <a:p>
            <a:endParaRPr lang="de-DE" baseline="0" dirty="0" smtClean="0"/>
          </a:p>
          <a:p>
            <a:r>
              <a:rPr lang="de-DE" baseline="0" dirty="0" smtClean="0"/>
              <a:t>IMG </a:t>
            </a:r>
            <a:r>
              <a:rPr lang="de-DE" baseline="0" dirty="0" err="1" smtClean="0"/>
              <a:t>src</a:t>
            </a:r>
            <a:r>
              <a:rPr lang="de-DE" baseline="0" dirty="0" smtClean="0"/>
              <a:t>: http://25.media.tumblr.com/tumblr_lxxowbwXTs1qhkm9yo1_400.gif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7169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Think </a:t>
            </a:r>
            <a:r>
              <a:rPr lang="de-DE" dirty="0" err="1" smtClean="0"/>
              <a:t>about</a:t>
            </a:r>
            <a:r>
              <a:rPr lang="de-DE" dirty="0" smtClean="0"/>
              <a:t> a </a:t>
            </a:r>
            <a:r>
              <a:rPr lang="de-DE" dirty="0" err="1" smtClean="0"/>
              <a:t>containment</a:t>
            </a:r>
            <a:r>
              <a:rPr lang="de-DE" dirty="0" smtClean="0"/>
              <a:t> </a:t>
            </a:r>
            <a:r>
              <a:rPr lang="de-DE" dirty="0" err="1" smtClean="0"/>
              <a:t>hierarchy</a:t>
            </a:r>
            <a:endParaRPr lang="de-DE" dirty="0" smtClean="0"/>
          </a:p>
          <a:p>
            <a:r>
              <a:rPr lang="de-DE" dirty="0" smtClean="0"/>
              <a:t>Root </a:t>
            </a:r>
            <a:r>
              <a:rPr lang="de-DE" dirty="0" err="1" smtClean="0"/>
              <a:t>object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dirty="0" err="1" smtClean="0"/>
              <a:t>appearently</a:t>
            </a:r>
            <a:r>
              <a:rPr lang="de-DE" dirty="0" smtClean="0"/>
              <a:t> Domain </a:t>
            </a:r>
            <a:r>
              <a:rPr lang="de-DE" dirty="0" err="1" smtClean="0"/>
              <a:t>Driven</a:t>
            </a:r>
            <a:r>
              <a:rPr lang="de-DE" baseline="0" dirty="0" smtClean="0"/>
              <a:t> Design </a:t>
            </a:r>
            <a:r>
              <a:rPr lang="de-DE" baseline="0" dirty="0" err="1" smtClean="0"/>
              <a:t>practice</a:t>
            </a:r>
            <a:r>
              <a:rPr lang="de-DE" baseline="0" dirty="0" smtClean="0"/>
              <a:t> </a:t>
            </a:r>
          </a:p>
          <a:p>
            <a:r>
              <a:rPr lang="de-DE" baseline="0" dirty="0" err="1" smtClean="0"/>
              <a:t>Nesting</a:t>
            </a:r>
            <a:r>
              <a:rPr lang="de-DE" baseline="0" dirty="0" smtClean="0"/>
              <a:t> alternative: </a:t>
            </a:r>
            <a:r>
              <a:rPr lang="de-DE" baseline="0" dirty="0" err="1" smtClean="0"/>
              <a:t>monatic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types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488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Builder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answer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6729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641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Basically</a:t>
            </a:r>
            <a:r>
              <a:rPr lang="de-DE" dirty="0" smtClean="0"/>
              <a:t> </a:t>
            </a:r>
            <a:r>
              <a:rPr lang="de-DE" dirty="0" err="1" smtClean="0"/>
              <a:t>named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</a:p>
          <a:p>
            <a:r>
              <a:rPr lang="de-DE" dirty="0" smtClean="0"/>
              <a:t>Looks like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: Lambda </a:t>
            </a:r>
            <a:r>
              <a:rPr lang="de-DE" dirty="0" err="1" smtClean="0"/>
              <a:t>builder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Can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param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1869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Library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xtend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Java 8 </a:t>
            </a:r>
            <a:r>
              <a:rPr lang="de-DE" baseline="0" dirty="0" err="1" smtClean="0"/>
              <a:t>types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0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Lambda: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argument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implicit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argument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8309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Leaving</a:t>
            </a:r>
            <a:r>
              <a:rPr lang="de-DE" dirty="0" smtClean="0"/>
              <a:t> out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imparative</a:t>
            </a:r>
            <a:r>
              <a:rPr lang="de-DE" dirty="0" smtClean="0"/>
              <a:t> APIs </a:t>
            </a:r>
            <a:r>
              <a:rPr lang="de-DE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block style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430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Silly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(</a:t>
            </a:r>
            <a:r>
              <a:rPr lang="de-DE" dirty="0" err="1" smtClean="0"/>
              <a:t>stringly</a:t>
            </a:r>
            <a:r>
              <a:rPr lang="de-DE" dirty="0" smtClean="0"/>
              <a:t> </a:t>
            </a:r>
            <a:r>
              <a:rPr lang="de-DE" dirty="0" err="1" smtClean="0"/>
              <a:t>typed</a:t>
            </a:r>
            <a:r>
              <a:rPr lang="de-DE" dirty="0" smtClean="0"/>
              <a:t>) </a:t>
            </a:r>
            <a:r>
              <a:rPr lang="de-DE" dirty="0" err="1" smtClean="0"/>
              <a:t>designed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off </a:t>
            </a:r>
            <a:r>
              <a:rPr lang="de-DE" dirty="0" err="1" smtClean="0"/>
              <a:t>Xtend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See </a:t>
            </a:r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annotation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r>
              <a:rPr lang="de-DE" dirty="0" smtClean="0"/>
              <a:t> </a:t>
            </a:r>
            <a:r>
              <a:rPr lang="de-DE" dirty="0" err="1" smtClean="0"/>
              <a:t>referenced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2050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It</a:t>
            </a:r>
            <a:r>
              <a:rPr lang="de-DE" dirty="0" smtClean="0"/>
              <a:t>“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same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„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“ (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leaving</a:t>
            </a:r>
            <a:r>
              <a:rPr lang="de-DE" baseline="0" dirty="0" smtClean="0"/>
              <a:t> out)</a:t>
            </a:r>
            <a:endParaRPr lang="de-DE" dirty="0" smtClean="0"/>
          </a:p>
          <a:p>
            <a:r>
              <a:rPr lang="de-DE" dirty="0" err="1" smtClean="0"/>
              <a:t>Exact</a:t>
            </a:r>
            <a:r>
              <a:rPr lang="de-DE" dirty="0" smtClean="0"/>
              <a:t> </a:t>
            </a:r>
            <a:r>
              <a:rPr lang="de-DE" dirty="0" smtClean="0"/>
              <a:t>same API</a:t>
            </a:r>
            <a:r>
              <a:rPr lang="de-DE" baseline="0" dirty="0" smtClean="0"/>
              <a:t> !!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898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1578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Xtend</a:t>
            </a:r>
            <a:r>
              <a:rPr lang="de-DE" baseline="0" dirty="0" smtClean="0"/>
              <a:t>: Switch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; </a:t>
            </a:r>
          </a:p>
          <a:p>
            <a:r>
              <a:rPr lang="de-DE" baseline="0" dirty="0" err="1" smtClean="0"/>
              <a:t>Generic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library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solution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possible</a:t>
            </a:r>
            <a:endParaRPr lang="de-DE" baseline="0" dirty="0" smtClean="0"/>
          </a:p>
          <a:p>
            <a:r>
              <a:rPr lang="de-DE" baseline="0" dirty="0" err="1" smtClean="0"/>
              <a:t>Datatype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APIs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564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3"/>
            <a:ext cx="9144000" cy="4643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2"/>
            <a:ext cx="9144000" cy="4643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4" name="Bild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54" t="1" r="4926" b="27830"/>
          <a:stretch/>
        </p:blipFill>
        <p:spPr>
          <a:xfrm>
            <a:off x="0" y="1895705"/>
            <a:ext cx="9144000" cy="2748167"/>
          </a:xfrm>
          <a:prstGeom prst="rect">
            <a:avLst/>
          </a:prstGeom>
        </p:spPr>
      </p:pic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41157" y="4812186"/>
            <a:ext cx="8223342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0" name="Titel 2"/>
          <p:cNvSpPr>
            <a:spLocks noGrp="1"/>
          </p:cNvSpPr>
          <p:nvPr>
            <p:ph type="ctrTitle" hasCustomPrompt="1"/>
          </p:nvPr>
        </p:nvSpPr>
        <p:spPr>
          <a:xfrm>
            <a:off x="442435" y="441701"/>
            <a:ext cx="8270209" cy="922099"/>
          </a:xfrm>
          <a:solidFill>
            <a:schemeClr val="accent1"/>
          </a:solidFill>
        </p:spPr>
        <p:txBody>
          <a:bodyPr tIns="10800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12" name="Picture 2" descr="https://cdn1.scrivito.com/fokus/56ee6b92c2c9f92d/fb07306ce2d4/Keyvisual_FOKUS_engl_bunt_Motiv1_Web_2016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6" y="5367338"/>
            <a:ext cx="2981324" cy="14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166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mplatzhalter 3"/>
          <p:cNvSpPr>
            <a:spLocks noGrp="1"/>
          </p:cNvSpPr>
          <p:nvPr>
            <p:ph type="chart" sz="quarter" idx="14"/>
          </p:nvPr>
        </p:nvSpPr>
        <p:spPr>
          <a:xfrm>
            <a:off x="5487989" y="1219202"/>
            <a:ext cx="3201987" cy="4816475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592" y="458710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1" y="1220312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1" y="1837638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1" y="6192677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464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72000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41157" y="4812188"/>
            <a:ext cx="8223342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7" name="Titel 2"/>
          <p:cNvSpPr>
            <a:spLocks noGrp="1"/>
          </p:cNvSpPr>
          <p:nvPr>
            <p:ph type="ctrTitle" hasCustomPrompt="1"/>
          </p:nvPr>
        </p:nvSpPr>
        <p:spPr>
          <a:xfrm>
            <a:off x="442436" y="441701"/>
            <a:ext cx="8270209" cy="922099"/>
          </a:xfrm>
          <a:solidFill>
            <a:schemeClr val="accent1"/>
          </a:solidFill>
        </p:spPr>
        <p:txBody>
          <a:bodyPr tIns="10800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11" name="Picture 2" descr="https://cdn1.scrivito.com/fokus/56ee6b92c2c9f92d/fb07306ce2d4/Keyvisual_FOKUS_engl_bunt_Motiv1_Web_201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6" y="5367338"/>
            <a:ext cx="2981324" cy="14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03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488390" y="1219195"/>
            <a:ext cx="3201986" cy="481624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1" y="1837637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315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/>
          </p:cNvSpPr>
          <p:nvPr userDrawn="1"/>
        </p:nvSpPr>
        <p:spPr>
          <a:xfrm>
            <a:off x="467771" y="6192677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454193" y="1420428"/>
            <a:ext cx="8235123" cy="4405237"/>
          </a:xfrm>
        </p:spPr>
        <p:txBody>
          <a:bodyPr/>
          <a:lstStyle>
            <a:lvl1pPr marL="270000" indent="-269875">
              <a:spcBef>
                <a:spcPts val="2784"/>
              </a:spcBef>
              <a:buFont typeface="+mj-lt"/>
              <a:buAutoNum type="arabicPeriod"/>
              <a:defRPr baseline="0"/>
            </a:lvl1pPr>
            <a:lvl2pPr marL="269875" indent="-269875">
              <a:buFont typeface="+mj-lt"/>
              <a:buAutoNum type="arabicPeriod"/>
              <a:defRPr/>
            </a:lvl2pPr>
            <a:lvl3pPr marL="269875" indent="-269875">
              <a:buFont typeface="+mj-lt"/>
              <a:buAutoNum type="arabicPeriod"/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592" y="458710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352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5037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5902060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432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482705" y="1219198"/>
            <a:ext cx="3206076" cy="227601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4"/>
          </p:nvPr>
        </p:nvSpPr>
        <p:spPr>
          <a:xfrm>
            <a:off x="5482705" y="3758755"/>
            <a:ext cx="3206076" cy="227601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1" y="1220312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5"/>
          </p:nvPr>
        </p:nvSpPr>
        <p:spPr>
          <a:xfrm>
            <a:off x="454191" y="1837638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467771" y="6192677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592" y="458710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94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54280" y="1225840"/>
            <a:ext cx="8240849" cy="4578745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467771" y="6192677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592" y="458710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2900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deut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7587" y="1837636"/>
            <a:ext cx="8232775" cy="3612251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dirty="0" err="1" smtClean="0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942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co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3"/>
          <p:cNvSpPr txBox="1">
            <a:spLocks/>
          </p:cNvSpPr>
          <p:nvPr userDrawn="1"/>
        </p:nvSpPr>
        <p:spPr>
          <a:xfrm>
            <a:off x="467771" y="6192677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801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9329843" y="4427840"/>
            <a:ext cx="466177" cy="2430161"/>
          </a:xfrm>
          <a:prstGeom prst="rect">
            <a:avLst/>
          </a:prstGeom>
          <a:solidFill>
            <a:schemeClr val="bg1"/>
          </a:solidFill>
          <a:ln w="22225" cap="flat" cmpd="sng">
            <a:noFill/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653064"/>
            <a:endParaRPr lang="de-DE" sz="1300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8563" y="446089"/>
            <a:ext cx="8253413" cy="928695"/>
          </a:xfrm>
          <a:prstGeom prst="rect">
            <a:avLst/>
          </a:prstGeom>
        </p:spPr>
        <p:txBody>
          <a:bodyPr vert="horz" wrap="square" lIns="91413" tIns="45707" rIns="91413" bIns="45707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1231" y="1838775"/>
            <a:ext cx="4325937" cy="3980089"/>
          </a:xfrm>
          <a:prstGeom prst="rect">
            <a:avLst/>
          </a:prstGeom>
        </p:spPr>
        <p:txBody>
          <a:bodyPr vert="horz" lIns="102826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3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1" name="Rechteck 20"/>
          <p:cNvSpPr/>
          <p:nvPr/>
        </p:nvSpPr>
        <p:spPr bwMode="auto">
          <a:xfrm>
            <a:off x="9389518" y="4489106"/>
            <a:ext cx="348855" cy="34885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2" name="Rechteck 21"/>
          <p:cNvSpPr/>
          <p:nvPr/>
        </p:nvSpPr>
        <p:spPr bwMode="auto">
          <a:xfrm rot="10800000">
            <a:off x="9389518" y="6438590"/>
            <a:ext cx="348855" cy="348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3" name="Rechteck 22"/>
          <p:cNvSpPr/>
          <p:nvPr/>
        </p:nvSpPr>
        <p:spPr bwMode="auto">
          <a:xfrm rot="10800000">
            <a:off x="9389518" y="5951218"/>
            <a:ext cx="348855" cy="348855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4" name="Rechteck 23"/>
          <p:cNvSpPr/>
          <p:nvPr/>
        </p:nvSpPr>
        <p:spPr bwMode="auto">
          <a:xfrm rot="10800000">
            <a:off x="9389518" y="5463847"/>
            <a:ext cx="348855" cy="34885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5" name="Rechteck 24"/>
          <p:cNvSpPr/>
          <p:nvPr/>
        </p:nvSpPr>
        <p:spPr bwMode="auto">
          <a:xfrm rot="10800000">
            <a:off x="9389518" y="4976477"/>
            <a:ext cx="348855" cy="348855"/>
          </a:xfrm>
          <a:prstGeom prst="rect">
            <a:avLst/>
          </a:prstGeom>
          <a:solidFill>
            <a:srgbClr val="616567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28625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accent4"/>
                </a:solidFill>
              </a:defRPr>
            </a:lvl1pPr>
          </a:lstStyle>
          <a:p>
            <a:pPr defTabSz="914126"/>
            <a:r>
              <a:rPr lang="de-DE" dirty="0" smtClean="0">
                <a:solidFill>
                  <a:srgbClr val="C7C9CA"/>
                </a:solidFill>
                <a:latin typeface="Arial"/>
              </a:rPr>
              <a:t>© Fraunhofer FOKUS</a:t>
            </a:r>
            <a:endParaRPr lang="de-DE" dirty="0">
              <a:solidFill>
                <a:srgbClr val="C7C9CA"/>
              </a:solidFill>
              <a:latin typeface="Arial"/>
            </a:endParaRPr>
          </a:p>
        </p:txBody>
      </p:sp>
      <p:pic>
        <p:nvPicPr>
          <p:cNvPr id="12" name="Bild 12" descr="fokus.emf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641" y="6024851"/>
            <a:ext cx="1220316" cy="33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9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3" r:id="rId2"/>
    <p:sldLayoutId id="2147483796" r:id="rId3"/>
    <p:sldLayoutId id="2147483795" r:id="rId4"/>
    <p:sldLayoutId id="2147483797" r:id="rId5"/>
    <p:sldLayoutId id="2147483798" r:id="rId6"/>
    <p:sldLayoutId id="2147483799" r:id="rId7"/>
    <p:sldLayoutId id="2147483801" r:id="rId8"/>
    <p:sldLayoutId id="2147483800" r:id="rId9"/>
    <p:sldLayoutId id="2147483802" r:id="rId10"/>
  </p:sldLayoutIdLst>
  <p:hf sldNum="0" hdr="0" dt="0"/>
  <p:txStyles>
    <p:titleStyle>
      <a:lvl1pPr algn="l" defTabSz="914126" rtl="0" eaLnBrk="1" latinLnBrk="0" hangingPunct="1">
        <a:lnSpc>
          <a:spcPts val="2999"/>
        </a:lnSpc>
        <a:spcBef>
          <a:spcPct val="0"/>
        </a:spcBef>
        <a:buNone/>
        <a:defRPr sz="2000" b="1" kern="1200" cap="all" spc="9" baseline="0">
          <a:solidFill>
            <a:schemeClr val="tx1"/>
          </a:solidFill>
          <a:latin typeface="+mn-lt"/>
          <a:ea typeface="+mj-ea"/>
          <a:cs typeface="Arial" pitchFamily="34" charset="0"/>
        </a:defRPr>
      </a:lvl1pPr>
    </p:titleStyle>
    <p:bodyStyle>
      <a:lvl1pPr marL="257326" indent="-257326" algn="l" defTabSz="914126" rtl="0" eaLnBrk="1" latinLnBrk="0" hangingPunct="1">
        <a:lnSpc>
          <a:spcPts val="2020"/>
        </a:lnSpc>
        <a:spcBef>
          <a:spcPct val="20000"/>
        </a:spcBef>
        <a:buClrTx/>
        <a:buFont typeface="Symbol" charset="2"/>
        <a:buChar char="-"/>
        <a:tabLst/>
        <a:defRPr lang="de-DE" sz="16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257326" indent="-257326" algn="l" defTabSz="914126" rtl="0" eaLnBrk="1" latinLnBrk="0" hangingPunct="1">
        <a:spcBef>
          <a:spcPct val="20000"/>
        </a:spcBef>
        <a:buClrTx/>
        <a:buFont typeface="Symbol" charset="2"/>
        <a:buChar char="-"/>
        <a:tabLst/>
        <a:defRPr lang="de-DE" sz="15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716428" indent="-240321" algn="l" defTabSz="914126" rtl="0" eaLnBrk="1" latinLnBrk="0" hangingPunct="1">
        <a:lnSpc>
          <a:spcPts val="2020"/>
        </a:lnSpc>
        <a:spcBef>
          <a:spcPct val="20000"/>
        </a:spcBef>
        <a:buClrTx/>
        <a:buFont typeface="Symbol" charset="2"/>
        <a:buChar char="-"/>
        <a:defRPr lang="de-DE" sz="16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501046" indent="-266394" algn="l" defTabSz="914126" rtl="0" eaLnBrk="1" latinLnBrk="0" hangingPunct="1">
        <a:lnSpc>
          <a:spcPts val="202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782" indent="-228531" algn="l" defTabSz="914126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845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0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3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8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39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2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7LUgXX_3cE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fokus.fraunhofer.de/xtenders/xtend-patterns-presentation.git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5"/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de-DE" dirty="0" smtClean="0"/>
              <a:t>Max Bureck, 23. March 2016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060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Distinction, Example: Object Decomposition in Java 8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7592" y="1825627"/>
            <a:ext cx="8391134" cy="4175124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bob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Parents)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Parents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(Parents)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Optional&lt;Person&gt;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momOpt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.getMom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Optional&lt;Person&gt;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dadOpt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.getDad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momOpt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.ifPresent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dadOpt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.ifPresent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"Mother: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()+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  Father: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  }));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Orphan) 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orphanage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((Orphan)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getOrphanage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"Orphanage: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orphanage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parental status"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781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 anchor="ctr"/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Signal </a:t>
            </a:r>
            <a:r>
              <a:rPr lang="de-DE" sz="7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 </a:t>
            </a:r>
            <a:r>
              <a:rPr lang="de-DE" sz="7200" b="1" dirty="0">
                <a:ln w="28575" cap="rnd" cmpd="sng" algn="ctr">
                  <a:solidFill>
                    <a:srgbClr val="AFABAB"/>
                  </a:solidFill>
                  <a:prstDash val="solid"/>
                  <a:bevel/>
                </a:ln>
                <a:solidFill>
                  <a:srgbClr val="A6A6A6"/>
                </a:solidFill>
                <a:effectLst>
                  <a:glow rad="228600">
                    <a:schemeClr val="bg1">
                      <a:lumMod val="75000"/>
                      <a:alpha val="78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Noise</a:t>
            </a:r>
            <a:endParaRPr lang="en-US" sz="7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7200" dirty="0">
              <a:ln w="41275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4324351" y="4488528"/>
            <a:ext cx="1914525" cy="914400"/>
          </a:xfrm>
          <a:prstGeom prst="rect">
            <a:avLst/>
          </a:prstGeom>
        </p:spPr>
        <p:txBody>
          <a:bodyPr vert="horz" wrap="none" lIns="15120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245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Distinction, Example: </a:t>
            </a:r>
            <a:r>
              <a:rPr lang="en-US" dirty="0"/>
              <a:t>Pattern </a:t>
            </a:r>
            <a:r>
              <a:rPr lang="en-US" dirty="0" smtClean="0"/>
              <a:t>Matching in Rust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323850" y="1837639"/>
            <a:ext cx="8629650" cy="3988027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match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bob.parental_status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Parents { mom: 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mother), dad: 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father)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=&gt;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!(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"Mother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{:?},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Father: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{:?}"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father.name, mother.name),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Orphan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orphanage: </a:t>
            </a: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institute 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=&gt;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"Orphanage: {:?}"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institute),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Unknown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=&gt;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!(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"Parental status unknown"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_   =&gt;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888" y="403767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Case Distinction, Pattern </a:t>
            </a:r>
            <a:r>
              <a:rPr lang="en-US" dirty="0" smtClean="0"/>
              <a:t>Matching: Short Description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Comparable to switch statement in C like languages</a:t>
            </a:r>
          </a:p>
          <a:p>
            <a:endParaRPr lang="en-US" dirty="0" smtClean="0"/>
          </a:p>
          <a:p>
            <a:r>
              <a:rPr lang="en-US" dirty="0" smtClean="0"/>
              <a:t>Matches a structural pattern of an object and it‘s fields</a:t>
            </a:r>
          </a:p>
          <a:p>
            <a:endParaRPr lang="en-US" dirty="0" smtClean="0"/>
          </a:p>
          <a:p>
            <a:r>
              <a:rPr lang="en-US" dirty="0" smtClean="0"/>
              <a:t>Expression of first matching pattern will be executed</a:t>
            </a:r>
          </a:p>
          <a:p>
            <a:endParaRPr lang="en-US" dirty="0" smtClean="0"/>
          </a:p>
          <a:p>
            <a:r>
              <a:rPr lang="en-US" dirty="0" smtClean="0"/>
              <a:t>Allows binding of field values to variable names (e.g. 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mother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 example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1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 – Intro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Generic pattern matching with type-matching, decomposition and variable binding?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err="1" smtClean="0"/>
              <a:t>Xtend</a:t>
            </a:r>
            <a:r>
              <a:rPr lang="en-US" dirty="0" smtClean="0"/>
              <a:t> switch expression “only” has instance check, no decomposition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 library solution would be best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But readable solution seems to be impossible without language support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Next best thing are data type specific solutions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5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Distinction, Example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de-DE" dirty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daredevil = Person::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orphan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"Matt Murdock"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 Agnes Orphanage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7000"/>
              </a:lnSpc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daredevil.parentalStatus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caseParents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 mom, dad 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'''</a:t>
            </a:r>
            <a:r>
              <a:rPr lang="en-US" dirty="0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Mother: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«mom.name»</a:t>
            </a:r>
            <a:r>
              <a:rPr lang="en-US" dirty="0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 Father: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«dad.name»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caseOrphan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 orphanage 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"Orphanage: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orphanage)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caseUnknown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parental status"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888512" y="4761714"/>
            <a:ext cx="1031051" cy="1179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6600" dirty="0">
                <a:solidFill>
                  <a:schemeClr val="bg1">
                    <a:lumMod val="65000"/>
                  </a:schemeClr>
                </a:solidFill>
              </a:rPr>
              <a:t>👿</a:t>
            </a:r>
            <a:endParaRPr lang="en-US" sz="6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Case Distinction</a:t>
            </a:r>
            <a:r>
              <a:rPr lang="en-US" dirty="0" smtClean="0"/>
              <a:t>, Downsides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Complex to implement, only makes sense if used multiple times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No flexible nested decomposition and variable binding by caller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en-US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2854434" y="3312430"/>
            <a:ext cx="3113163" cy="3241356"/>
            <a:chOff x="2854432" y="3430102"/>
            <a:chExt cx="3113163" cy="3241356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083" y="3430102"/>
              <a:ext cx="2977013" cy="3241356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2854432" y="5599603"/>
              <a:ext cx="3113163" cy="438150"/>
            </a:xfrm>
            <a:prstGeom prst="rect">
              <a:avLst/>
            </a:prstGeom>
          </p:spPr>
          <p:txBody>
            <a:bodyPr vert="horz" wrap="none" lIns="151200" tIns="0" rIns="0" bIns="0" rtlCol="0">
              <a:noAutofit/>
            </a:bodyPr>
            <a:lstStyle/>
            <a:p>
              <a:pPr>
                <a:lnSpc>
                  <a:spcPts val="2800"/>
                </a:lnSpc>
                <a:spcBef>
                  <a:spcPts val="560"/>
                </a:spcBef>
                <a:buClr>
                  <a:schemeClr val="tx1"/>
                </a:buClr>
              </a:pPr>
              <a:r>
                <a:rPr lang="en-US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innerShdw blurRad="114300">
                      <a:prstClr val="black"/>
                    </a:innerShdw>
                  </a:effectLst>
                  <a:latin typeface="Arial Black" panose="020B0A04020102020204" pitchFamily="34" charset="0"/>
                </a:rPr>
                <a:t>Not the original I 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49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Distinction, Summary / Use Cases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209714" lvl="1" indent="-209714"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Most times the powerful switch statement or multiple dispatch is good enough</a:t>
            </a:r>
          </a:p>
          <a:p>
            <a:pPr marL="209714" lvl="1" indent="-209714"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 marL="209714" lvl="1" indent="-209714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209714" lvl="1" indent="-209714"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Still, this pattern can be useful for several use cases: 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Short notation for reoccurring, non trivial object decomposition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Null-safe data access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Can enforce exhaustive case handling or at least default case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Alternative to inheritance hierarchies: No looking for all possible subclasses</a:t>
            </a:r>
          </a:p>
          <a:p>
            <a:pPr lvl="1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902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Case Distinction</a:t>
            </a:r>
            <a:r>
              <a:rPr lang="en-US" dirty="0" smtClean="0"/>
              <a:t>, 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Fluent Case APIs can encapsulate reusable object decompositions</a:t>
            </a:r>
          </a:p>
          <a:p>
            <a:endParaRPr lang="en-US" dirty="0" smtClean="0"/>
          </a:p>
          <a:p>
            <a:r>
              <a:rPr lang="en-US" dirty="0" smtClean="0"/>
              <a:t>They are an alternative to language-level pattern matching</a:t>
            </a:r>
          </a:p>
          <a:p>
            <a:endParaRPr lang="en-US" dirty="0" smtClean="0"/>
          </a:p>
          <a:p>
            <a:r>
              <a:rPr lang="en-US" dirty="0" smtClean="0"/>
              <a:t>Come with implementation overhead</a:t>
            </a:r>
          </a:p>
          <a:p>
            <a:endParaRPr lang="en-US" dirty="0"/>
          </a:p>
          <a:p>
            <a:r>
              <a:rPr lang="en-US" dirty="0" smtClean="0"/>
              <a:t>Depending </a:t>
            </a:r>
            <a:r>
              <a:rPr lang="en-US" dirty="0"/>
              <a:t>on usage (capturing in lambdas), </a:t>
            </a:r>
            <a:r>
              <a:rPr lang="en-US" dirty="0" smtClean="0"/>
              <a:t>may have runtime and memory overhead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2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</a:t>
            </a:r>
            <a:r>
              <a:rPr lang="en-US" dirty="0" smtClean="0"/>
              <a:t>Patterns – Intro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Immutable objects are easier to reason about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No unexpected changes when passed to methods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Can </a:t>
            </a:r>
            <a:r>
              <a:rPr lang="en-US" dirty="0" smtClean="0"/>
              <a:t>safely be </a:t>
            </a:r>
            <a:r>
              <a:rPr lang="en-US" dirty="0" smtClean="0"/>
              <a:t>shared between threads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Interestingly better for Java GC (according to Brian Goetz)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454420" y="1220312"/>
            <a:ext cx="8235036" cy="605317"/>
          </a:xfrm>
        </p:spPr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</a:rPr>
              <a:t>Intro – </a:t>
            </a:r>
            <a:r>
              <a:rPr lang="de-DE" dirty="0" err="1" smtClean="0">
                <a:solidFill>
                  <a:schemeClr val="accent1"/>
                </a:solidFill>
              </a:rPr>
              <a:t>Xtend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2" y="1837639"/>
            <a:ext cx="8235265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err="1" smtClean="0"/>
              <a:t>Xtend</a:t>
            </a:r>
            <a:r>
              <a:rPr lang="en-US" dirty="0" smtClean="0"/>
              <a:t> is a general purpose programming language </a:t>
            </a:r>
            <a:r>
              <a:rPr lang="en-US" dirty="0" err="1" smtClean="0"/>
              <a:t>transpiling</a:t>
            </a:r>
            <a:r>
              <a:rPr lang="en-US" dirty="0" smtClean="0"/>
              <a:t> to Java source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Its syntax is flexible allowing definition of internal DSLs and interesting APIs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This presentation will show some ways how the syntax can be utilized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No </a:t>
            </a:r>
            <a:r>
              <a:rPr lang="en-US" dirty="0"/>
              <a:t>detailed explanation of </a:t>
            </a:r>
            <a:r>
              <a:rPr lang="en-US" dirty="0" err="1"/>
              <a:t>Xtend‘s</a:t>
            </a:r>
            <a:r>
              <a:rPr lang="en-US" dirty="0"/>
              <a:t> </a:t>
            </a:r>
            <a:r>
              <a:rPr lang="en-US" dirty="0" smtClean="0"/>
              <a:t>features though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2" name="Textfeld 11"/>
          <p:cNvSpPr txBox="1"/>
          <p:nvPr/>
        </p:nvSpPr>
        <p:spPr>
          <a:xfrm rot="16200000">
            <a:off x="7812243" y="4909300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016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FFFFFF"/>
                </a:solidFill>
                <a:latin typeface="Arial"/>
              </a:rPr>
              <a:t>©Matthias Heyde / Fraunhofer FOKUS</a:t>
            </a:r>
          </a:p>
        </p:txBody>
      </p:sp>
      <p:sp>
        <p:nvSpPr>
          <p:cNvPr id="8" name="Textfeld 7"/>
          <p:cNvSpPr txBox="1"/>
          <p:nvPr/>
        </p:nvSpPr>
        <p:spPr>
          <a:xfrm rot="16200000">
            <a:off x="7812243" y="4909298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180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C7C9CA"/>
                </a:solidFill>
                <a:latin typeface="Arial"/>
              </a:rPr>
              <a:t>© Matthias Heyde / Fraunhofer FOKUS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91" y="4116547"/>
            <a:ext cx="1714286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3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</a:t>
            </a:r>
            <a:r>
              <a:rPr lang="en-US" dirty="0" smtClean="0"/>
              <a:t>Data Structure Patterns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Immutable objects are tricky in some </a:t>
            </a:r>
            <a:r>
              <a:rPr lang="en-US" dirty="0" smtClean="0"/>
              <a:t>cases </a:t>
            </a: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Especially demanding are: 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Object manipulation and 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Circular references</a:t>
            </a:r>
          </a:p>
          <a:p>
            <a:pPr lvl="1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6" name="Abgerundete rechteckige Legende 5"/>
          <p:cNvSpPr/>
          <p:nvPr/>
        </p:nvSpPr>
        <p:spPr bwMode="auto">
          <a:xfrm>
            <a:off x="4019804" y="2459459"/>
            <a:ext cx="3346196" cy="701424"/>
          </a:xfrm>
          <a:prstGeom prst="wedgeRoundRectCallout">
            <a:avLst>
              <a:gd name="adj1" fmla="val -88753"/>
              <a:gd name="adj2" fmla="val 63257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What??? You said </a:t>
            </a:r>
            <a:r>
              <a:rPr lang="en-US" i="1" kern="0" dirty="0">
                <a:solidFill>
                  <a:sysClr val="windowText" lastClr="000000"/>
                </a:solidFill>
              </a:rPr>
              <a:t>immutable</a:t>
            </a:r>
            <a:r>
              <a:rPr lang="en-US" kern="0" dirty="0">
                <a:solidFill>
                  <a:sysClr val="windowText" lastClr="000000"/>
                </a:solidFill>
              </a:rPr>
              <a:t>!</a:t>
            </a:r>
          </a:p>
        </p:txBody>
      </p:sp>
      <p:sp>
        <p:nvSpPr>
          <p:cNvPr id="8" name="Abgerundete rechteckige Legende 7"/>
          <p:cNvSpPr/>
          <p:nvPr/>
        </p:nvSpPr>
        <p:spPr bwMode="auto">
          <a:xfrm>
            <a:off x="4019804" y="3657257"/>
            <a:ext cx="3346196" cy="701424"/>
          </a:xfrm>
          <a:prstGeom prst="wedgeRoundRectCallout">
            <a:avLst>
              <a:gd name="adj1" fmla="val -88373"/>
              <a:gd name="adj2" fmla="val -72538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Bear with me, explanation in</a:t>
            </a:r>
          </a:p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3 slides</a:t>
            </a:r>
          </a:p>
        </p:txBody>
      </p:sp>
    </p:spTree>
    <p:extLst>
      <p:ext uri="{BB962C8B-B14F-4D97-AF65-F5344CB8AC3E}">
        <p14:creationId xmlns:p14="http://schemas.microsoft.com/office/powerpoint/2010/main" val="422102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Patterns</a:t>
            </a:r>
            <a:r>
              <a:rPr lang="en-US" dirty="0" smtClean="0"/>
              <a:t>: Object Instantiation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Initialization using mutable builder objects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Especially nice: Lambda builder pattern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Example: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"Mack"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"The Knife"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212115" y="2300646"/>
            <a:ext cx="1988457" cy="116193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r>
              <a:rPr lang="en-US" sz="7200" dirty="0">
                <a:solidFill>
                  <a:schemeClr val="bg1">
                    <a:lumMod val="65000"/>
                  </a:schemeClr>
                </a:solidFill>
              </a:rPr>
              <a:t>🔨</a:t>
            </a:r>
            <a:r>
              <a:rPr lang="en-US" sz="7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</a:t>
            </a:r>
            <a:r>
              <a:rPr lang="en-US" sz="72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6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Patterns</a:t>
            </a:r>
            <a:r>
              <a:rPr lang="en-US" dirty="0" smtClean="0"/>
              <a:t>: Lambda Builder Explained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Static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dirty="0" smtClean="0"/>
              <a:t> method taking lambda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dirty="0" smtClean="0"/>
              <a:t> method instantiates builder and calls lambda with it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Lambda calls setters on builder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Create method uses configured builder to create object and returns it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615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Object Manipulation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So called “persistent data structures“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For simple structures: Fields may have ”update” method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Takes lambda parameter mapping old field value to new value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Returns new immutable updated object</a:t>
            </a:r>
          </a:p>
          <a:p>
            <a:pPr lvl="1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4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Object Patterns: </a:t>
            </a:r>
            <a:r>
              <a:rPr lang="en-US" dirty="0" smtClean="0">
                <a:solidFill>
                  <a:schemeClr val="accent1"/>
                </a:solidFill>
              </a:rPr>
              <a:t>Object Manipulation Example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endParaRPr lang="de-DE" dirty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...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((String)=&gt;String mapper)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mapper.apply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p.firstName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[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"max"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i="1" dirty="0" err="1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toFirstUpper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3924" lvl="1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de-DE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98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Object Manipulation - Problem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lvl="1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b="1" dirty="0" smtClean="0"/>
              <a:t>Cyclic references will come back to bite </a:t>
            </a:r>
            <a:r>
              <a:rPr lang="en-US" b="1" dirty="0" smtClean="0"/>
              <a:t>you on manipulation!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Especially when automatically generating manipulators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3461242" y="4012950"/>
            <a:ext cx="2221517" cy="1080000"/>
            <a:chOff x="4011642" y="4758776"/>
            <a:chExt cx="2221517" cy="1080000"/>
          </a:xfrm>
        </p:grpSpPr>
        <p:sp>
          <p:nvSpPr>
            <p:cNvPr id="16" name="Kreis 15"/>
            <p:cNvSpPr/>
            <p:nvPr/>
          </p:nvSpPr>
          <p:spPr bwMode="auto">
            <a:xfrm rot="2808121">
              <a:off x="4011642" y="4758776"/>
              <a:ext cx="1080000" cy="1080000"/>
            </a:xfrm>
            <a:prstGeom prst="pie">
              <a:avLst>
                <a:gd name="adj1" fmla="val 20636354"/>
                <a:gd name="adj2" fmla="val 16790529"/>
              </a:avLst>
            </a:prstGeom>
            <a:solidFill>
              <a:srgbClr val="FFFF00"/>
            </a:solidFill>
            <a:ln w="222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7" name="Gruppieren 16"/>
            <p:cNvGrpSpPr/>
            <p:nvPr/>
          </p:nvGrpSpPr>
          <p:grpSpPr>
            <a:xfrm>
              <a:off x="5337142" y="4768012"/>
              <a:ext cx="896017" cy="969351"/>
              <a:chOff x="5337142" y="4768012"/>
              <a:chExt cx="896017" cy="969351"/>
            </a:xfrm>
          </p:grpSpPr>
          <p:sp>
            <p:nvSpPr>
              <p:cNvPr id="18" name="Flussdiagramm: Verzögerung 5"/>
              <p:cNvSpPr/>
              <p:nvPr/>
            </p:nvSpPr>
            <p:spPr bwMode="auto">
              <a:xfrm rot="16200000">
                <a:off x="5300475" y="4804679"/>
                <a:ext cx="969351" cy="896017"/>
              </a:xfrm>
              <a:custGeom>
                <a:avLst/>
                <a:gdLst>
                  <a:gd name="connsiteX0" fmla="*/ 0 w 952501"/>
                  <a:gd name="connsiteY0" fmla="*/ 0 h 831916"/>
                  <a:gd name="connsiteX1" fmla="*/ 476251 w 952501"/>
                  <a:gd name="connsiteY1" fmla="*/ 0 h 831916"/>
                  <a:gd name="connsiteX2" fmla="*/ 952502 w 952501"/>
                  <a:gd name="connsiteY2" fmla="*/ 415958 h 831916"/>
                  <a:gd name="connsiteX3" fmla="*/ 476251 w 952501"/>
                  <a:gd name="connsiteY3" fmla="*/ 831916 h 831916"/>
                  <a:gd name="connsiteX4" fmla="*/ 0 w 952501"/>
                  <a:gd name="connsiteY4" fmla="*/ 831916 h 831916"/>
                  <a:gd name="connsiteX5" fmla="*/ 0 w 952501"/>
                  <a:gd name="connsiteY5" fmla="*/ 0 h 831916"/>
                  <a:gd name="connsiteX0" fmla="*/ 0 w 952502"/>
                  <a:gd name="connsiteY0" fmla="*/ 0 h 831916"/>
                  <a:gd name="connsiteX1" fmla="*/ 476251 w 952502"/>
                  <a:gd name="connsiteY1" fmla="*/ 0 h 831916"/>
                  <a:gd name="connsiteX2" fmla="*/ 952502 w 952502"/>
                  <a:gd name="connsiteY2" fmla="*/ 415958 h 831916"/>
                  <a:gd name="connsiteX3" fmla="*/ 476251 w 952502"/>
                  <a:gd name="connsiteY3" fmla="*/ 831916 h 831916"/>
                  <a:gd name="connsiteX4" fmla="*/ 0 w 952502"/>
                  <a:gd name="connsiteY4" fmla="*/ 831916 h 831916"/>
                  <a:gd name="connsiteX5" fmla="*/ 167460 w 952502"/>
                  <a:gd name="connsiteY5" fmla="*/ 158786 h 831916"/>
                  <a:gd name="connsiteX6" fmla="*/ 0 w 952502"/>
                  <a:gd name="connsiteY6" fmla="*/ 0 h 831916"/>
                  <a:gd name="connsiteX0" fmla="*/ 0 w 952502"/>
                  <a:gd name="connsiteY0" fmla="*/ 0 h 831916"/>
                  <a:gd name="connsiteX1" fmla="*/ 476251 w 952502"/>
                  <a:gd name="connsiteY1" fmla="*/ 0 h 831916"/>
                  <a:gd name="connsiteX2" fmla="*/ 952502 w 952502"/>
                  <a:gd name="connsiteY2" fmla="*/ 415958 h 831916"/>
                  <a:gd name="connsiteX3" fmla="*/ 476251 w 952502"/>
                  <a:gd name="connsiteY3" fmla="*/ 831916 h 831916"/>
                  <a:gd name="connsiteX4" fmla="*/ 0 w 952502"/>
                  <a:gd name="connsiteY4" fmla="*/ 831916 h 831916"/>
                  <a:gd name="connsiteX5" fmla="*/ 167460 w 952502"/>
                  <a:gd name="connsiteY5" fmla="*/ 158786 h 831916"/>
                  <a:gd name="connsiteX6" fmla="*/ 0 w 952502"/>
                  <a:gd name="connsiteY6" fmla="*/ 0 h 831916"/>
                  <a:gd name="connsiteX0" fmla="*/ 0 w 952502"/>
                  <a:gd name="connsiteY0" fmla="*/ 0 h 831916"/>
                  <a:gd name="connsiteX1" fmla="*/ 476251 w 952502"/>
                  <a:gd name="connsiteY1" fmla="*/ 0 h 831916"/>
                  <a:gd name="connsiteX2" fmla="*/ 952502 w 952502"/>
                  <a:gd name="connsiteY2" fmla="*/ 415958 h 831916"/>
                  <a:gd name="connsiteX3" fmla="*/ 476251 w 952502"/>
                  <a:gd name="connsiteY3" fmla="*/ 831916 h 831916"/>
                  <a:gd name="connsiteX4" fmla="*/ 0 w 952502"/>
                  <a:gd name="connsiteY4" fmla="*/ 831916 h 831916"/>
                  <a:gd name="connsiteX5" fmla="*/ 167460 w 952502"/>
                  <a:gd name="connsiteY5" fmla="*/ 158786 h 831916"/>
                  <a:gd name="connsiteX6" fmla="*/ 0 w 952502"/>
                  <a:gd name="connsiteY6" fmla="*/ 0 h 831916"/>
                  <a:gd name="connsiteX0" fmla="*/ 0 w 952502"/>
                  <a:gd name="connsiteY0" fmla="*/ 0 h 831916"/>
                  <a:gd name="connsiteX1" fmla="*/ 476251 w 952502"/>
                  <a:gd name="connsiteY1" fmla="*/ 0 h 831916"/>
                  <a:gd name="connsiteX2" fmla="*/ 952502 w 952502"/>
                  <a:gd name="connsiteY2" fmla="*/ 415958 h 831916"/>
                  <a:gd name="connsiteX3" fmla="*/ 476251 w 952502"/>
                  <a:gd name="connsiteY3" fmla="*/ 831916 h 831916"/>
                  <a:gd name="connsiteX4" fmla="*/ 0 w 952502"/>
                  <a:gd name="connsiteY4" fmla="*/ 831916 h 831916"/>
                  <a:gd name="connsiteX5" fmla="*/ 167460 w 952502"/>
                  <a:gd name="connsiteY5" fmla="*/ 158786 h 831916"/>
                  <a:gd name="connsiteX6" fmla="*/ 0 w 952502"/>
                  <a:gd name="connsiteY6" fmla="*/ 0 h 831916"/>
                  <a:gd name="connsiteX0" fmla="*/ 40133 w 992635"/>
                  <a:gd name="connsiteY0" fmla="*/ 0 h 831916"/>
                  <a:gd name="connsiteX1" fmla="*/ 516384 w 992635"/>
                  <a:gd name="connsiteY1" fmla="*/ 0 h 831916"/>
                  <a:gd name="connsiteX2" fmla="*/ 992635 w 992635"/>
                  <a:gd name="connsiteY2" fmla="*/ 415958 h 831916"/>
                  <a:gd name="connsiteX3" fmla="*/ 516384 w 992635"/>
                  <a:gd name="connsiteY3" fmla="*/ 831916 h 831916"/>
                  <a:gd name="connsiteX4" fmla="*/ 40133 w 992635"/>
                  <a:gd name="connsiteY4" fmla="*/ 831916 h 831916"/>
                  <a:gd name="connsiteX5" fmla="*/ 26617 w 992635"/>
                  <a:gd name="connsiteY5" fmla="*/ 339757 h 831916"/>
                  <a:gd name="connsiteX6" fmla="*/ 207593 w 992635"/>
                  <a:gd name="connsiteY6" fmla="*/ 158786 h 831916"/>
                  <a:gd name="connsiteX7" fmla="*/ 40133 w 992635"/>
                  <a:gd name="connsiteY7" fmla="*/ 0 h 831916"/>
                  <a:gd name="connsiteX0" fmla="*/ 79549 w 1032051"/>
                  <a:gd name="connsiteY0" fmla="*/ 0 h 831916"/>
                  <a:gd name="connsiteX1" fmla="*/ 555800 w 1032051"/>
                  <a:gd name="connsiteY1" fmla="*/ 0 h 831916"/>
                  <a:gd name="connsiteX2" fmla="*/ 1032051 w 1032051"/>
                  <a:gd name="connsiteY2" fmla="*/ 415958 h 831916"/>
                  <a:gd name="connsiteX3" fmla="*/ 555800 w 1032051"/>
                  <a:gd name="connsiteY3" fmla="*/ 831916 h 831916"/>
                  <a:gd name="connsiteX4" fmla="*/ 79549 w 1032051"/>
                  <a:gd name="connsiteY4" fmla="*/ 831916 h 831916"/>
                  <a:gd name="connsiteX5" fmla="*/ 66033 w 1032051"/>
                  <a:gd name="connsiteY5" fmla="*/ 339757 h 831916"/>
                  <a:gd name="connsiteX6" fmla="*/ 247009 w 1032051"/>
                  <a:gd name="connsiteY6" fmla="*/ 158786 h 831916"/>
                  <a:gd name="connsiteX7" fmla="*/ 79549 w 1032051"/>
                  <a:gd name="connsiteY7" fmla="*/ 0 h 831916"/>
                  <a:gd name="connsiteX0" fmla="*/ 28440 w 980942"/>
                  <a:gd name="connsiteY0" fmla="*/ 0 h 831916"/>
                  <a:gd name="connsiteX1" fmla="*/ 504691 w 980942"/>
                  <a:gd name="connsiteY1" fmla="*/ 0 h 831916"/>
                  <a:gd name="connsiteX2" fmla="*/ 980942 w 980942"/>
                  <a:gd name="connsiteY2" fmla="*/ 415958 h 831916"/>
                  <a:gd name="connsiteX3" fmla="*/ 504691 w 980942"/>
                  <a:gd name="connsiteY3" fmla="*/ 831916 h 831916"/>
                  <a:gd name="connsiteX4" fmla="*/ 28440 w 980942"/>
                  <a:gd name="connsiteY4" fmla="*/ 831916 h 831916"/>
                  <a:gd name="connsiteX5" fmla="*/ 14924 w 980942"/>
                  <a:gd name="connsiteY5" fmla="*/ 339757 h 831916"/>
                  <a:gd name="connsiteX6" fmla="*/ 195900 w 980942"/>
                  <a:gd name="connsiteY6" fmla="*/ 158786 h 831916"/>
                  <a:gd name="connsiteX7" fmla="*/ 28440 w 980942"/>
                  <a:gd name="connsiteY7" fmla="*/ 0 h 831916"/>
                  <a:gd name="connsiteX0" fmla="*/ 59112 w 1011614"/>
                  <a:gd name="connsiteY0" fmla="*/ 0 h 831916"/>
                  <a:gd name="connsiteX1" fmla="*/ 535363 w 1011614"/>
                  <a:gd name="connsiteY1" fmla="*/ 0 h 831916"/>
                  <a:gd name="connsiteX2" fmla="*/ 1011614 w 1011614"/>
                  <a:gd name="connsiteY2" fmla="*/ 415958 h 831916"/>
                  <a:gd name="connsiteX3" fmla="*/ 535363 w 1011614"/>
                  <a:gd name="connsiteY3" fmla="*/ 831916 h 831916"/>
                  <a:gd name="connsiteX4" fmla="*/ 59112 w 1011614"/>
                  <a:gd name="connsiteY4" fmla="*/ 831916 h 831916"/>
                  <a:gd name="connsiteX5" fmla="*/ 45596 w 1011614"/>
                  <a:gd name="connsiteY5" fmla="*/ 339757 h 831916"/>
                  <a:gd name="connsiteX6" fmla="*/ 226572 w 1011614"/>
                  <a:gd name="connsiteY6" fmla="*/ 158786 h 831916"/>
                  <a:gd name="connsiteX7" fmla="*/ 59112 w 1011614"/>
                  <a:gd name="connsiteY7" fmla="*/ 0 h 831916"/>
                  <a:gd name="connsiteX0" fmla="*/ 59112 w 1011614"/>
                  <a:gd name="connsiteY0" fmla="*/ 0 h 831916"/>
                  <a:gd name="connsiteX1" fmla="*/ 535363 w 1011614"/>
                  <a:gd name="connsiteY1" fmla="*/ 0 h 831916"/>
                  <a:gd name="connsiteX2" fmla="*/ 1011614 w 1011614"/>
                  <a:gd name="connsiteY2" fmla="*/ 415958 h 831916"/>
                  <a:gd name="connsiteX3" fmla="*/ 535363 w 1011614"/>
                  <a:gd name="connsiteY3" fmla="*/ 831916 h 831916"/>
                  <a:gd name="connsiteX4" fmla="*/ 59112 w 1011614"/>
                  <a:gd name="connsiteY4" fmla="*/ 831916 h 831916"/>
                  <a:gd name="connsiteX5" fmla="*/ 45596 w 1011614"/>
                  <a:gd name="connsiteY5" fmla="*/ 339757 h 831916"/>
                  <a:gd name="connsiteX6" fmla="*/ 226572 w 1011614"/>
                  <a:gd name="connsiteY6" fmla="*/ 158786 h 831916"/>
                  <a:gd name="connsiteX7" fmla="*/ 59112 w 1011614"/>
                  <a:gd name="connsiteY7" fmla="*/ 0 h 831916"/>
                  <a:gd name="connsiteX0" fmla="*/ 63142 w 1015644"/>
                  <a:gd name="connsiteY0" fmla="*/ 0 h 831916"/>
                  <a:gd name="connsiteX1" fmla="*/ 539393 w 1015644"/>
                  <a:gd name="connsiteY1" fmla="*/ 0 h 831916"/>
                  <a:gd name="connsiteX2" fmla="*/ 1015644 w 1015644"/>
                  <a:gd name="connsiteY2" fmla="*/ 415958 h 831916"/>
                  <a:gd name="connsiteX3" fmla="*/ 539393 w 1015644"/>
                  <a:gd name="connsiteY3" fmla="*/ 831916 h 831916"/>
                  <a:gd name="connsiteX4" fmla="*/ 63142 w 1015644"/>
                  <a:gd name="connsiteY4" fmla="*/ 831916 h 831916"/>
                  <a:gd name="connsiteX5" fmla="*/ 49626 w 1015644"/>
                  <a:gd name="connsiteY5" fmla="*/ 339757 h 831916"/>
                  <a:gd name="connsiteX6" fmla="*/ 230602 w 1015644"/>
                  <a:gd name="connsiteY6" fmla="*/ 158786 h 831916"/>
                  <a:gd name="connsiteX7" fmla="*/ 63142 w 1015644"/>
                  <a:gd name="connsiteY7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11207 h 831916"/>
                  <a:gd name="connsiteX6" fmla="*/ 5365 w 971383"/>
                  <a:gd name="connsiteY6" fmla="*/ 339757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39757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0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27911 w 980413"/>
                  <a:gd name="connsiteY0" fmla="*/ 0 h 831916"/>
                  <a:gd name="connsiteX1" fmla="*/ 504162 w 980413"/>
                  <a:gd name="connsiteY1" fmla="*/ 0 h 831916"/>
                  <a:gd name="connsiteX2" fmla="*/ 980413 w 980413"/>
                  <a:gd name="connsiteY2" fmla="*/ 415958 h 831916"/>
                  <a:gd name="connsiteX3" fmla="*/ 504162 w 980413"/>
                  <a:gd name="connsiteY3" fmla="*/ 831916 h 831916"/>
                  <a:gd name="connsiteX4" fmla="*/ 27911 w 980413"/>
                  <a:gd name="connsiteY4" fmla="*/ 831916 h 831916"/>
                  <a:gd name="connsiteX5" fmla="*/ 185845 w 980413"/>
                  <a:gd name="connsiteY5" fmla="*/ 596935 h 831916"/>
                  <a:gd name="connsiteX6" fmla="*/ 14395 w 980413"/>
                  <a:gd name="connsiteY6" fmla="*/ 377863 h 831916"/>
                  <a:gd name="connsiteX7" fmla="*/ 195371 w 980413"/>
                  <a:gd name="connsiteY7" fmla="*/ 158786 h 831916"/>
                  <a:gd name="connsiteX8" fmla="*/ 27911 w 980413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94053 w 979095"/>
                  <a:gd name="connsiteY7" fmla="*/ 158786 h 831916"/>
                  <a:gd name="connsiteX8" fmla="*/ 26593 w 979095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94053 w 979095"/>
                  <a:gd name="connsiteY7" fmla="*/ 199270 h 831916"/>
                  <a:gd name="connsiteX8" fmla="*/ 26593 w 979095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94053 w 979095"/>
                  <a:gd name="connsiteY7" fmla="*/ 199270 h 831916"/>
                  <a:gd name="connsiteX8" fmla="*/ 26593 w 979095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67859 w 979095"/>
                  <a:gd name="connsiteY7" fmla="*/ 189748 h 831916"/>
                  <a:gd name="connsiteX8" fmla="*/ 26593 w 979095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86909 w 979095"/>
                  <a:gd name="connsiteY7" fmla="*/ 189751 h 831916"/>
                  <a:gd name="connsiteX8" fmla="*/ 26593 w 979095"/>
                  <a:gd name="connsiteY8" fmla="*/ 0 h 831916"/>
                  <a:gd name="connsiteX0" fmla="*/ 13516 w 966018"/>
                  <a:gd name="connsiteY0" fmla="*/ 0 h 831916"/>
                  <a:gd name="connsiteX1" fmla="*/ 489767 w 966018"/>
                  <a:gd name="connsiteY1" fmla="*/ 0 h 831916"/>
                  <a:gd name="connsiteX2" fmla="*/ 966018 w 966018"/>
                  <a:gd name="connsiteY2" fmla="*/ 415958 h 831916"/>
                  <a:gd name="connsiteX3" fmla="*/ 489767 w 966018"/>
                  <a:gd name="connsiteY3" fmla="*/ 831916 h 831916"/>
                  <a:gd name="connsiteX4" fmla="*/ 13516 w 966018"/>
                  <a:gd name="connsiteY4" fmla="*/ 831916 h 831916"/>
                  <a:gd name="connsiteX5" fmla="*/ 171450 w 966018"/>
                  <a:gd name="connsiteY5" fmla="*/ 596935 h 831916"/>
                  <a:gd name="connsiteX6" fmla="*/ 0 w 966018"/>
                  <a:gd name="connsiteY6" fmla="*/ 377863 h 831916"/>
                  <a:gd name="connsiteX7" fmla="*/ 173832 w 966018"/>
                  <a:gd name="connsiteY7" fmla="*/ 189751 h 831916"/>
                  <a:gd name="connsiteX8" fmla="*/ 13516 w 966018"/>
                  <a:gd name="connsiteY8" fmla="*/ 0 h 831916"/>
                  <a:gd name="connsiteX0" fmla="*/ 13516 w 966018"/>
                  <a:gd name="connsiteY0" fmla="*/ 0 h 831916"/>
                  <a:gd name="connsiteX1" fmla="*/ 489767 w 966018"/>
                  <a:gd name="connsiteY1" fmla="*/ 0 h 831916"/>
                  <a:gd name="connsiteX2" fmla="*/ 966018 w 966018"/>
                  <a:gd name="connsiteY2" fmla="*/ 415958 h 831916"/>
                  <a:gd name="connsiteX3" fmla="*/ 489767 w 966018"/>
                  <a:gd name="connsiteY3" fmla="*/ 831916 h 831916"/>
                  <a:gd name="connsiteX4" fmla="*/ 13516 w 966018"/>
                  <a:gd name="connsiteY4" fmla="*/ 831916 h 831916"/>
                  <a:gd name="connsiteX5" fmla="*/ 171450 w 966018"/>
                  <a:gd name="connsiteY5" fmla="*/ 596935 h 831916"/>
                  <a:gd name="connsiteX6" fmla="*/ 0 w 966018"/>
                  <a:gd name="connsiteY6" fmla="*/ 377863 h 831916"/>
                  <a:gd name="connsiteX7" fmla="*/ 173832 w 966018"/>
                  <a:gd name="connsiteY7" fmla="*/ 189751 h 831916"/>
                  <a:gd name="connsiteX8" fmla="*/ 13516 w 966018"/>
                  <a:gd name="connsiteY8" fmla="*/ 0 h 831916"/>
                  <a:gd name="connsiteX0" fmla="*/ 13516 w 966018"/>
                  <a:gd name="connsiteY0" fmla="*/ 0 h 831916"/>
                  <a:gd name="connsiteX1" fmla="*/ 489767 w 966018"/>
                  <a:gd name="connsiteY1" fmla="*/ 0 h 831916"/>
                  <a:gd name="connsiteX2" fmla="*/ 966018 w 966018"/>
                  <a:gd name="connsiteY2" fmla="*/ 415958 h 831916"/>
                  <a:gd name="connsiteX3" fmla="*/ 489767 w 966018"/>
                  <a:gd name="connsiteY3" fmla="*/ 831916 h 831916"/>
                  <a:gd name="connsiteX4" fmla="*/ 13516 w 966018"/>
                  <a:gd name="connsiteY4" fmla="*/ 831916 h 831916"/>
                  <a:gd name="connsiteX5" fmla="*/ 171450 w 966018"/>
                  <a:gd name="connsiteY5" fmla="*/ 613604 h 831916"/>
                  <a:gd name="connsiteX6" fmla="*/ 0 w 966018"/>
                  <a:gd name="connsiteY6" fmla="*/ 377863 h 831916"/>
                  <a:gd name="connsiteX7" fmla="*/ 173832 w 966018"/>
                  <a:gd name="connsiteY7" fmla="*/ 189751 h 831916"/>
                  <a:gd name="connsiteX8" fmla="*/ 13516 w 966018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4603 w 969171"/>
                  <a:gd name="connsiteY5" fmla="*/ 613604 h 831916"/>
                  <a:gd name="connsiteX6" fmla="*/ 3153 w 969171"/>
                  <a:gd name="connsiteY6" fmla="*/ 377863 h 831916"/>
                  <a:gd name="connsiteX7" fmla="*/ 176985 w 969171"/>
                  <a:gd name="connsiteY7" fmla="*/ 189751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4603 w 969171"/>
                  <a:gd name="connsiteY5" fmla="*/ 613604 h 831916"/>
                  <a:gd name="connsiteX6" fmla="*/ 3153 w 969171"/>
                  <a:gd name="connsiteY6" fmla="*/ 377863 h 831916"/>
                  <a:gd name="connsiteX7" fmla="*/ 176985 w 969171"/>
                  <a:gd name="connsiteY7" fmla="*/ 189751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4603 w 969171"/>
                  <a:gd name="connsiteY5" fmla="*/ 613604 h 831916"/>
                  <a:gd name="connsiteX6" fmla="*/ 3153 w 969171"/>
                  <a:gd name="connsiteY6" fmla="*/ 377863 h 831916"/>
                  <a:gd name="connsiteX7" fmla="*/ 176985 w 969171"/>
                  <a:gd name="connsiteY7" fmla="*/ 189751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4603 w 969171"/>
                  <a:gd name="connsiteY5" fmla="*/ 613604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81747 w 969171"/>
                  <a:gd name="connsiteY5" fmla="*/ 577888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2222 w 969171"/>
                  <a:gd name="connsiteY5" fmla="*/ 577891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2222 w 969171"/>
                  <a:gd name="connsiteY5" fmla="*/ 577891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2222 w 969171"/>
                  <a:gd name="connsiteY5" fmla="*/ 577891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2222 w 969171"/>
                  <a:gd name="connsiteY5" fmla="*/ 577891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377863 h 831916"/>
                  <a:gd name="connsiteX7" fmla="*/ 179527 w 969332"/>
                  <a:gd name="connsiteY7" fmla="*/ 254048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377863 h 831916"/>
                  <a:gd name="connsiteX7" fmla="*/ 179527 w 969332"/>
                  <a:gd name="connsiteY7" fmla="*/ 254048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408819 h 831916"/>
                  <a:gd name="connsiteX7" fmla="*/ 179527 w 969332"/>
                  <a:gd name="connsiteY7" fmla="*/ 254048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408819 h 831916"/>
                  <a:gd name="connsiteX7" fmla="*/ 179527 w 969332"/>
                  <a:gd name="connsiteY7" fmla="*/ 254048 h 831916"/>
                  <a:gd name="connsiteX8" fmla="*/ 16830 w 969332"/>
                  <a:gd name="connsiteY8" fmla="*/ 0 h 831916"/>
                  <a:gd name="connsiteX0" fmla="*/ 16830 w 969351"/>
                  <a:gd name="connsiteY0" fmla="*/ 0 h 831916"/>
                  <a:gd name="connsiteX1" fmla="*/ 493081 w 969351"/>
                  <a:gd name="connsiteY1" fmla="*/ 0 h 831916"/>
                  <a:gd name="connsiteX2" fmla="*/ 969332 w 969351"/>
                  <a:gd name="connsiteY2" fmla="*/ 415958 h 831916"/>
                  <a:gd name="connsiteX3" fmla="*/ 493081 w 969351"/>
                  <a:gd name="connsiteY3" fmla="*/ 831916 h 831916"/>
                  <a:gd name="connsiteX4" fmla="*/ 161 w 969351"/>
                  <a:gd name="connsiteY4" fmla="*/ 831916 h 831916"/>
                  <a:gd name="connsiteX5" fmla="*/ 172383 w 969351"/>
                  <a:gd name="connsiteY5" fmla="*/ 596941 h 831916"/>
                  <a:gd name="connsiteX6" fmla="*/ 3314 w 969351"/>
                  <a:gd name="connsiteY6" fmla="*/ 408819 h 831916"/>
                  <a:gd name="connsiteX7" fmla="*/ 179527 w 969351"/>
                  <a:gd name="connsiteY7" fmla="*/ 254048 h 831916"/>
                  <a:gd name="connsiteX8" fmla="*/ 16830 w 969351"/>
                  <a:gd name="connsiteY8" fmla="*/ 0 h 83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69351" h="831916">
                    <a:moveTo>
                      <a:pt x="16830" y="0"/>
                    </a:moveTo>
                    <a:lnTo>
                      <a:pt x="493081" y="0"/>
                    </a:lnTo>
                    <a:cubicBezTo>
                      <a:pt x="756107" y="0"/>
                      <a:pt x="971713" y="11573"/>
                      <a:pt x="969332" y="415958"/>
                    </a:cubicBezTo>
                    <a:cubicBezTo>
                      <a:pt x="966951" y="820343"/>
                      <a:pt x="756107" y="831916"/>
                      <a:pt x="493081" y="831916"/>
                    </a:cubicBezTo>
                    <a:lnTo>
                      <a:pt x="161" y="831916"/>
                    </a:lnTo>
                    <a:cubicBezTo>
                      <a:pt x="-4475" y="741959"/>
                      <a:pt x="91294" y="705169"/>
                      <a:pt x="172383" y="596941"/>
                    </a:cubicBezTo>
                    <a:cubicBezTo>
                      <a:pt x="93930" y="512543"/>
                      <a:pt x="12046" y="469149"/>
                      <a:pt x="3314" y="408819"/>
                    </a:cubicBezTo>
                    <a:cubicBezTo>
                      <a:pt x="12174" y="346643"/>
                      <a:pt x="83612" y="315445"/>
                      <a:pt x="179527" y="254048"/>
                    </a:cubicBezTo>
                    <a:cubicBezTo>
                      <a:pt x="125295" y="181272"/>
                      <a:pt x="21055" y="115639"/>
                      <a:pt x="1683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 cap="flat" cmpd="sng">
                <a:solidFill>
                  <a:srgbClr val="00206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Ellipse 18"/>
              <p:cNvSpPr/>
              <p:nvPr/>
            </p:nvSpPr>
            <p:spPr bwMode="auto">
              <a:xfrm>
                <a:off x="5527461" y="4896802"/>
                <a:ext cx="302019" cy="292417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 bwMode="auto">
              <a:xfrm>
                <a:off x="5837100" y="4896801"/>
                <a:ext cx="302019" cy="292417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Ellipse 20"/>
              <p:cNvSpPr/>
              <p:nvPr/>
            </p:nvSpPr>
            <p:spPr bwMode="auto">
              <a:xfrm>
                <a:off x="5670850" y="5001609"/>
                <a:ext cx="83820" cy="82800"/>
              </a:xfrm>
              <a:prstGeom prst="ellipse">
                <a:avLst/>
              </a:prstGeom>
              <a:solidFill>
                <a:schemeClr val="tx1"/>
              </a:solidFill>
              <a:ln w="222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Ellipse 21"/>
              <p:cNvSpPr/>
              <p:nvPr/>
            </p:nvSpPr>
            <p:spPr bwMode="auto">
              <a:xfrm>
                <a:off x="6009759" y="5001609"/>
                <a:ext cx="83820" cy="82800"/>
              </a:xfrm>
              <a:prstGeom prst="ellipse">
                <a:avLst/>
              </a:prstGeom>
              <a:solidFill>
                <a:schemeClr val="tx1"/>
              </a:solidFill>
              <a:ln w="222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29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Object Manipulation - Alternative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lvl="1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None/>
            </a:pPr>
            <a:r>
              <a:rPr lang="en-US" dirty="0" smtClean="0"/>
              <a:t>Manipulation by builder</a:t>
            </a:r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Create pre-filled builder from existing object</a:t>
            </a:r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Add some sugar for ease of use, similar to lambda builder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21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Patterns: </a:t>
            </a:r>
            <a:r>
              <a:rPr lang="en-US" dirty="0" smtClean="0">
                <a:solidFill>
                  <a:schemeClr val="accent1"/>
                </a:solidFill>
              </a:rPr>
              <a:t>Manipulation By Builder 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homer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"Homer"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"Simpson"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town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"Springfield"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3F7F5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homer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homer.with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"Max"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"Power"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918" y="3657600"/>
            <a:ext cx="2994498" cy="230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4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Manipulation Specifics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Always needs manipulation from "root" object to ensure consistency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Pushing side effects to boundaries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Advantage of “update” methods: Manipulation may be nested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Cyclic references must be set lazy (same as in constructor)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117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API </a:t>
            </a:r>
            <a:r>
              <a:rPr lang="de-DE" dirty="0" err="1" smtClean="0">
                <a:solidFill>
                  <a:schemeClr val="accent1"/>
                </a:solidFill>
              </a:rPr>
              <a:t>Xtendification</a:t>
            </a:r>
            <a:r>
              <a:rPr lang="de-DE" dirty="0" smtClean="0">
                <a:solidFill>
                  <a:schemeClr val="accent1"/>
                </a:solidFill>
              </a:rPr>
              <a:t> – Intro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Java APIs are not written with </a:t>
            </a:r>
            <a:r>
              <a:rPr lang="en-US" dirty="0" err="1" smtClean="0"/>
              <a:t>Xtend</a:t>
            </a:r>
            <a:r>
              <a:rPr lang="en-US" dirty="0" smtClean="0"/>
              <a:t> in mind</a:t>
            </a:r>
          </a:p>
          <a:p>
            <a:endParaRPr lang="en-US" dirty="0" smtClean="0"/>
          </a:p>
          <a:p>
            <a:r>
              <a:rPr lang="en-US" dirty="0" smtClean="0"/>
              <a:t>Some language features of </a:t>
            </a:r>
            <a:r>
              <a:rPr lang="en-US" dirty="0" err="1" smtClean="0"/>
              <a:t>Xtend</a:t>
            </a:r>
            <a:r>
              <a:rPr lang="en-US" dirty="0" smtClean="0"/>
              <a:t> only shine when API is shaped in a certain way</a:t>
            </a:r>
          </a:p>
          <a:p>
            <a:endParaRPr lang="en-US" dirty="0" smtClean="0"/>
          </a:p>
          <a:p>
            <a:r>
              <a:rPr lang="en-US" dirty="0" smtClean="0"/>
              <a:t>Extension methods to the rescue!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 rot="846392">
            <a:off x="-1494501" y="6076122"/>
            <a:ext cx="1976530" cy="2529767"/>
            <a:chOff x="810389" y="3923537"/>
            <a:chExt cx="1976530" cy="2529767"/>
          </a:xfrm>
        </p:grpSpPr>
        <p:sp>
          <p:nvSpPr>
            <p:cNvPr id="8" name="Flussdiagramm: Verzögerung 5"/>
            <p:cNvSpPr/>
            <p:nvPr/>
          </p:nvSpPr>
          <p:spPr bwMode="auto">
            <a:xfrm rot="18002971">
              <a:off x="660423" y="4787257"/>
              <a:ext cx="1816013" cy="1516082"/>
            </a:xfrm>
            <a:custGeom>
              <a:avLst/>
              <a:gdLst>
                <a:gd name="connsiteX0" fmla="*/ 0 w 952501"/>
                <a:gd name="connsiteY0" fmla="*/ 0 h 831916"/>
                <a:gd name="connsiteX1" fmla="*/ 476251 w 952501"/>
                <a:gd name="connsiteY1" fmla="*/ 0 h 831916"/>
                <a:gd name="connsiteX2" fmla="*/ 952502 w 952501"/>
                <a:gd name="connsiteY2" fmla="*/ 415958 h 831916"/>
                <a:gd name="connsiteX3" fmla="*/ 476251 w 952501"/>
                <a:gd name="connsiteY3" fmla="*/ 831916 h 831916"/>
                <a:gd name="connsiteX4" fmla="*/ 0 w 952501"/>
                <a:gd name="connsiteY4" fmla="*/ 831916 h 831916"/>
                <a:gd name="connsiteX5" fmla="*/ 0 w 952501"/>
                <a:gd name="connsiteY5" fmla="*/ 0 h 831916"/>
                <a:gd name="connsiteX0" fmla="*/ 0 w 952502"/>
                <a:gd name="connsiteY0" fmla="*/ 0 h 831916"/>
                <a:gd name="connsiteX1" fmla="*/ 476251 w 952502"/>
                <a:gd name="connsiteY1" fmla="*/ 0 h 831916"/>
                <a:gd name="connsiteX2" fmla="*/ 952502 w 952502"/>
                <a:gd name="connsiteY2" fmla="*/ 415958 h 831916"/>
                <a:gd name="connsiteX3" fmla="*/ 476251 w 952502"/>
                <a:gd name="connsiteY3" fmla="*/ 831916 h 831916"/>
                <a:gd name="connsiteX4" fmla="*/ 0 w 952502"/>
                <a:gd name="connsiteY4" fmla="*/ 831916 h 831916"/>
                <a:gd name="connsiteX5" fmla="*/ 167460 w 952502"/>
                <a:gd name="connsiteY5" fmla="*/ 158786 h 831916"/>
                <a:gd name="connsiteX6" fmla="*/ 0 w 952502"/>
                <a:gd name="connsiteY6" fmla="*/ 0 h 831916"/>
                <a:gd name="connsiteX0" fmla="*/ 0 w 952502"/>
                <a:gd name="connsiteY0" fmla="*/ 0 h 831916"/>
                <a:gd name="connsiteX1" fmla="*/ 476251 w 952502"/>
                <a:gd name="connsiteY1" fmla="*/ 0 h 831916"/>
                <a:gd name="connsiteX2" fmla="*/ 952502 w 952502"/>
                <a:gd name="connsiteY2" fmla="*/ 415958 h 831916"/>
                <a:gd name="connsiteX3" fmla="*/ 476251 w 952502"/>
                <a:gd name="connsiteY3" fmla="*/ 831916 h 831916"/>
                <a:gd name="connsiteX4" fmla="*/ 0 w 952502"/>
                <a:gd name="connsiteY4" fmla="*/ 831916 h 831916"/>
                <a:gd name="connsiteX5" fmla="*/ 167460 w 952502"/>
                <a:gd name="connsiteY5" fmla="*/ 158786 h 831916"/>
                <a:gd name="connsiteX6" fmla="*/ 0 w 952502"/>
                <a:gd name="connsiteY6" fmla="*/ 0 h 831916"/>
                <a:gd name="connsiteX0" fmla="*/ 0 w 952502"/>
                <a:gd name="connsiteY0" fmla="*/ 0 h 831916"/>
                <a:gd name="connsiteX1" fmla="*/ 476251 w 952502"/>
                <a:gd name="connsiteY1" fmla="*/ 0 h 831916"/>
                <a:gd name="connsiteX2" fmla="*/ 952502 w 952502"/>
                <a:gd name="connsiteY2" fmla="*/ 415958 h 831916"/>
                <a:gd name="connsiteX3" fmla="*/ 476251 w 952502"/>
                <a:gd name="connsiteY3" fmla="*/ 831916 h 831916"/>
                <a:gd name="connsiteX4" fmla="*/ 0 w 952502"/>
                <a:gd name="connsiteY4" fmla="*/ 831916 h 831916"/>
                <a:gd name="connsiteX5" fmla="*/ 167460 w 952502"/>
                <a:gd name="connsiteY5" fmla="*/ 158786 h 831916"/>
                <a:gd name="connsiteX6" fmla="*/ 0 w 952502"/>
                <a:gd name="connsiteY6" fmla="*/ 0 h 831916"/>
                <a:gd name="connsiteX0" fmla="*/ 0 w 952502"/>
                <a:gd name="connsiteY0" fmla="*/ 0 h 831916"/>
                <a:gd name="connsiteX1" fmla="*/ 476251 w 952502"/>
                <a:gd name="connsiteY1" fmla="*/ 0 h 831916"/>
                <a:gd name="connsiteX2" fmla="*/ 952502 w 952502"/>
                <a:gd name="connsiteY2" fmla="*/ 415958 h 831916"/>
                <a:gd name="connsiteX3" fmla="*/ 476251 w 952502"/>
                <a:gd name="connsiteY3" fmla="*/ 831916 h 831916"/>
                <a:gd name="connsiteX4" fmla="*/ 0 w 952502"/>
                <a:gd name="connsiteY4" fmla="*/ 831916 h 831916"/>
                <a:gd name="connsiteX5" fmla="*/ 167460 w 952502"/>
                <a:gd name="connsiteY5" fmla="*/ 158786 h 831916"/>
                <a:gd name="connsiteX6" fmla="*/ 0 w 952502"/>
                <a:gd name="connsiteY6" fmla="*/ 0 h 831916"/>
                <a:gd name="connsiteX0" fmla="*/ 40133 w 992635"/>
                <a:gd name="connsiteY0" fmla="*/ 0 h 831916"/>
                <a:gd name="connsiteX1" fmla="*/ 516384 w 992635"/>
                <a:gd name="connsiteY1" fmla="*/ 0 h 831916"/>
                <a:gd name="connsiteX2" fmla="*/ 992635 w 992635"/>
                <a:gd name="connsiteY2" fmla="*/ 415958 h 831916"/>
                <a:gd name="connsiteX3" fmla="*/ 516384 w 992635"/>
                <a:gd name="connsiteY3" fmla="*/ 831916 h 831916"/>
                <a:gd name="connsiteX4" fmla="*/ 40133 w 992635"/>
                <a:gd name="connsiteY4" fmla="*/ 831916 h 831916"/>
                <a:gd name="connsiteX5" fmla="*/ 26617 w 992635"/>
                <a:gd name="connsiteY5" fmla="*/ 339757 h 831916"/>
                <a:gd name="connsiteX6" fmla="*/ 207593 w 992635"/>
                <a:gd name="connsiteY6" fmla="*/ 158786 h 831916"/>
                <a:gd name="connsiteX7" fmla="*/ 40133 w 992635"/>
                <a:gd name="connsiteY7" fmla="*/ 0 h 831916"/>
                <a:gd name="connsiteX0" fmla="*/ 79549 w 1032051"/>
                <a:gd name="connsiteY0" fmla="*/ 0 h 831916"/>
                <a:gd name="connsiteX1" fmla="*/ 555800 w 1032051"/>
                <a:gd name="connsiteY1" fmla="*/ 0 h 831916"/>
                <a:gd name="connsiteX2" fmla="*/ 1032051 w 1032051"/>
                <a:gd name="connsiteY2" fmla="*/ 415958 h 831916"/>
                <a:gd name="connsiteX3" fmla="*/ 555800 w 1032051"/>
                <a:gd name="connsiteY3" fmla="*/ 831916 h 831916"/>
                <a:gd name="connsiteX4" fmla="*/ 79549 w 1032051"/>
                <a:gd name="connsiteY4" fmla="*/ 831916 h 831916"/>
                <a:gd name="connsiteX5" fmla="*/ 66033 w 1032051"/>
                <a:gd name="connsiteY5" fmla="*/ 339757 h 831916"/>
                <a:gd name="connsiteX6" fmla="*/ 247009 w 1032051"/>
                <a:gd name="connsiteY6" fmla="*/ 158786 h 831916"/>
                <a:gd name="connsiteX7" fmla="*/ 79549 w 1032051"/>
                <a:gd name="connsiteY7" fmla="*/ 0 h 831916"/>
                <a:gd name="connsiteX0" fmla="*/ 28440 w 980942"/>
                <a:gd name="connsiteY0" fmla="*/ 0 h 831916"/>
                <a:gd name="connsiteX1" fmla="*/ 504691 w 980942"/>
                <a:gd name="connsiteY1" fmla="*/ 0 h 831916"/>
                <a:gd name="connsiteX2" fmla="*/ 980942 w 980942"/>
                <a:gd name="connsiteY2" fmla="*/ 415958 h 831916"/>
                <a:gd name="connsiteX3" fmla="*/ 504691 w 980942"/>
                <a:gd name="connsiteY3" fmla="*/ 831916 h 831916"/>
                <a:gd name="connsiteX4" fmla="*/ 28440 w 980942"/>
                <a:gd name="connsiteY4" fmla="*/ 831916 h 831916"/>
                <a:gd name="connsiteX5" fmla="*/ 14924 w 980942"/>
                <a:gd name="connsiteY5" fmla="*/ 339757 h 831916"/>
                <a:gd name="connsiteX6" fmla="*/ 195900 w 980942"/>
                <a:gd name="connsiteY6" fmla="*/ 158786 h 831916"/>
                <a:gd name="connsiteX7" fmla="*/ 28440 w 980942"/>
                <a:gd name="connsiteY7" fmla="*/ 0 h 831916"/>
                <a:gd name="connsiteX0" fmla="*/ 59112 w 1011614"/>
                <a:gd name="connsiteY0" fmla="*/ 0 h 831916"/>
                <a:gd name="connsiteX1" fmla="*/ 535363 w 1011614"/>
                <a:gd name="connsiteY1" fmla="*/ 0 h 831916"/>
                <a:gd name="connsiteX2" fmla="*/ 1011614 w 1011614"/>
                <a:gd name="connsiteY2" fmla="*/ 415958 h 831916"/>
                <a:gd name="connsiteX3" fmla="*/ 535363 w 1011614"/>
                <a:gd name="connsiteY3" fmla="*/ 831916 h 831916"/>
                <a:gd name="connsiteX4" fmla="*/ 59112 w 1011614"/>
                <a:gd name="connsiteY4" fmla="*/ 831916 h 831916"/>
                <a:gd name="connsiteX5" fmla="*/ 45596 w 1011614"/>
                <a:gd name="connsiteY5" fmla="*/ 339757 h 831916"/>
                <a:gd name="connsiteX6" fmla="*/ 226572 w 1011614"/>
                <a:gd name="connsiteY6" fmla="*/ 158786 h 831916"/>
                <a:gd name="connsiteX7" fmla="*/ 59112 w 1011614"/>
                <a:gd name="connsiteY7" fmla="*/ 0 h 831916"/>
                <a:gd name="connsiteX0" fmla="*/ 59112 w 1011614"/>
                <a:gd name="connsiteY0" fmla="*/ 0 h 831916"/>
                <a:gd name="connsiteX1" fmla="*/ 535363 w 1011614"/>
                <a:gd name="connsiteY1" fmla="*/ 0 h 831916"/>
                <a:gd name="connsiteX2" fmla="*/ 1011614 w 1011614"/>
                <a:gd name="connsiteY2" fmla="*/ 415958 h 831916"/>
                <a:gd name="connsiteX3" fmla="*/ 535363 w 1011614"/>
                <a:gd name="connsiteY3" fmla="*/ 831916 h 831916"/>
                <a:gd name="connsiteX4" fmla="*/ 59112 w 1011614"/>
                <a:gd name="connsiteY4" fmla="*/ 831916 h 831916"/>
                <a:gd name="connsiteX5" fmla="*/ 45596 w 1011614"/>
                <a:gd name="connsiteY5" fmla="*/ 339757 h 831916"/>
                <a:gd name="connsiteX6" fmla="*/ 226572 w 1011614"/>
                <a:gd name="connsiteY6" fmla="*/ 158786 h 831916"/>
                <a:gd name="connsiteX7" fmla="*/ 59112 w 1011614"/>
                <a:gd name="connsiteY7" fmla="*/ 0 h 831916"/>
                <a:gd name="connsiteX0" fmla="*/ 63142 w 1015644"/>
                <a:gd name="connsiteY0" fmla="*/ 0 h 831916"/>
                <a:gd name="connsiteX1" fmla="*/ 539393 w 1015644"/>
                <a:gd name="connsiteY1" fmla="*/ 0 h 831916"/>
                <a:gd name="connsiteX2" fmla="*/ 1015644 w 1015644"/>
                <a:gd name="connsiteY2" fmla="*/ 415958 h 831916"/>
                <a:gd name="connsiteX3" fmla="*/ 539393 w 1015644"/>
                <a:gd name="connsiteY3" fmla="*/ 831916 h 831916"/>
                <a:gd name="connsiteX4" fmla="*/ 63142 w 1015644"/>
                <a:gd name="connsiteY4" fmla="*/ 831916 h 831916"/>
                <a:gd name="connsiteX5" fmla="*/ 49626 w 1015644"/>
                <a:gd name="connsiteY5" fmla="*/ 339757 h 831916"/>
                <a:gd name="connsiteX6" fmla="*/ 230602 w 1015644"/>
                <a:gd name="connsiteY6" fmla="*/ 158786 h 831916"/>
                <a:gd name="connsiteX7" fmla="*/ 63142 w 1015644"/>
                <a:gd name="connsiteY7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11207 h 831916"/>
                <a:gd name="connsiteX6" fmla="*/ 5365 w 971383"/>
                <a:gd name="connsiteY6" fmla="*/ 339757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39757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0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27911 w 980413"/>
                <a:gd name="connsiteY0" fmla="*/ 0 h 831916"/>
                <a:gd name="connsiteX1" fmla="*/ 504162 w 980413"/>
                <a:gd name="connsiteY1" fmla="*/ 0 h 831916"/>
                <a:gd name="connsiteX2" fmla="*/ 980413 w 980413"/>
                <a:gd name="connsiteY2" fmla="*/ 415958 h 831916"/>
                <a:gd name="connsiteX3" fmla="*/ 504162 w 980413"/>
                <a:gd name="connsiteY3" fmla="*/ 831916 h 831916"/>
                <a:gd name="connsiteX4" fmla="*/ 27911 w 980413"/>
                <a:gd name="connsiteY4" fmla="*/ 831916 h 831916"/>
                <a:gd name="connsiteX5" fmla="*/ 185845 w 980413"/>
                <a:gd name="connsiteY5" fmla="*/ 596935 h 831916"/>
                <a:gd name="connsiteX6" fmla="*/ 14395 w 980413"/>
                <a:gd name="connsiteY6" fmla="*/ 377863 h 831916"/>
                <a:gd name="connsiteX7" fmla="*/ 195371 w 980413"/>
                <a:gd name="connsiteY7" fmla="*/ 158786 h 831916"/>
                <a:gd name="connsiteX8" fmla="*/ 27911 w 980413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94053 w 979095"/>
                <a:gd name="connsiteY7" fmla="*/ 158786 h 831916"/>
                <a:gd name="connsiteX8" fmla="*/ 26593 w 979095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94053 w 979095"/>
                <a:gd name="connsiteY7" fmla="*/ 199270 h 831916"/>
                <a:gd name="connsiteX8" fmla="*/ 26593 w 979095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94053 w 979095"/>
                <a:gd name="connsiteY7" fmla="*/ 199270 h 831916"/>
                <a:gd name="connsiteX8" fmla="*/ 26593 w 979095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67859 w 979095"/>
                <a:gd name="connsiteY7" fmla="*/ 189748 h 831916"/>
                <a:gd name="connsiteX8" fmla="*/ 26593 w 979095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86909 w 979095"/>
                <a:gd name="connsiteY7" fmla="*/ 189751 h 831916"/>
                <a:gd name="connsiteX8" fmla="*/ 26593 w 979095"/>
                <a:gd name="connsiteY8" fmla="*/ 0 h 831916"/>
                <a:gd name="connsiteX0" fmla="*/ 13516 w 966018"/>
                <a:gd name="connsiteY0" fmla="*/ 0 h 831916"/>
                <a:gd name="connsiteX1" fmla="*/ 489767 w 966018"/>
                <a:gd name="connsiteY1" fmla="*/ 0 h 831916"/>
                <a:gd name="connsiteX2" fmla="*/ 966018 w 966018"/>
                <a:gd name="connsiteY2" fmla="*/ 415958 h 831916"/>
                <a:gd name="connsiteX3" fmla="*/ 489767 w 966018"/>
                <a:gd name="connsiteY3" fmla="*/ 831916 h 831916"/>
                <a:gd name="connsiteX4" fmla="*/ 13516 w 966018"/>
                <a:gd name="connsiteY4" fmla="*/ 831916 h 831916"/>
                <a:gd name="connsiteX5" fmla="*/ 171450 w 966018"/>
                <a:gd name="connsiteY5" fmla="*/ 596935 h 831916"/>
                <a:gd name="connsiteX6" fmla="*/ 0 w 966018"/>
                <a:gd name="connsiteY6" fmla="*/ 377863 h 831916"/>
                <a:gd name="connsiteX7" fmla="*/ 173832 w 966018"/>
                <a:gd name="connsiteY7" fmla="*/ 189751 h 831916"/>
                <a:gd name="connsiteX8" fmla="*/ 13516 w 966018"/>
                <a:gd name="connsiteY8" fmla="*/ 0 h 831916"/>
                <a:gd name="connsiteX0" fmla="*/ 13516 w 966018"/>
                <a:gd name="connsiteY0" fmla="*/ 0 h 831916"/>
                <a:gd name="connsiteX1" fmla="*/ 489767 w 966018"/>
                <a:gd name="connsiteY1" fmla="*/ 0 h 831916"/>
                <a:gd name="connsiteX2" fmla="*/ 966018 w 966018"/>
                <a:gd name="connsiteY2" fmla="*/ 415958 h 831916"/>
                <a:gd name="connsiteX3" fmla="*/ 489767 w 966018"/>
                <a:gd name="connsiteY3" fmla="*/ 831916 h 831916"/>
                <a:gd name="connsiteX4" fmla="*/ 13516 w 966018"/>
                <a:gd name="connsiteY4" fmla="*/ 831916 h 831916"/>
                <a:gd name="connsiteX5" fmla="*/ 171450 w 966018"/>
                <a:gd name="connsiteY5" fmla="*/ 596935 h 831916"/>
                <a:gd name="connsiteX6" fmla="*/ 0 w 966018"/>
                <a:gd name="connsiteY6" fmla="*/ 377863 h 831916"/>
                <a:gd name="connsiteX7" fmla="*/ 173832 w 966018"/>
                <a:gd name="connsiteY7" fmla="*/ 189751 h 831916"/>
                <a:gd name="connsiteX8" fmla="*/ 13516 w 966018"/>
                <a:gd name="connsiteY8" fmla="*/ 0 h 831916"/>
                <a:gd name="connsiteX0" fmla="*/ 13516 w 966018"/>
                <a:gd name="connsiteY0" fmla="*/ 0 h 831916"/>
                <a:gd name="connsiteX1" fmla="*/ 489767 w 966018"/>
                <a:gd name="connsiteY1" fmla="*/ 0 h 831916"/>
                <a:gd name="connsiteX2" fmla="*/ 966018 w 966018"/>
                <a:gd name="connsiteY2" fmla="*/ 415958 h 831916"/>
                <a:gd name="connsiteX3" fmla="*/ 489767 w 966018"/>
                <a:gd name="connsiteY3" fmla="*/ 831916 h 831916"/>
                <a:gd name="connsiteX4" fmla="*/ 13516 w 966018"/>
                <a:gd name="connsiteY4" fmla="*/ 831916 h 831916"/>
                <a:gd name="connsiteX5" fmla="*/ 171450 w 966018"/>
                <a:gd name="connsiteY5" fmla="*/ 613604 h 831916"/>
                <a:gd name="connsiteX6" fmla="*/ 0 w 966018"/>
                <a:gd name="connsiteY6" fmla="*/ 377863 h 831916"/>
                <a:gd name="connsiteX7" fmla="*/ 173832 w 966018"/>
                <a:gd name="connsiteY7" fmla="*/ 189751 h 831916"/>
                <a:gd name="connsiteX8" fmla="*/ 13516 w 966018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4603 w 969171"/>
                <a:gd name="connsiteY5" fmla="*/ 613604 h 831916"/>
                <a:gd name="connsiteX6" fmla="*/ 3153 w 969171"/>
                <a:gd name="connsiteY6" fmla="*/ 377863 h 831916"/>
                <a:gd name="connsiteX7" fmla="*/ 176985 w 969171"/>
                <a:gd name="connsiteY7" fmla="*/ 189751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4603 w 969171"/>
                <a:gd name="connsiteY5" fmla="*/ 613604 h 831916"/>
                <a:gd name="connsiteX6" fmla="*/ 3153 w 969171"/>
                <a:gd name="connsiteY6" fmla="*/ 377863 h 831916"/>
                <a:gd name="connsiteX7" fmla="*/ 176985 w 969171"/>
                <a:gd name="connsiteY7" fmla="*/ 189751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4603 w 969171"/>
                <a:gd name="connsiteY5" fmla="*/ 613604 h 831916"/>
                <a:gd name="connsiteX6" fmla="*/ 3153 w 969171"/>
                <a:gd name="connsiteY6" fmla="*/ 377863 h 831916"/>
                <a:gd name="connsiteX7" fmla="*/ 176985 w 969171"/>
                <a:gd name="connsiteY7" fmla="*/ 189751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4603 w 969171"/>
                <a:gd name="connsiteY5" fmla="*/ 613604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81747 w 969171"/>
                <a:gd name="connsiteY5" fmla="*/ 577888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2222 w 969171"/>
                <a:gd name="connsiteY5" fmla="*/ 577891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2222 w 969171"/>
                <a:gd name="connsiteY5" fmla="*/ 577891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2222 w 969171"/>
                <a:gd name="connsiteY5" fmla="*/ 577891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2222 w 969171"/>
                <a:gd name="connsiteY5" fmla="*/ 577891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377863 h 831916"/>
                <a:gd name="connsiteX7" fmla="*/ 179527 w 969332"/>
                <a:gd name="connsiteY7" fmla="*/ 254048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377863 h 831916"/>
                <a:gd name="connsiteX7" fmla="*/ 179527 w 969332"/>
                <a:gd name="connsiteY7" fmla="*/ 254048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408819 h 831916"/>
                <a:gd name="connsiteX7" fmla="*/ 179527 w 969332"/>
                <a:gd name="connsiteY7" fmla="*/ 254048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408819 h 831916"/>
                <a:gd name="connsiteX7" fmla="*/ 179527 w 969332"/>
                <a:gd name="connsiteY7" fmla="*/ 254048 h 831916"/>
                <a:gd name="connsiteX8" fmla="*/ 16830 w 969332"/>
                <a:gd name="connsiteY8" fmla="*/ 0 h 831916"/>
                <a:gd name="connsiteX0" fmla="*/ 16830 w 969351"/>
                <a:gd name="connsiteY0" fmla="*/ 0 h 831916"/>
                <a:gd name="connsiteX1" fmla="*/ 493081 w 969351"/>
                <a:gd name="connsiteY1" fmla="*/ 0 h 831916"/>
                <a:gd name="connsiteX2" fmla="*/ 969332 w 969351"/>
                <a:gd name="connsiteY2" fmla="*/ 415958 h 831916"/>
                <a:gd name="connsiteX3" fmla="*/ 493081 w 969351"/>
                <a:gd name="connsiteY3" fmla="*/ 831916 h 831916"/>
                <a:gd name="connsiteX4" fmla="*/ 161 w 969351"/>
                <a:gd name="connsiteY4" fmla="*/ 831916 h 831916"/>
                <a:gd name="connsiteX5" fmla="*/ 172383 w 969351"/>
                <a:gd name="connsiteY5" fmla="*/ 596941 h 831916"/>
                <a:gd name="connsiteX6" fmla="*/ 3314 w 969351"/>
                <a:gd name="connsiteY6" fmla="*/ 408819 h 831916"/>
                <a:gd name="connsiteX7" fmla="*/ 179527 w 969351"/>
                <a:gd name="connsiteY7" fmla="*/ 254048 h 831916"/>
                <a:gd name="connsiteX8" fmla="*/ 16830 w 969351"/>
                <a:gd name="connsiteY8" fmla="*/ 0 h 831916"/>
                <a:gd name="connsiteX0" fmla="*/ 16830 w 970427"/>
                <a:gd name="connsiteY0" fmla="*/ 0 h 831916"/>
                <a:gd name="connsiteX1" fmla="*/ 493081 w 970427"/>
                <a:gd name="connsiteY1" fmla="*/ 0 h 831916"/>
                <a:gd name="connsiteX2" fmla="*/ 969332 w 970427"/>
                <a:gd name="connsiteY2" fmla="*/ 415958 h 831916"/>
                <a:gd name="connsiteX3" fmla="*/ 493081 w 970427"/>
                <a:gd name="connsiteY3" fmla="*/ 831916 h 831916"/>
                <a:gd name="connsiteX4" fmla="*/ 161 w 970427"/>
                <a:gd name="connsiteY4" fmla="*/ 831916 h 831916"/>
                <a:gd name="connsiteX5" fmla="*/ 172383 w 970427"/>
                <a:gd name="connsiteY5" fmla="*/ 596941 h 831916"/>
                <a:gd name="connsiteX6" fmla="*/ 3314 w 970427"/>
                <a:gd name="connsiteY6" fmla="*/ 408819 h 831916"/>
                <a:gd name="connsiteX7" fmla="*/ 179527 w 970427"/>
                <a:gd name="connsiteY7" fmla="*/ 254048 h 831916"/>
                <a:gd name="connsiteX8" fmla="*/ 16830 w 970427"/>
                <a:gd name="connsiteY8" fmla="*/ 0 h 831916"/>
                <a:gd name="connsiteX0" fmla="*/ 16830 w 970694"/>
                <a:gd name="connsiteY0" fmla="*/ 0 h 831916"/>
                <a:gd name="connsiteX1" fmla="*/ 364493 w 970694"/>
                <a:gd name="connsiteY1" fmla="*/ 0 h 831916"/>
                <a:gd name="connsiteX2" fmla="*/ 969332 w 970694"/>
                <a:gd name="connsiteY2" fmla="*/ 415958 h 831916"/>
                <a:gd name="connsiteX3" fmla="*/ 493081 w 970694"/>
                <a:gd name="connsiteY3" fmla="*/ 831916 h 831916"/>
                <a:gd name="connsiteX4" fmla="*/ 161 w 970694"/>
                <a:gd name="connsiteY4" fmla="*/ 831916 h 831916"/>
                <a:gd name="connsiteX5" fmla="*/ 172383 w 970694"/>
                <a:gd name="connsiteY5" fmla="*/ 596941 h 831916"/>
                <a:gd name="connsiteX6" fmla="*/ 3314 w 970694"/>
                <a:gd name="connsiteY6" fmla="*/ 408819 h 831916"/>
                <a:gd name="connsiteX7" fmla="*/ 179527 w 970694"/>
                <a:gd name="connsiteY7" fmla="*/ 254048 h 831916"/>
                <a:gd name="connsiteX8" fmla="*/ 16830 w 970694"/>
                <a:gd name="connsiteY8" fmla="*/ 0 h 831916"/>
                <a:gd name="connsiteX0" fmla="*/ 16830 w 970694"/>
                <a:gd name="connsiteY0" fmla="*/ 0 h 831918"/>
                <a:gd name="connsiteX1" fmla="*/ 364493 w 970694"/>
                <a:gd name="connsiteY1" fmla="*/ 0 h 831918"/>
                <a:gd name="connsiteX2" fmla="*/ 969332 w 970694"/>
                <a:gd name="connsiteY2" fmla="*/ 415958 h 831918"/>
                <a:gd name="connsiteX3" fmla="*/ 493081 w 970694"/>
                <a:gd name="connsiteY3" fmla="*/ 831918 h 831918"/>
                <a:gd name="connsiteX4" fmla="*/ 161 w 970694"/>
                <a:gd name="connsiteY4" fmla="*/ 831916 h 831918"/>
                <a:gd name="connsiteX5" fmla="*/ 172383 w 970694"/>
                <a:gd name="connsiteY5" fmla="*/ 596941 h 831918"/>
                <a:gd name="connsiteX6" fmla="*/ 3314 w 970694"/>
                <a:gd name="connsiteY6" fmla="*/ 408819 h 831918"/>
                <a:gd name="connsiteX7" fmla="*/ 179527 w 970694"/>
                <a:gd name="connsiteY7" fmla="*/ 254048 h 831918"/>
                <a:gd name="connsiteX8" fmla="*/ 16830 w 970694"/>
                <a:gd name="connsiteY8" fmla="*/ 0 h 831918"/>
                <a:gd name="connsiteX0" fmla="*/ 16830 w 969663"/>
                <a:gd name="connsiteY0" fmla="*/ 0 h 831916"/>
                <a:gd name="connsiteX1" fmla="*/ 364493 w 969663"/>
                <a:gd name="connsiteY1" fmla="*/ 0 h 831916"/>
                <a:gd name="connsiteX2" fmla="*/ 969332 w 969663"/>
                <a:gd name="connsiteY2" fmla="*/ 415958 h 831916"/>
                <a:gd name="connsiteX3" fmla="*/ 288294 w 969663"/>
                <a:gd name="connsiteY3" fmla="*/ 829709 h 831916"/>
                <a:gd name="connsiteX4" fmla="*/ 161 w 969663"/>
                <a:gd name="connsiteY4" fmla="*/ 831916 h 831916"/>
                <a:gd name="connsiteX5" fmla="*/ 172383 w 969663"/>
                <a:gd name="connsiteY5" fmla="*/ 596941 h 831916"/>
                <a:gd name="connsiteX6" fmla="*/ 3314 w 969663"/>
                <a:gd name="connsiteY6" fmla="*/ 408819 h 831916"/>
                <a:gd name="connsiteX7" fmla="*/ 179527 w 969663"/>
                <a:gd name="connsiteY7" fmla="*/ 254048 h 831916"/>
                <a:gd name="connsiteX8" fmla="*/ 16830 w 969663"/>
                <a:gd name="connsiteY8" fmla="*/ 0 h 83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9663" h="831916">
                  <a:moveTo>
                    <a:pt x="16830" y="0"/>
                  </a:moveTo>
                  <a:lnTo>
                    <a:pt x="364493" y="0"/>
                  </a:lnTo>
                  <a:cubicBezTo>
                    <a:pt x="627519" y="0"/>
                    <a:pt x="982032" y="277673"/>
                    <a:pt x="969332" y="415958"/>
                  </a:cubicBezTo>
                  <a:cubicBezTo>
                    <a:pt x="956632" y="554243"/>
                    <a:pt x="551320" y="829709"/>
                    <a:pt x="288294" y="829709"/>
                  </a:cubicBezTo>
                  <a:lnTo>
                    <a:pt x="161" y="831916"/>
                  </a:lnTo>
                  <a:cubicBezTo>
                    <a:pt x="-4475" y="741959"/>
                    <a:pt x="91294" y="705169"/>
                    <a:pt x="172383" y="596941"/>
                  </a:cubicBezTo>
                  <a:cubicBezTo>
                    <a:pt x="93930" y="512543"/>
                    <a:pt x="12046" y="469149"/>
                    <a:pt x="3314" y="408819"/>
                  </a:cubicBezTo>
                  <a:cubicBezTo>
                    <a:pt x="12174" y="346643"/>
                    <a:pt x="83612" y="315445"/>
                    <a:pt x="179527" y="254048"/>
                  </a:cubicBezTo>
                  <a:cubicBezTo>
                    <a:pt x="125295" y="181272"/>
                    <a:pt x="21055" y="115639"/>
                    <a:pt x="16830" y="0"/>
                  </a:cubicBezTo>
                  <a:close/>
                </a:path>
              </a:pathLst>
            </a:custGeom>
            <a:gradFill>
              <a:gsLst>
                <a:gs pos="71000">
                  <a:srgbClr val="C00000"/>
                </a:gs>
                <a:gs pos="0">
                  <a:srgbClr val="FF0000"/>
                </a:gs>
                <a:gs pos="46000">
                  <a:srgbClr val="FF0000"/>
                </a:gs>
                <a:gs pos="28000">
                  <a:srgbClr val="C00000"/>
                </a:gs>
                <a:gs pos="100000">
                  <a:srgbClr val="FF0000"/>
                </a:gs>
              </a:gsLst>
              <a:lin ang="16200000" scaled="1"/>
            </a:gradFill>
            <a:ln w="222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/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40736">
              <a:off x="1072633" y="3923537"/>
              <a:ext cx="1714286" cy="19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41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454420" y="1220312"/>
            <a:ext cx="8235036" cy="605317"/>
          </a:xfrm>
        </p:spPr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</a:rPr>
              <a:t>Intro – Patterns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2" y="1837639"/>
            <a:ext cx="8235265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Based on some observations from designing </a:t>
            </a:r>
            <a:r>
              <a:rPr lang="en-US" dirty="0" err="1" smtClean="0"/>
              <a:t>Xtend</a:t>
            </a:r>
            <a:r>
              <a:rPr lang="en-US" dirty="0" smtClean="0"/>
              <a:t> APIs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Some ideas inspired by other languages (e.g. Scala, F#)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Some patterns may or should be implemented via active annotations in future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2" name="Textfeld 11"/>
          <p:cNvSpPr txBox="1"/>
          <p:nvPr/>
        </p:nvSpPr>
        <p:spPr>
          <a:xfrm rot="16200000">
            <a:off x="7812243" y="4909300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016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FFFFFF"/>
                </a:solidFill>
                <a:latin typeface="Arial"/>
              </a:rPr>
              <a:t>©Matthias Heyde / Fraunhofer FOKUS</a:t>
            </a:r>
          </a:p>
        </p:txBody>
      </p:sp>
      <p:sp>
        <p:nvSpPr>
          <p:cNvPr id="8" name="Textfeld 7"/>
          <p:cNvSpPr txBox="1"/>
          <p:nvPr/>
        </p:nvSpPr>
        <p:spPr>
          <a:xfrm rot="16200000">
            <a:off x="7812243" y="4909298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180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C7C9CA"/>
                </a:solidFill>
                <a:latin typeface="Arial"/>
              </a:rPr>
              <a:t>© Matthias Heyde / Fraunhofer FOKUS</a:t>
            </a:r>
          </a:p>
        </p:txBody>
      </p:sp>
    </p:spTree>
    <p:extLst>
      <p:ext uri="{BB962C8B-B14F-4D97-AF65-F5344CB8AC3E}">
        <p14:creationId xmlns:p14="http://schemas.microsoft.com/office/powerpoint/2010/main" val="312881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API </a:t>
            </a:r>
            <a:r>
              <a:rPr lang="en-US" dirty="0" err="1" smtClean="0">
                <a:solidFill>
                  <a:schemeClr val="accent1"/>
                </a:solidFill>
              </a:rPr>
              <a:t>Xtendification</a:t>
            </a:r>
            <a:r>
              <a:rPr lang="en-US" dirty="0" smtClean="0">
                <a:solidFill>
                  <a:schemeClr val="accent1"/>
                </a:solidFill>
              </a:rPr>
              <a:t>, Builder Extension Method; Example Before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337381" cy="39880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calling constructor of type from JDK:</a:t>
            </a:r>
          </a:p>
          <a:p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queue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LinkedBlockingDeque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corePoolSize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maximumPoolSize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keepAliveTimeUnit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TimeUnit.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MILLISECONDS</a:t>
            </a: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pool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maximumPoolSize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corePoolSize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keepAliveTimeUnit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queue)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6" name="Abgerundete rechteckige Legende 5"/>
          <p:cNvSpPr/>
          <p:nvPr/>
        </p:nvSpPr>
        <p:spPr bwMode="auto">
          <a:xfrm>
            <a:off x="6376788" y="2296155"/>
            <a:ext cx="2312671" cy="975680"/>
          </a:xfrm>
          <a:prstGeom prst="wedgeRoundRectCallout">
            <a:avLst>
              <a:gd name="adj1" fmla="val -42821"/>
              <a:gd name="adj2" fmla="val 157736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Whoops, wrong parameter order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4318000" y="4311583"/>
            <a:ext cx="3241040" cy="276999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spAutoFit/>
          </a:bodyPr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3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API </a:t>
            </a:r>
            <a:r>
              <a:rPr lang="en-US" dirty="0" err="1">
                <a:solidFill>
                  <a:schemeClr val="accent1"/>
                </a:solidFill>
              </a:rPr>
              <a:t>Xtendification</a:t>
            </a:r>
            <a:r>
              <a:rPr lang="en-US" dirty="0">
                <a:solidFill>
                  <a:schemeClr val="accent1"/>
                </a:solidFill>
              </a:rPr>
              <a:t>, Builder Extension </a:t>
            </a:r>
            <a:r>
              <a:rPr lang="en-US" dirty="0" smtClean="0">
                <a:solidFill>
                  <a:schemeClr val="accent1"/>
                </a:solidFill>
              </a:rPr>
              <a:t>Method; Problem Statement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not using variables, long parameter lists are hard to understand</a:t>
            </a:r>
          </a:p>
          <a:p>
            <a:endParaRPr lang="en-US" dirty="0" smtClean="0"/>
          </a:p>
          <a:p>
            <a:r>
              <a:rPr lang="en-US" dirty="0" smtClean="0"/>
              <a:t>When using variables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It is possible to mess up parameter order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Wrong variables might be used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Code will compile, but might be wrong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Solution: Use a builder class …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5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API </a:t>
            </a:r>
            <a:r>
              <a:rPr lang="en-US" dirty="0" err="1" smtClean="0">
                <a:solidFill>
                  <a:schemeClr val="accent1"/>
                </a:solidFill>
              </a:rPr>
              <a:t>Xtendification</a:t>
            </a:r>
            <a:r>
              <a:rPr lang="en-US" dirty="0" smtClean="0">
                <a:solidFill>
                  <a:schemeClr val="accent1"/>
                </a:solidFill>
              </a:rPr>
              <a:t>, Builder Extension Method; </a:t>
            </a:r>
            <a:r>
              <a:rPr lang="en-US" dirty="0">
                <a:solidFill>
                  <a:schemeClr val="accent1"/>
                </a:solidFill>
              </a:rPr>
              <a:t>Example </a:t>
            </a:r>
            <a:r>
              <a:rPr lang="en-US" dirty="0" smtClean="0">
                <a:solidFill>
                  <a:schemeClr val="accent1"/>
                </a:solidFill>
              </a:rPr>
              <a:t>Definition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Let’s define an extension method: </a:t>
            </a:r>
            <a:br>
              <a:rPr lang="en-US" dirty="0" smtClean="0"/>
            </a:br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create(Class&lt;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clazz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ThreadPoolExecutorBuilder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)=&gt;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ThreadPoolExecutorBuilder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config.apply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builder.build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de-DE" sz="1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4" name="Pfeil nach unten 3"/>
          <p:cNvSpPr/>
          <p:nvPr/>
        </p:nvSpPr>
        <p:spPr bwMode="auto">
          <a:xfrm>
            <a:off x="7267577" y="1933576"/>
            <a:ext cx="1133475" cy="1066800"/>
          </a:xfrm>
          <a:prstGeom prst="down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de-DE" b="1" kern="0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???</a:t>
            </a:r>
            <a:endParaRPr lang="en-US" b="1" kern="0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686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API </a:t>
            </a:r>
            <a:r>
              <a:rPr lang="en-US" dirty="0" err="1" smtClean="0">
                <a:solidFill>
                  <a:schemeClr val="accent1"/>
                </a:solidFill>
              </a:rPr>
              <a:t>Xtendification</a:t>
            </a:r>
            <a:r>
              <a:rPr lang="en-US" dirty="0" smtClean="0">
                <a:solidFill>
                  <a:schemeClr val="accent1"/>
                </a:solidFill>
              </a:rPr>
              <a:t>, Builder Extension Method; </a:t>
            </a:r>
            <a:r>
              <a:rPr lang="en-US" dirty="0">
                <a:solidFill>
                  <a:schemeClr val="accent1"/>
                </a:solidFill>
              </a:rPr>
              <a:t>Example </a:t>
            </a:r>
            <a:r>
              <a:rPr lang="en-US" dirty="0" smtClean="0">
                <a:solidFill>
                  <a:schemeClr val="accent1"/>
                </a:solidFill>
              </a:rPr>
              <a:t>Usage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sz="1200" dirty="0"/>
          </a:p>
          <a:p>
            <a:pPr marL="0" indent="0">
              <a:buNone/>
            </a:pPr>
            <a:r>
              <a:rPr lang="en-US" dirty="0" smtClean="0"/>
              <a:t>Example using extension method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pool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corePoolSize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maximumPoolSize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keepAliveTimeUnit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TimeUnit.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MILLISECONDS</a:t>
            </a: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workQueue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LinkedBlockingDeque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535965" y="1941226"/>
            <a:ext cx="1988457" cy="116193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r>
              <a:rPr lang="en-US" sz="7200" dirty="0">
                <a:solidFill>
                  <a:schemeClr val="bg1">
                    <a:lumMod val="65000"/>
                  </a:schemeClr>
                </a:solidFill>
              </a:rPr>
              <a:t>🔨</a:t>
            </a:r>
            <a:r>
              <a:rPr lang="en-US" sz="7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</a:t>
            </a:r>
            <a:r>
              <a:rPr lang="en-US" sz="72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05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API </a:t>
            </a:r>
            <a:r>
              <a:rPr lang="en-US" dirty="0" err="1">
                <a:solidFill>
                  <a:schemeClr val="accent1"/>
                </a:solidFill>
              </a:rPr>
              <a:t>Xtendification</a:t>
            </a:r>
            <a:r>
              <a:rPr lang="en-US" dirty="0">
                <a:solidFill>
                  <a:schemeClr val="accent1"/>
                </a:solidFill>
              </a:rPr>
              <a:t>, Builder Extension </a:t>
            </a:r>
            <a:r>
              <a:rPr lang="en-US" dirty="0" smtClean="0">
                <a:solidFill>
                  <a:schemeClr val="accent1"/>
                </a:solidFill>
              </a:rPr>
              <a:t>Method Explained</a:t>
            </a:r>
            <a:endParaRPr lang="en-US" dirty="0"/>
          </a:p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Example shows alternative to overloaded constructors with different parameter lists</a:t>
            </a:r>
          </a:p>
          <a:p>
            <a:endParaRPr lang="en-US" dirty="0" smtClean="0"/>
          </a:p>
          <a:p>
            <a:r>
              <a:rPr lang="en-US" dirty="0" smtClean="0"/>
              <a:t>It is supposed to look like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dirty="0" smtClean="0"/>
              <a:t> method is called in class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Actual static method is located in different class </a:t>
            </a:r>
          </a:p>
          <a:p>
            <a:endParaRPr lang="en-US" dirty="0" smtClean="0"/>
          </a:p>
          <a:p>
            <a:r>
              <a:rPr lang="en-US" dirty="0" smtClean="0"/>
              <a:t>Extension method call with class object of class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 first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endParaRPr lang="en-US" dirty="0" smtClean="0">
              <a:latin typeface="+mj-lt"/>
            </a:endParaRP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0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Further </a:t>
            </a:r>
            <a:r>
              <a:rPr lang="en-US" dirty="0" err="1" smtClean="0"/>
              <a:t>Xtend</a:t>
            </a:r>
            <a:r>
              <a:rPr lang="en-US" dirty="0" smtClean="0"/>
              <a:t> Patterns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10 Java Idioms Stomped with </a:t>
            </a:r>
            <a:r>
              <a:rPr lang="en-US" dirty="0" err="1" smtClean="0"/>
              <a:t>Xtend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https://www.youtube.com/watch?v=n7LUgXX_3cE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Xtend</a:t>
            </a:r>
            <a:r>
              <a:rPr lang="en-US" dirty="0" smtClean="0"/>
              <a:t> language is pretty flexible, due to its syntax features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Declarative looking internal DSLs are </a:t>
            </a:r>
            <a:r>
              <a:rPr lang="en-US" dirty="0" smtClean="0"/>
              <a:t>possible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Enables new types of API patterns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Patterns can be used to make Java APIs friendlier to use in </a:t>
            </a:r>
            <a:r>
              <a:rPr lang="en-US" dirty="0" err="1" smtClean="0"/>
              <a:t>Xtend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patterns can be automated with Active Annotations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Feedback and Opinions?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r>
              <a:rPr lang="de-DE" dirty="0"/>
              <a:t>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gitlab.fokus.fraunhofer.de/xtenders/xtend-patterns-presentation.git</a:t>
            </a:r>
            <a:r>
              <a:rPr lang="de-DE" dirty="0" smtClean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Useful?</a:t>
            </a:r>
          </a:p>
          <a:p>
            <a:endParaRPr lang="en-US" dirty="0" smtClean="0"/>
          </a:p>
          <a:p>
            <a:r>
              <a:rPr lang="en-US" dirty="0" smtClean="0"/>
              <a:t>Interesting?</a:t>
            </a:r>
          </a:p>
          <a:p>
            <a:endParaRPr lang="en-US" dirty="0" smtClean="0"/>
          </a:p>
          <a:p>
            <a:r>
              <a:rPr lang="en-US" dirty="0" smtClean="0"/>
              <a:t>Impractical?</a:t>
            </a:r>
          </a:p>
          <a:p>
            <a:endParaRPr lang="en-US" dirty="0" smtClean="0"/>
          </a:p>
          <a:p>
            <a:r>
              <a:rPr lang="en-US" dirty="0" smtClean="0"/>
              <a:t>Too obvious?</a:t>
            </a:r>
          </a:p>
          <a:p>
            <a:endParaRPr lang="en-US" dirty="0" smtClean="0"/>
          </a:p>
          <a:p>
            <a:r>
              <a:rPr lang="en-US" dirty="0" smtClean="0"/>
              <a:t>What are your favorite patterns?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Xtend</a:t>
            </a:r>
            <a:r>
              <a:rPr lang="en-US" dirty="0" smtClean="0"/>
              <a:t> Most Wanted Whish List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r>
              <a:rPr lang="en-US" dirty="0" smtClean="0"/>
              <a:t>Method references</a:t>
            </a:r>
          </a:p>
          <a:p>
            <a:endParaRPr lang="en-US" dirty="0" smtClean="0"/>
          </a:p>
          <a:p>
            <a:r>
              <a:rPr lang="en-US" dirty="0" smtClean="0"/>
              <a:t>Default methods</a:t>
            </a:r>
          </a:p>
          <a:p>
            <a:endParaRPr lang="en-US" dirty="0" smtClean="0"/>
          </a:p>
          <a:p>
            <a:r>
              <a:rPr lang="en-US" dirty="0" smtClean="0"/>
              <a:t>Compile auto-lambda-type-conversions to Java 8 method references, where possible</a:t>
            </a:r>
          </a:p>
          <a:p>
            <a:endParaRPr lang="en-US" dirty="0" smtClean="0"/>
          </a:p>
          <a:p>
            <a:r>
              <a:rPr lang="en-US" dirty="0" smtClean="0"/>
              <a:t>Overloading call operator (also allow as extension method)</a:t>
            </a:r>
          </a:p>
          <a:p>
            <a:pPr marL="259592" lvl="1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nomnom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"banana"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nomnom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Pattern matching with decomposition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More flexible active annotations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7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type="body" sz="quarter" idx="10"/>
          </p:nvPr>
        </p:nvSpPr>
        <p:spPr>
          <a:xfrm>
            <a:off x="457589" y="1875935"/>
            <a:ext cx="8232775" cy="3639942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</a:pPr>
            <a:r>
              <a:rPr lang="de-DE" dirty="0" smtClean="0"/>
              <a:t>Fraunhofer FOKUS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Kaiserin-Augusta-Allee 31</a:t>
            </a:r>
            <a:br>
              <a:rPr lang="de-DE" dirty="0"/>
            </a:br>
            <a:r>
              <a:rPr lang="de-DE" dirty="0"/>
              <a:t>10589 Berlin, Germany</a:t>
            </a:r>
          </a:p>
          <a:p>
            <a:pPr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</a:pPr>
            <a:r>
              <a:rPr lang="de-DE" dirty="0"/>
              <a:t>www.fokus.fraunhofer.de</a:t>
            </a:r>
          </a:p>
          <a:p>
            <a:pPr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</a:pPr>
            <a:endParaRPr lang="de-DE" dirty="0"/>
          </a:p>
          <a:p>
            <a:r>
              <a:rPr lang="de-DE" dirty="0" smtClean="0"/>
              <a:t>Max Bureck</a:t>
            </a:r>
          </a:p>
          <a:p>
            <a:r>
              <a:rPr lang="de-DE" dirty="0" smtClean="0"/>
              <a:t>Senior Researcher</a:t>
            </a:r>
          </a:p>
          <a:p>
            <a:r>
              <a:rPr lang="de-DE" dirty="0" smtClean="0"/>
              <a:t>max.bureck@fokus.fraunhofer.de</a:t>
            </a:r>
          </a:p>
          <a:p>
            <a:r>
              <a:rPr lang="de-DE" dirty="0" smtClean="0"/>
              <a:t>Phone </a:t>
            </a:r>
            <a:r>
              <a:rPr lang="de-DE" dirty="0"/>
              <a:t>+49 (0)30 </a:t>
            </a:r>
            <a:r>
              <a:rPr lang="de-DE" dirty="0" smtClean="0"/>
              <a:t>3463-7321</a:t>
            </a:r>
            <a:endParaRPr lang="de-DE" b="1" dirty="0">
              <a:solidFill>
                <a:srgbClr val="FF0000"/>
              </a:solidFill>
            </a:endParaRPr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6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454420" y="1220312"/>
            <a:ext cx="8235036" cy="605317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Intro – The Tools Provided By </a:t>
            </a:r>
            <a:r>
              <a:rPr lang="en-US" dirty="0" err="1" smtClean="0">
                <a:solidFill>
                  <a:schemeClr val="accent1"/>
                </a:solidFill>
              </a:rPr>
              <a:t>Xtend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2" y="1647825"/>
            <a:ext cx="8235265" cy="4248150"/>
          </a:xfrm>
        </p:spPr>
        <p:txBody>
          <a:bodyPr/>
          <a:lstStyle/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Lambdas</a:t>
            </a:r>
          </a:p>
          <a:p>
            <a:pPr lvl="1"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Call with lambda as last parameter: place after brackets; omit empty brackets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strProv.apply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([String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 |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(s)])  </a:t>
            </a:r>
            <a:r>
              <a:rPr lang="en-US" dirty="0" smtClean="0"/>
              <a:t>⇨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strProv.apply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Setter call can be written as assignment</a:t>
            </a:r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r>
              <a:rPr lang="de-DE" dirty="0" smtClean="0"/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button.setText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"Press Me"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r>
              <a:rPr lang="en-US" dirty="0" smtClean="0"/>
              <a:t>⇨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button.text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"Press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Me"</a:t>
            </a: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Extension methods</a:t>
            </a:r>
          </a:p>
          <a:p>
            <a:pPr marL="0" indent="0">
              <a:spcBef>
                <a:spcPts val="120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de-DE" dirty="0" smtClean="0"/>
              <a:t>   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emphasize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"boo"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r>
              <a:rPr lang="en-US" dirty="0" smtClean="0"/>
              <a:t>⇨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emphasize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Operator overloading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de-DE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operator_plus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1e15bd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1e-4bd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⇨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1e15bd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1e-4bd</a:t>
            </a:r>
            <a:endParaRPr lang="en-US" dirty="0" smtClean="0"/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Active annotations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2" name="Textfeld 11"/>
          <p:cNvSpPr txBox="1"/>
          <p:nvPr/>
        </p:nvSpPr>
        <p:spPr>
          <a:xfrm rot="16200000">
            <a:off x="7812243" y="4909300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016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FFFFFF"/>
                </a:solidFill>
                <a:latin typeface="Arial"/>
              </a:rPr>
              <a:t>©Matthias Heyde / Fraunhofer FOKUS</a:t>
            </a:r>
          </a:p>
        </p:txBody>
      </p:sp>
      <p:sp>
        <p:nvSpPr>
          <p:cNvPr id="8" name="Textfeld 7"/>
          <p:cNvSpPr txBox="1"/>
          <p:nvPr/>
        </p:nvSpPr>
        <p:spPr>
          <a:xfrm rot="16200000">
            <a:off x="7812243" y="4909298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180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C7C9CA"/>
                </a:solidFill>
                <a:latin typeface="Arial"/>
              </a:rPr>
              <a:t>© Matthias Heyde / Fraunhofer FOKUS</a:t>
            </a:r>
          </a:p>
        </p:txBody>
      </p:sp>
    </p:spTree>
    <p:extLst>
      <p:ext uri="{BB962C8B-B14F-4D97-AF65-F5344CB8AC3E}">
        <p14:creationId xmlns:p14="http://schemas.microsoft.com/office/powerpoint/2010/main" val="52733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2"/>
            <a:ext cx="8234896" cy="605317"/>
          </a:xfrm>
        </p:spPr>
        <p:txBody>
          <a:bodyPr/>
          <a:lstStyle/>
          <a:p>
            <a:r>
              <a:rPr lang="en-US" dirty="0" smtClean="0"/>
              <a:t>Pattern Overview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2" y="1837639"/>
            <a:ext cx="8235265" cy="3988027"/>
          </a:xfrm>
        </p:spPr>
        <p:txBody>
          <a:bodyPr/>
          <a:lstStyle/>
          <a:p>
            <a:r>
              <a:rPr lang="en-US" dirty="0" smtClean="0"/>
              <a:t>Nested Block Syntax</a:t>
            </a:r>
          </a:p>
          <a:p>
            <a:endParaRPr lang="en-US" dirty="0" smtClean="0"/>
          </a:p>
          <a:p>
            <a:r>
              <a:rPr lang="en-US" dirty="0"/>
              <a:t>Fluent </a:t>
            </a:r>
            <a:r>
              <a:rPr lang="en-US" dirty="0" smtClean="0"/>
              <a:t>Case Distinction</a:t>
            </a:r>
          </a:p>
          <a:p>
            <a:endParaRPr lang="en-US" dirty="0" smtClean="0"/>
          </a:p>
          <a:p>
            <a:r>
              <a:rPr lang="en-US" dirty="0"/>
              <a:t>Immutable </a:t>
            </a:r>
            <a:r>
              <a:rPr lang="en-US" dirty="0" smtClean="0"/>
              <a:t>Data Structure Patterns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Implicit Parameter Values</a:t>
            </a:r>
          </a:p>
          <a:p>
            <a:endParaRPr lang="de-DE" dirty="0"/>
          </a:p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Type Providers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 err="1" smtClean="0"/>
              <a:t>Xtendification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411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Block Syntax, </a:t>
            </a:r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Lambda as last argument looks like a named block</a:t>
            </a:r>
          </a:p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Can be exploited to create internal DSLs that look like nested blocks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Declarative look, while being imperative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Especially useful when building up object trees, e.g.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UI elements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Configuration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Etc.</a:t>
            </a:r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902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Nested Block Syntax, Callback API Example in Java 8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endParaRPr lang="en-US" i="1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en-US" i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.setPort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(80);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"/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hello?name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=$name"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Pair.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"content"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"text/html"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HtmlBuilder.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.h1(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"Hello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.param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2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Nested Block Syntax, Callback API Example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9"/>
            <a:ext cx="8235122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/>
          </a:p>
          <a:p>
            <a:pPr marL="0" indent="0">
              <a:lnSpc>
                <a:spcPct val="107000"/>
              </a:lnSpc>
              <a:buNone/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port = 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get(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"/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hello?name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=$name"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header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Content-Type"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"text/html"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i="1" dirty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h1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Hello 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'name'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6" name="Abgerundete rechteckige Legende 5"/>
          <p:cNvSpPr/>
          <p:nvPr/>
        </p:nvSpPr>
        <p:spPr bwMode="auto">
          <a:xfrm>
            <a:off x="3280721" y="2392116"/>
            <a:ext cx="4328985" cy="375080"/>
          </a:xfrm>
          <a:prstGeom prst="wedgeRoundRectCallout">
            <a:avLst>
              <a:gd name="adj1" fmla="val -78773"/>
              <a:gd name="adj2" fmla="val 91964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Assignment to setter on default argument</a:t>
            </a:r>
          </a:p>
        </p:txBody>
      </p:sp>
      <p:sp>
        <p:nvSpPr>
          <p:cNvPr id="8" name="Abgerundete rechteckige Legende 7"/>
          <p:cNvSpPr/>
          <p:nvPr/>
        </p:nvSpPr>
        <p:spPr bwMode="auto">
          <a:xfrm>
            <a:off x="3897526" y="1969934"/>
            <a:ext cx="2306594" cy="358102"/>
          </a:xfrm>
          <a:prstGeom prst="wedgeRoundRectCallout">
            <a:avLst>
              <a:gd name="adj1" fmla="val -153197"/>
              <a:gd name="adj2" fmla="val 123691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default argument </a:t>
            </a:r>
            <a:r>
              <a:rPr lang="en-US" kern="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</a:p>
        </p:txBody>
      </p:sp>
      <p:sp>
        <p:nvSpPr>
          <p:cNvPr id="9" name="Abgerundete rechteckige Legende 8"/>
          <p:cNvSpPr/>
          <p:nvPr/>
        </p:nvSpPr>
        <p:spPr bwMode="auto">
          <a:xfrm>
            <a:off x="2062438" y="5132844"/>
            <a:ext cx="4576120" cy="382362"/>
          </a:xfrm>
          <a:prstGeom prst="wedgeRoundRectCallout">
            <a:avLst>
              <a:gd name="adj1" fmla="val -61344"/>
              <a:gd name="adj2" fmla="val -221932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Implicit return of last expression result</a:t>
            </a:r>
          </a:p>
        </p:txBody>
      </p:sp>
      <p:sp>
        <p:nvSpPr>
          <p:cNvPr id="11" name="Abgerundete rechteckige Legende 10"/>
          <p:cNvSpPr/>
          <p:nvPr/>
        </p:nvSpPr>
        <p:spPr bwMode="auto">
          <a:xfrm>
            <a:off x="5303110" y="3653136"/>
            <a:ext cx="2306594" cy="370351"/>
          </a:xfrm>
          <a:prstGeom prst="wedgeRoundRectCallout">
            <a:avLst>
              <a:gd name="adj1" fmla="val -187069"/>
              <a:gd name="adj2" fmla="val -11282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Extension method</a:t>
            </a:r>
          </a:p>
        </p:txBody>
      </p:sp>
      <p:sp>
        <p:nvSpPr>
          <p:cNvPr id="12" name="Abgerundete rechteckige Legende 11"/>
          <p:cNvSpPr/>
          <p:nvPr/>
        </p:nvSpPr>
        <p:spPr bwMode="auto">
          <a:xfrm>
            <a:off x="1739063" y="1536016"/>
            <a:ext cx="5633803" cy="353693"/>
          </a:xfrm>
          <a:prstGeom prst="wedgeRoundRectCallout">
            <a:avLst>
              <a:gd name="adj1" fmla="val -55496"/>
              <a:gd name="adj2" fmla="val 216097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Method with lambda argument</a:t>
            </a:r>
          </a:p>
        </p:txBody>
      </p:sp>
      <p:sp>
        <p:nvSpPr>
          <p:cNvPr id="13" name="Abgerundete rechteckige Legende 12"/>
          <p:cNvSpPr/>
          <p:nvPr/>
        </p:nvSpPr>
        <p:spPr bwMode="auto">
          <a:xfrm>
            <a:off x="4823942" y="2847967"/>
            <a:ext cx="2306594" cy="365257"/>
          </a:xfrm>
          <a:prstGeom prst="wedgeRoundRectCallout">
            <a:avLst>
              <a:gd name="adj1" fmla="val -84034"/>
              <a:gd name="adj2" fmla="val 109885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Mapping operator</a:t>
            </a:r>
          </a:p>
        </p:txBody>
      </p:sp>
    </p:spTree>
    <p:extLst>
      <p:ext uri="{BB962C8B-B14F-4D97-AF65-F5344CB8AC3E}">
        <p14:creationId xmlns:p14="http://schemas.microsoft.com/office/powerpoint/2010/main" val="378011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Block Syntax</a:t>
            </a:r>
            <a:r>
              <a:rPr lang="en-US" dirty="0" smtClean="0"/>
              <a:t>, 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5" y="1837639"/>
            <a:ext cx="8235263" cy="3988027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Nested block APIs reflect logical containment structures in code</a:t>
            </a:r>
          </a:p>
          <a:p>
            <a:endParaRPr lang="en-US" dirty="0" smtClean="0"/>
          </a:p>
          <a:p>
            <a:r>
              <a:rPr lang="en-US" dirty="0" err="1" smtClean="0"/>
              <a:t>Xtend</a:t>
            </a:r>
            <a:r>
              <a:rPr lang="en-US" dirty="0" smtClean="0"/>
              <a:t> reduces visual noise and enables declarative look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improve maintainability due to clear intent and readability of code</a:t>
            </a:r>
            <a:br>
              <a:rPr lang="en-US" dirty="0" smtClean="0"/>
            </a:b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"Traditional" APIs may be used as nested blocks, using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operator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unhofer FOKUS">
  <a:themeElements>
    <a:clrScheme name="Fraunhofer FOKUS SQC">
      <a:dk1>
        <a:sysClr val="windowText" lastClr="000000"/>
      </a:dk1>
      <a:lt1>
        <a:sysClr val="window" lastClr="FFFFFF"/>
      </a:lt1>
      <a:dk2>
        <a:srgbClr val="AD2221"/>
      </a:dk2>
      <a:lt2>
        <a:srgbClr val="FFFFFF"/>
      </a:lt2>
      <a:accent1>
        <a:srgbClr val="AD2221"/>
      </a:accent1>
      <a:accent2>
        <a:srgbClr val="616568"/>
      </a:accent2>
      <a:accent3>
        <a:srgbClr val="93959A"/>
      </a:accent3>
      <a:accent4>
        <a:srgbClr val="C7C9CA"/>
      </a:accent4>
      <a:accent5>
        <a:srgbClr val="E9EAEB"/>
      </a:accent5>
      <a:accent6>
        <a:srgbClr val="616567"/>
      </a:accent6>
      <a:hlink>
        <a:srgbClr val="AD2221"/>
      </a:hlink>
      <a:folHlink>
        <a:srgbClr val="009879"/>
      </a:folHlink>
    </a:clrScheme>
    <a:fontScheme name="FOKUS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2225" cap="flat" cmpd="sng">
          <a:solidFill>
            <a:schemeClr val="accent1"/>
          </a:solidFill>
          <a:prstDash val="solid"/>
          <a:round/>
          <a:headEnd/>
          <a:tailEnd/>
        </a:ln>
        <a:effectLst/>
      </a:spPr>
      <a:bodyPr lIns="0" tIns="0" rIns="0" bIns="0" rtlCol="0" anchor="ctr"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12700" cmpd="sng">
          <a:solidFill>
            <a:srgbClr val="16BAE7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51200" tIns="0" rIns="0" bIns="0" rtlCol="0">
        <a:noAutofit/>
      </a:bodyPr>
      <a:lstStyle>
        <a:defPPr>
          <a:lnSpc>
            <a:spcPts val="2800"/>
          </a:lnSpc>
          <a:spcBef>
            <a:spcPts val="560"/>
          </a:spcBef>
          <a:buClr>
            <a:schemeClr val="tx1"/>
          </a:buClr>
          <a:defRPr sz="22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SQC_PPT-Vorlage_16-9_2016-v02</Template>
  <TotalTime>0</TotalTime>
  <Words>2234</Words>
  <Application>Microsoft Office PowerPoint</Application>
  <PresentationFormat>Bildschirmpräsentation (4:3)</PresentationFormat>
  <Paragraphs>534</Paragraphs>
  <Slides>39</Slides>
  <Notes>26</Notes>
  <HiddenSlides>8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6" baseType="lpstr">
      <vt:lpstr>Arial</vt:lpstr>
      <vt:lpstr>Arial Black</vt:lpstr>
      <vt:lpstr>Calibri</vt:lpstr>
      <vt:lpstr>Consolas</vt:lpstr>
      <vt:lpstr>Symbol</vt:lpstr>
      <vt:lpstr>Times New Roman</vt:lpstr>
      <vt:lpstr>Fraunhofer FOKUS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Contact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Xtend API and DSL Design Patterns Subheadline</dc:title>
  <dc:creator>mbu</dc:creator>
  <cp:lastModifiedBy>mbu</cp:lastModifiedBy>
  <cp:revision>526</cp:revision>
  <dcterms:created xsi:type="dcterms:W3CDTF">2016-01-03T10:26:22Z</dcterms:created>
  <dcterms:modified xsi:type="dcterms:W3CDTF">2016-04-18T13:33:25Z</dcterms:modified>
</cp:coreProperties>
</file>