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0" r:id="rId1"/>
  </p:sldMasterIdLst>
  <p:notesMasterIdLst>
    <p:notesMasterId r:id="rId42"/>
  </p:notesMasterIdLst>
  <p:sldIdLst>
    <p:sldId id="257" r:id="rId2"/>
    <p:sldId id="326" r:id="rId3"/>
    <p:sldId id="260" r:id="rId4"/>
    <p:sldId id="270" r:id="rId5"/>
    <p:sldId id="269" r:id="rId6"/>
    <p:sldId id="297" r:id="rId7"/>
    <p:sldId id="276" r:id="rId8"/>
    <p:sldId id="261" r:id="rId9"/>
    <p:sldId id="338" r:id="rId10"/>
    <p:sldId id="332" r:id="rId11"/>
    <p:sldId id="337" r:id="rId12"/>
    <p:sldId id="306" r:id="rId13"/>
    <p:sldId id="321" r:id="rId14"/>
    <p:sldId id="305" r:id="rId15"/>
    <p:sldId id="272" r:id="rId16"/>
    <p:sldId id="309" r:id="rId17"/>
    <p:sldId id="277" r:id="rId18"/>
    <p:sldId id="336" r:id="rId19"/>
    <p:sldId id="328" r:id="rId20"/>
    <p:sldId id="280" r:id="rId21"/>
    <p:sldId id="279" r:id="rId22"/>
    <p:sldId id="339" r:id="rId23"/>
    <p:sldId id="283" r:id="rId24"/>
    <p:sldId id="300" r:id="rId25"/>
    <p:sldId id="311" r:id="rId26"/>
    <p:sldId id="312" r:id="rId27"/>
    <p:sldId id="302" r:id="rId28"/>
    <p:sldId id="286" r:id="rId29"/>
    <p:sldId id="290" r:id="rId30"/>
    <p:sldId id="291" r:id="rId31"/>
    <p:sldId id="335" r:id="rId32"/>
    <p:sldId id="333" r:id="rId33"/>
    <p:sldId id="334" r:id="rId34"/>
    <p:sldId id="322" r:id="rId35"/>
    <p:sldId id="314" r:id="rId36"/>
    <p:sldId id="327" r:id="rId37"/>
    <p:sldId id="301" r:id="rId38"/>
    <p:sldId id="340" r:id="rId39"/>
    <p:sldId id="304" r:id="rId40"/>
    <p:sldId id="267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bu" initials="m" lastIdx="1" clrIdx="0">
    <p:extLst>
      <p:ext uri="{19B8F6BF-5375-455C-9EA6-DF929625EA0E}">
        <p15:presenceInfo xmlns:p15="http://schemas.microsoft.com/office/powerpoint/2012/main" userId="mb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85846" autoAdjust="0"/>
  </p:normalViewPr>
  <p:slideViewPr>
    <p:cSldViewPr snapToGrid="0" snapToObjects="1" showGuides="1">
      <p:cViewPr varScale="1">
        <p:scale>
          <a:sx n="100" d="100"/>
          <a:sy n="100" d="100"/>
        </p:scale>
        <p:origin x="214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B4FE6-1CE3-304D-A5AE-188A738F9CD6}" type="datetimeFigureOut">
              <a:rPr lang="de-DE" smtClean="0"/>
              <a:t>06.06.2016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296C2-530A-6D45-BF6A-B25DBE57408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8951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26682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591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Checks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fields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null</a:t>
            </a:r>
          </a:p>
          <a:p>
            <a:r>
              <a:rPr lang="de-DE" baseline="0" dirty="0" smtClean="0"/>
              <a:t>Just </a:t>
            </a:r>
            <a:r>
              <a:rPr lang="de-DE" baseline="0" dirty="0" err="1" smtClean="0"/>
              <a:t>hiding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boilerplate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err="1" smtClean="0"/>
              <a:t>Direct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apporoach</a:t>
            </a:r>
            <a:r>
              <a:rPr lang="de-DE" baseline="0" dirty="0" smtClean="0"/>
              <a:t> </a:t>
            </a:r>
            <a:r>
              <a:rPr lang="en-US" dirty="0" smtClean="0"/>
              <a:t>can be optimized to never allocate:</a:t>
            </a:r>
          </a:p>
          <a:p>
            <a:pPr marL="171450" lvl="0" indent="-171450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dirty="0" err="1" smtClean="0"/>
              <a:t>Initially</a:t>
            </a:r>
            <a:r>
              <a:rPr lang="de-DE" dirty="0" smtClean="0"/>
              <a:t> </a:t>
            </a:r>
            <a:r>
              <a:rPr lang="de-DE" dirty="0" err="1" smtClean="0"/>
              <a:t>returning</a:t>
            </a:r>
            <a:r>
              <a:rPr lang="de-DE" dirty="0" smtClean="0"/>
              <a:t> </a:t>
            </a:r>
            <a:r>
              <a:rPr lang="de-DE" dirty="0" err="1" smtClean="0"/>
              <a:t>immutable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state</a:t>
            </a:r>
            <a:r>
              <a:rPr lang="de-DE" baseline="0" dirty="0" smtClean="0"/>
              <a:t> „not </a:t>
            </a:r>
            <a:r>
              <a:rPr lang="de-DE" baseline="0" dirty="0" err="1" smtClean="0"/>
              <a:t>found</a:t>
            </a:r>
            <a:r>
              <a:rPr lang="de-DE" baseline="0" dirty="0" smtClean="0"/>
              <a:t>“</a:t>
            </a:r>
            <a:endParaRPr lang="en-US" dirty="0" smtClean="0"/>
          </a:p>
          <a:p>
            <a:pPr marL="171450" lvl="0" indent="-171450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Always returning same </a:t>
            </a:r>
            <a:r>
              <a:rPr lang="en-US" dirty="0" err="1" smtClean="0"/>
              <a:t>obj</a:t>
            </a:r>
            <a:r>
              <a:rPr lang="en-US" dirty="0" smtClean="0"/>
              <a:t> when match not found yet </a:t>
            </a:r>
          </a:p>
          <a:p>
            <a:pPr marL="171450" lvl="0" indent="-171450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Returning a simple </a:t>
            </a:r>
            <a:r>
              <a:rPr lang="en-US" dirty="0" err="1" smtClean="0"/>
              <a:t>NoOp</a:t>
            </a:r>
            <a:r>
              <a:rPr lang="en-US" dirty="0" smtClean="0"/>
              <a:t> singleton after match found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8014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 </a:t>
            </a:r>
            <a:r>
              <a:rPr lang="de-DE" dirty="0" err="1" smtClean="0"/>
              <a:t>src</a:t>
            </a:r>
            <a:r>
              <a:rPr lang="de-DE" dirty="0" smtClean="0"/>
              <a:t>: https://unsplash.com/photos/2Ts5HnA67k8</a:t>
            </a:r>
          </a:p>
          <a:p>
            <a:r>
              <a:rPr lang="en-US" dirty="0" smtClean="0"/>
              <a:t>http://creativecommons.org/publicdomain/zero/1.0/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9355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Exhaustiveness</a:t>
            </a:r>
            <a:r>
              <a:rPr lang="de-DE" dirty="0" smtClean="0"/>
              <a:t> </a:t>
            </a:r>
            <a:r>
              <a:rPr lang="de-DE" dirty="0" err="1" smtClean="0"/>
              <a:t>could</a:t>
            </a:r>
            <a:r>
              <a:rPr lang="de-DE" dirty="0" smtClean="0"/>
              <a:t> also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checked</a:t>
            </a:r>
            <a:r>
              <a:rPr lang="de-DE" dirty="0" smtClean="0"/>
              <a:t> at </a:t>
            </a:r>
            <a:r>
              <a:rPr lang="de-DE" dirty="0" err="1" smtClean="0"/>
              <a:t>runtime</a:t>
            </a:r>
            <a:r>
              <a:rPr lang="de-DE" dirty="0" smtClean="0"/>
              <a:t>,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default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enforced</a:t>
            </a:r>
            <a:endParaRPr lang="de-DE" baseline="0" dirty="0" smtClean="0"/>
          </a:p>
          <a:p>
            <a:endParaRPr lang="de-DE" dirty="0" smtClean="0"/>
          </a:p>
          <a:p>
            <a:r>
              <a:rPr lang="de-DE" dirty="0" smtClean="0"/>
              <a:t>Short </a:t>
            </a:r>
            <a:r>
              <a:rPr lang="de-DE" dirty="0" err="1" smtClean="0"/>
              <a:t>notation</a:t>
            </a:r>
            <a:r>
              <a:rPr lang="de-DE" dirty="0" smtClean="0"/>
              <a:t> </a:t>
            </a:r>
            <a:r>
              <a:rPr lang="de-DE" dirty="0" err="1" smtClean="0"/>
              <a:t>could</a:t>
            </a:r>
            <a:r>
              <a:rPr lang="de-DE" dirty="0" smtClean="0"/>
              <a:t> </a:t>
            </a:r>
            <a:r>
              <a:rPr lang="de-DE" dirty="0" err="1" smtClean="0"/>
              <a:t>even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implemented</a:t>
            </a:r>
            <a:r>
              <a:rPr lang="de-DE" dirty="0" smtClean="0"/>
              <a:t> via </a:t>
            </a:r>
            <a:r>
              <a:rPr lang="de-DE" dirty="0" err="1" smtClean="0"/>
              <a:t>extension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Direct</a:t>
            </a:r>
            <a:r>
              <a:rPr lang="de-DE" dirty="0" smtClean="0"/>
              <a:t> </a:t>
            </a:r>
            <a:r>
              <a:rPr lang="de-DE" dirty="0" err="1" smtClean="0"/>
              <a:t>version</a:t>
            </a:r>
            <a:r>
              <a:rPr lang="de-DE" dirty="0" smtClean="0"/>
              <a:t>: </a:t>
            </a:r>
            <a:r>
              <a:rPr lang="de-DE" dirty="0" err="1" smtClean="0"/>
              <a:t>exhaustion</a:t>
            </a:r>
            <a:r>
              <a:rPr lang="de-DE" dirty="0" smtClean="0"/>
              <a:t> </a:t>
            </a:r>
            <a:r>
              <a:rPr lang="de-DE" dirty="0" err="1" smtClean="0"/>
              <a:t>works</a:t>
            </a:r>
            <a:r>
              <a:rPr lang="de-DE" dirty="0" smtClean="0"/>
              <a:t> </a:t>
            </a:r>
            <a:r>
              <a:rPr lang="de-DE" dirty="0" err="1" smtClean="0"/>
              <a:t>best</a:t>
            </a:r>
            <a:r>
              <a:rPr lang="de-DE" dirty="0" smtClean="0"/>
              <a:t> </a:t>
            </a:r>
            <a:r>
              <a:rPr lang="de-DE" dirty="0" err="1" smtClean="0"/>
              <a:t>whe</a:t>
            </a:r>
            <a:r>
              <a:rPr lang="de-DE" baseline="0" dirty="0" err="1" smtClean="0"/>
              <a:t>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cases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return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value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6648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Working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come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/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runtime</a:t>
            </a:r>
            <a:r>
              <a:rPr lang="de-DE" dirty="0" smtClean="0"/>
              <a:t> </a:t>
            </a:r>
            <a:r>
              <a:rPr lang="de-DE" dirty="0" err="1" smtClean="0"/>
              <a:t>overhead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Use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appropriate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5585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99243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Not a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person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who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won‘t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stop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talking</a:t>
            </a:r>
            <a:endParaRPr lang="de-DE" baseline="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Looks like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constuctor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call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with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named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params</a:t>
            </a:r>
            <a:endParaRPr lang="de-DE" dirty="0" smtClean="0"/>
          </a:p>
          <a:p>
            <a:r>
              <a:rPr lang="de-DE" dirty="0" err="1" smtClean="0"/>
              <a:t>Syntactic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sugar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builder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</a:t>
            </a:r>
            <a:endParaRPr lang="de-DE" baseline="0" dirty="0" smtClean="0"/>
          </a:p>
          <a:p>
            <a:r>
              <a:rPr lang="de-DE" baseline="0" dirty="0" err="1" smtClean="0"/>
              <a:t>Drawbacks</a:t>
            </a:r>
            <a:r>
              <a:rPr lang="de-DE" baseline="0" dirty="0" smtClean="0"/>
              <a:t>: 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Assignment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setter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does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returns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void</a:t>
            </a:r>
            <a:r>
              <a:rPr lang="de-DE" baseline="0" dirty="0" smtClean="0"/>
              <a:t>. </a:t>
            </a:r>
            <a:r>
              <a:rPr lang="de-DE" baseline="0" dirty="0" err="1" smtClean="0"/>
              <a:t>Incompatible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fluent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builder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pattern</a:t>
            </a:r>
            <a:r>
              <a:rPr lang="de-DE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Compiler </a:t>
            </a:r>
            <a:r>
              <a:rPr lang="de-DE" baseline="0" dirty="0" err="1" smtClean="0"/>
              <a:t>cannot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ensure</a:t>
            </a:r>
            <a:r>
              <a:rPr lang="de-DE" baseline="0" dirty="0" smtClean="0"/>
              <a:t> all </a:t>
            </a:r>
            <a:r>
              <a:rPr lang="de-DE" baseline="0" dirty="0" err="1" smtClean="0"/>
              <a:t>mandatory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fields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set</a:t>
            </a:r>
            <a:endParaRPr lang="de-DE" baseline="0" dirty="0" smtClean="0"/>
          </a:p>
          <a:p>
            <a:pPr marL="0" indent="0">
              <a:buFontTx/>
              <a:buNone/>
            </a:pP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err="1" smtClean="0"/>
              <a:t>What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problem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cyclic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references</a:t>
            </a:r>
            <a:r>
              <a:rPr lang="de-DE" baseline="0" dirty="0" smtClean="0"/>
              <a:t>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8571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72817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Alternative „</a:t>
            </a:r>
            <a:r>
              <a:rPr lang="de-DE" dirty="0" err="1" smtClean="0"/>
              <a:t>with</a:t>
            </a:r>
            <a:r>
              <a:rPr lang="de-DE" dirty="0" smtClean="0"/>
              <a:t>“ </a:t>
            </a:r>
            <a:r>
              <a:rPr lang="de-DE" dirty="0" err="1" smtClean="0"/>
              <a:t>method</a:t>
            </a:r>
            <a:r>
              <a:rPr lang="de-DE" dirty="0" smtClean="0"/>
              <a:t>, </a:t>
            </a:r>
            <a:r>
              <a:rPr lang="de-DE" dirty="0" err="1" smtClean="0"/>
              <a:t>simply</a:t>
            </a:r>
            <a:r>
              <a:rPr lang="de-DE" dirty="0" smtClean="0"/>
              <a:t> pass in </a:t>
            </a:r>
            <a:r>
              <a:rPr lang="de-DE" dirty="0" err="1" smtClean="0"/>
              <a:t>value</a:t>
            </a:r>
            <a:r>
              <a:rPr lang="de-DE" dirty="0" smtClean="0"/>
              <a:t>: </a:t>
            </a:r>
            <a:r>
              <a:rPr lang="de-DE" dirty="0" err="1" smtClean="0"/>
              <a:t>Have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look</a:t>
            </a:r>
            <a:r>
              <a:rPr lang="de-DE" baseline="0" dirty="0" smtClean="0"/>
              <a:t> at </a:t>
            </a:r>
            <a:r>
              <a:rPr lang="de-DE" dirty="0" smtClean="0"/>
              <a:t>Java 8 </a:t>
            </a:r>
            <a:r>
              <a:rPr lang="de-DE" dirty="0" err="1" smtClean="0"/>
              <a:t>DateTime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. 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lambda</a:t>
            </a:r>
            <a:r>
              <a:rPr lang="de-DE" dirty="0" smtClean="0"/>
              <a:t>? Next </a:t>
            </a:r>
            <a:r>
              <a:rPr lang="de-DE" dirty="0" err="1" smtClean="0"/>
              <a:t>slide</a:t>
            </a:r>
            <a:r>
              <a:rPr lang="de-DE" dirty="0" smtClean="0"/>
              <a:t>!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Property access is variation of “over” </a:t>
            </a:r>
            <a:r>
              <a:rPr lang="en-US" dirty="0" err="1" smtClean="0"/>
              <a:t>combinator</a:t>
            </a:r>
            <a:r>
              <a:rPr lang="en-US" dirty="0" smtClean="0"/>
              <a:t> of “</a:t>
            </a:r>
            <a:r>
              <a:rPr lang="en-US" dirty="0" err="1" smtClean="0"/>
              <a:t>lense</a:t>
            </a:r>
            <a:r>
              <a:rPr lang="en-US" dirty="0" smtClean="0"/>
              <a:t>” pattern in Haskell.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21126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See </a:t>
            </a:r>
            <a:r>
              <a:rPr lang="de-DE" dirty="0" err="1" smtClean="0"/>
              <a:t>creating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new</a:t>
            </a:r>
            <a:r>
              <a:rPr lang="de-DE" baseline="0" dirty="0" smtClean="0"/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ImmutablePerson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how cyclic</a:t>
            </a:r>
            <a:r>
              <a:rPr lang="en-US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reference?</a:t>
            </a:r>
          </a:p>
          <a:p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We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need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info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how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to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update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field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holding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cyclic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ref</a:t>
            </a:r>
            <a:endParaRPr lang="de-DE" baseline="0" dirty="0" smtClean="0">
              <a:solidFill>
                <a:srgbClr val="00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endParaRPr lang="en-US" baseline="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Apart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cycles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shallow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copies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can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used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all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objects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immutable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6843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If</a:t>
            </a:r>
            <a:r>
              <a:rPr lang="de-DE" dirty="0" smtClean="0"/>
              <a:t> not </a:t>
            </a:r>
            <a:r>
              <a:rPr lang="de-DE" dirty="0" err="1" smtClean="0"/>
              <a:t>xperienced</a:t>
            </a:r>
            <a:r>
              <a:rPr lang="de-DE" dirty="0" smtClean="0"/>
              <a:t>: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hopefully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learn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go</a:t>
            </a:r>
            <a:endParaRPr lang="de-DE" dirty="0" smtClean="0"/>
          </a:p>
          <a:p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ideas</a:t>
            </a:r>
            <a:r>
              <a:rPr lang="de-DE" dirty="0" smtClean="0"/>
              <a:t> </a:t>
            </a:r>
            <a:r>
              <a:rPr lang="de-DE" dirty="0" err="1" smtClean="0"/>
              <a:t>inspired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pop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culture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68834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62730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70269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err="1" smtClean="0"/>
              <a:t>Only</a:t>
            </a:r>
            <a:r>
              <a:rPr lang="de-DE" baseline="0" dirty="0" smtClean="0"/>
              <a:t> flat </a:t>
            </a:r>
            <a:r>
              <a:rPr lang="de-DE" baseline="0" dirty="0" err="1" smtClean="0"/>
              <a:t>copy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immutable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types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again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cyclic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references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problem</a:t>
            </a:r>
            <a:r>
              <a:rPr lang="de-DE" baseline="0" dirty="0" smtClean="0"/>
              <a:t>)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Imparative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code</a:t>
            </a:r>
            <a:r>
              <a:rPr lang="de-DE" baseline="0" dirty="0" smtClean="0"/>
              <a:t> style </a:t>
            </a:r>
            <a:r>
              <a:rPr lang="de-DE" baseline="0" dirty="0" err="1" smtClean="0"/>
              <a:t>possible</a:t>
            </a:r>
            <a:r>
              <a:rPr lang="de-DE" baseline="0" dirty="0" smtClean="0"/>
              <a:t> in block</a:t>
            </a:r>
          </a:p>
          <a:p>
            <a:endParaRPr lang="de-DE" baseline="0" dirty="0" smtClean="0"/>
          </a:p>
          <a:p>
            <a:r>
              <a:rPr lang="de-DE" baseline="0" dirty="0" smtClean="0"/>
              <a:t>IMG </a:t>
            </a:r>
            <a:r>
              <a:rPr lang="de-DE" baseline="0" dirty="0" err="1" smtClean="0"/>
              <a:t>src</a:t>
            </a:r>
            <a:r>
              <a:rPr lang="de-DE" baseline="0" dirty="0" smtClean="0"/>
              <a:t>: http://25.media.tumblr.com/tumblr_lxxowbwXTs1qhkm9yo1_400.gif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71698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Think </a:t>
            </a:r>
            <a:r>
              <a:rPr lang="de-DE" dirty="0" err="1" smtClean="0"/>
              <a:t>about</a:t>
            </a:r>
            <a:r>
              <a:rPr lang="de-DE" dirty="0" smtClean="0"/>
              <a:t> a </a:t>
            </a:r>
            <a:r>
              <a:rPr lang="de-DE" dirty="0" err="1" smtClean="0"/>
              <a:t>containment</a:t>
            </a:r>
            <a:r>
              <a:rPr lang="de-DE" dirty="0" smtClean="0"/>
              <a:t> </a:t>
            </a:r>
            <a:r>
              <a:rPr lang="de-DE" dirty="0" err="1" smtClean="0"/>
              <a:t>hierarchy</a:t>
            </a:r>
            <a:endParaRPr lang="de-DE" dirty="0" smtClean="0"/>
          </a:p>
          <a:p>
            <a:r>
              <a:rPr lang="de-DE" dirty="0" smtClean="0"/>
              <a:t>Root </a:t>
            </a:r>
            <a:r>
              <a:rPr lang="de-DE" dirty="0" err="1" smtClean="0"/>
              <a:t>object</a:t>
            </a:r>
            <a:r>
              <a:rPr lang="de-DE" dirty="0" smtClean="0"/>
              <a:t>:</a:t>
            </a:r>
            <a:r>
              <a:rPr lang="de-DE" baseline="0" dirty="0" smtClean="0"/>
              <a:t> </a:t>
            </a:r>
            <a:r>
              <a:rPr lang="de-DE" dirty="0" err="1" smtClean="0"/>
              <a:t>appearently</a:t>
            </a:r>
            <a:r>
              <a:rPr lang="de-DE" dirty="0" smtClean="0"/>
              <a:t> Domain </a:t>
            </a:r>
            <a:r>
              <a:rPr lang="de-DE" dirty="0" err="1" smtClean="0"/>
              <a:t>Driven</a:t>
            </a:r>
            <a:r>
              <a:rPr lang="de-DE" baseline="0" dirty="0" smtClean="0"/>
              <a:t> Design </a:t>
            </a:r>
            <a:r>
              <a:rPr lang="de-DE" baseline="0" dirty="0" err="1" smtClean="0"/>
              <a:t>practice</a:t>
            </a:r>
            <a:r>
              <a:rPr lang="de-DE" baseline="0" dirty="0" smtClean="0"/>
              <a:t> </a:t>
            </a:r>
          </a:p>
          <a:p>
            <a:r>
              <a:rPr lang="de-DE" baseline="0" dirty="0" err="1" smtClean="0"/>
              <a:t>Nesting</a:t>
            </a:r>
            <a:r>
              <a:rPr lang="de-DE" baseline="0" dirty="0" smtClean="0"/>
              <a:t> alternative: </a:t>
            </a:r>
            <a:r>
              <a:rPr lang="de-DE" baseline="0" dirty="0" err="1" smtClean="0"/>
              <a:t>monatic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types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94883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Builder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answer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67295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16413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Basically</a:t>
            </a:r>
            <a:r>
              <a:rPr lang="de-DE" dirty="0" smtClean="0"/>
              <a:t> </a:t>
            </a:r>
            <a:r>
              <a:rPr lang="de-DE" dirty="0" err="1" smtClean="0"/>
              <a:t>named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r>
              <a:rPr lang="de-DE" dirty="0" smtClean="0"/>
              <a:t> </a:t>
            </a:r>
          </a:p>
          <a:p>
            <a:r>
              <a:rPr lang="de-DE" dirty="0" smtClean="0"/>
              <a:t>Looks like </a:t>
            </a:r>
            <a:r>
              <a:rPr lang="de-DE" dirty="0" err="1" smtClean="0"/>
              <a:t>static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call</a:t>
            </a:r>
            <a:r>
              <a:rPr lang="de-DE" dirty="0" smtClean="0"/>
              <a:t>: Lambda </a:t>
            </a:r>
            <a:r>
              <a:rPr lang="de-DE" dirty="0" err="1" smtClean="0"/>
              <a:t>builder</a:t>
            </a:r>
            <a:r>
              <a:rPr lang="de-DE" dirty="0" smtClean="0"/>
              <a:t> </a:t>
            </a:r>
            <a:r>
              <a:rPr lang="de-DE" dirty="0" err="1" smtClean="0"/>
              <a:t>pattern</a:t>
            </a:r>
            <a:endParaRPr lang="de-DE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Can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default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param</a:t>
            </a:r>
            <a:endParaRPr lang="de-DE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1869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Library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xtend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some</a:t>
            </a:r>
            <a:r>
              <a:rPr lang="de-DE" baseline="0" dirty="0" smtClean="0"/>
              <a:t> Java 8 </a:t>
            </a:r>
            <a:r>
              <a:rPr lang="de-DE" baseline="0" dirty="0" err="1" smtClean="0"/>
              <a:t>types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05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Lambda: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argument</a:t>
            </a:r>
            <a:r>
              <a:rPr lang="de-DE" dirty="0" smtClean="0"/>
              <a:t>: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implicit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argument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8309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Leaving</a:t>
            </a:r>
            <a:r>
              <a:rPr lang="de-DE" dirty="0" smtClean="0"/>
              <a:t> out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imparative</a:t>
            </a:r>
            <a:r>
              <a:rPr lang="de-DE" dirty="0" smtClean="0"/>
              <a:t> APIs </a:t>
            </a:r>
            <a:r>
              <a:rPr lang="de-DE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in block style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430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Silly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 (</a:t>
            </a:r>
            <a:r>
              <a:rPr lang="de-DE" dirty="0" err="1" smtClean="0"/>
              <a:t>stringly</a:t>
            </a:r>
            <a:r>
              <a:rPr lang="de-DE" dirty="0" smtClean="0"/>
              <a:t> </a:t>
            </a:r>
            <a:r>
              <a:rPr lang="de-DE" dirty="0" err="1" smtClean="0"/>
              <a:t>typed</a:t>
            </a:r>
            <a:r>
              <a:rPr lang="de-DE" dirty="0" smtClean="0"/>
              <a:t>) </a:t>
            </a:r>
            <a:r>
              <a:rPr lang="de-DE" dirty="0" err="1" smtClean="0"/>
              <a:t>designed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show</a:t>
            </a:r>
            <a:r>
              <a:rPr lang="de-DE" dirty="0" smtClean="0"/>
              <a:t> off </a:t>
            </a:r>
            <a:r>
              <a:rPr lang="de-DE" dirty="0" err="1" smtClean="0"/>
              <a:t>Xtend</a:t>
            </a:r>
            <a:r>
              <a:rPr lang="de-DE" dirty="0" smtClean="0"/>
              <a:t> </a:t>
            </a:r>
            <a:r>
              <a:rPr lang="de-DE" dirty="0" err="1" smtClean="0"/>
              <a:t>features</a:t>
            </a:r>
            <a:endParaRPr lang="de-DE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See </a:t>
            </a:r>
            <a:r>
              <a:rPr lang="de-DE" dirty="0" err="1" smtClean="0"/>
              <a:t>active</a:t>
            </a:r>
            <a:r>
              <a:rPr lang="de-DE" dirty="0" smtClean="0"/>
              <a:t> </a:t>
            </a:r>
            <a:r>
              <a:rPr lang="de-DE" dirty="0" err="1" smtClean="0"/>
              <a:t>annotation</a:t>
            </a:r>
            <a:r>
              <a:rPr lang="de-DE" dirty="0" smtClean="0"/>
              <a:t> </a:t>
            </a:r>
            <a:r>
              <a:rPr lang="de-DE" dirty="0" err="1" smtClean="0"/>
              <a:t>version</a:t>
            </a:r>
            <a:r>
              <a:rPr lang="de-DE" dirty="0" smtClean="0"/>
              <a:t> </a:t>
            </a:r>
            <a:r>
              <a:rPr lang="de-DE" dirty="0" err="1" smtClean="0"/>
              <a:t>talk</a:t>
            </a:r>
            <a:r>
              <a:rPr lang="de-DE" dirty="0" smtClean="0"/>
              <a:t> </a:t>
            </a:r>
            <a:r>
              <a:rPr lang="de-DE" dirty="0" err="1" smtClean="0"/>
              <a:t>referenced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later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2050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„</a:t>
            </a:r>
            <a:r>
              <a:rPr lang="de-DE" dirty="0" err="1" smtClean="0"/>
              <a:t>It</a:t>
            </a:r>
            <a:r>
              <a:rPr lang="de-DE" dirty="0" smtClean="0"/>
              <a:t>“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same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„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“ (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leaving</a:t>
            </a:r>
            <a:r>
              <a:rPr lang="de-DE" baseline="0" dirty="0" smtClean="0"/>
              <a:t> out)</a:t>
            </a:r>
            <a:endParaRPr lang="de-DE" dirty="0" smtClean="0"/>
          </a:p>
          <a:p>
            <a:r>
              <a:rPr lang="de-DE" dirty="0" err="1" smtClean="0"/>
              <a:t>Exact</a:t>
            </a:r>
            <a:r>
              <a:rPr lang="de-DE" dirty="0" smtClean="0"/>
              <a:t> same API</a:t>
            </a:r>
            <a:r>
              <a:rPr lang="de-DE" baseline="0" dirty="0" smtClean="0"/>
              <a:t> !!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898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1578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Xtend</a:t>
            </a:r>
            <a:r>
              <a:rPr lang="de-DE" baseline="0" dirty="0" smtClean="0"/>
              <a:t>: Switch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types</a:t>
            </a:r>
            <a:r>
              <a:rPr lang="de-DE" baseline="0" dirty="0" smtClean="0"/>
              <a:t>; </a:t>
            </a:r>
          </a:p>
          <a:p>
            <a:r>
              <a:rPr lang="de-DE" baseline="0" dirty="0" err="1" smtClean="0"/>
              <a:t>Generic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library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solution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possible</a:t>
            </a:r>
            <a:endParaRPr lang="de-DE" baseline="0" dirty="0" smtClean="0"/>
          </a:p>
          <a:p>
            <a:r>
              <a:rPr lang="de-DE" baseline="0" dirty="0" err="1" smtClean="0"/>
              <a:t>Datatype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specific</a:t>
            </a:r>
            <a:r>
              <a:rPr lang="de-DE" baseline="0" dirty="0" smtClean="0"/>
              <a:t> APIs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5647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d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3"/>
            <a:ext cx="9144000" cy="46438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7" rIns="91413" bIns="45707" rtlCol="0" anchor="ctr"/>
          <a:lstStyle/>
          <a:p>
            <a:pPr algn="ctr" defTabSz="914126"/>
            <a:endParaRPr lang="de-DE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3" name="Rechteck 12"/>
          <p:cNvSpPr/>
          <p:nvPr userDrawn="1"/>
        </p:nvSpPr>
        <p:spPr>
          <a:xfrm>
            <a:off x="0" y="2"/>
            <a:ext cx="9144000" cy="46438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7" rIns="91413" bIns="45707" rtlCol="0" anchor="ctr"/>
          <a:lstStyle/>
          <a:p>
            <a:pPr algn="ctr" defTabSz="914126"/>
            <a:endParaRPr lang="de-DE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4" name="Bild 1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654" t="1" r="4926" b="27830"/>
          <a:stretch/>
        </p:blipFill>
        <p:spPr>
          <a:xfrm>
            <a:off x="0" y="1895705"/>
            <a:ext cx="9144000" cy="2748167"/>
          </a:xfrm>
          <a:prstGeom prst="rect">
            <a:avLst/>
          </a:prstGeom>
        </p:spPr>
      </p:pic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541157" y="4812186"/>
            <a:ext cx="8223342" cy="484549"/>
          </a:xfrm>
        </p:spPr>
        <p:txBody>
          <a:bodyPr lIns="108000" anchor="t">
            <a:normAutofit/>
          </a:bodyPr>
          <a:lstStyle>
            <a:lvl1pPr marL="0" indent="0" algn="l">
              <a:buNone/>
              <a:defRPr lang="de-DE" sz="1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10" name="Titel 2"/>
          <p:cNvSpPr>
            <a:spLocks noGrp="1"/>
          </p:cNvSpPr>
          <p:nvPr>
            <p:ph type="ctrTitle" hasCustomPrompt="1"/>
          </p:nvPr>
        </p:nvSpPr>
        <p:spPr>
          <a:xfrm>
            <a:off x="442435" y="441701"/>
            <a:ext cx="8270209" cy="922099"/>
          </a:xfrm>
          <a:solidFill>
            <a:schemeClr val="accent1"/>
          </a:solidFill>
        </p:spPr>
        <p:txBody>
          <a:bodyPr tIns="108000" bIns="0" anchor="t" anchorCtr="0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Headline Arial</a:t>
            </a:r>
            <a:br>
              <a:rPr lang="de-DE" dirty="0" smtClean="0"/>
            </a:br>
            <a:r>
              <a:rPr lang="de-DE" b="0" dirty="0" smtClean="0"/>
              <a:t>Subheadline</a:t>
            </a:r>
            <a:endParaRPr lang="de-DE" b="0" dirty="0"/>
          </a:p>
        </p:txBody>
      </p:sp>
      <p:pic>
        <p:nvPicPr>
          <p:cNvPr id="12" name="Picture 2" descr="https://cdn1.scrivito.com/fokus/56ee6b92c2c9f92d/fb07306ce2d4/Keyvisual_FOKUS_engl_bunt_Motiv1_Web_2016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676" y="5367338"/>
            <a:ext cx="2981324" cy="149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166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mplatzhalter 3"/>
          <p:cNvSpPr>
            <a:spLocks noGrp="1"/>
          </p:cNvSpPr>
          <p:nvPr>
            <p:ph type="chart" sz="quarter" idx="14"/>
          </p:nvPr>
        </p:nvSpPr>
        <p:spPr>
          <a:xfrm>
            <a:off x="5487989" y="1219202"/>
            <a:ext cx="3201987" cy="4816475"/>
          </a:xfrm>
        </p:spPr>
        <p:txBody>
          <a:bodyPr/>
          <a:lstStyle/>
          <a:p>
            <a:r>
              <a:rPr lang="de-DE" smtClean="0"/>
              <a:t>Diagramm durch Klicken auf Symbol hinzufügen</a:t>
            </a:r>
            <a:endParaRPr lang="de-DE" dirty="0"/>
          </a:p>
        </p:txBody>
      </p:sp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592" y="458710"/>
            <a:ext cx="8231725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454421" y="1220312"/>
            <a:ext cx="470950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454191" y="1837638"/>
            <a:ext cx="4709736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467771" y="6192677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0464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_d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572000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541157" y="4812188"/>
            <a:ext cx="8223342" cy="484549"/>
          </a:xfrm>
        </p:spPr>
        <p:txBody>
          <a:bodyPr lIns="108000" anchor="t">
            <a:normAutofit/>
          </a:bodyPr>
          <a:lstStyle>
            <a:lvl1pPr marL="0" indent="0" algn="l">
              <a:buNone/>
              <a:defRPr lang="de-DE" sz="1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7" name="Titel 2"/>
          <p:cNvSpPr>
            <a:spLocks noGrp="1"/>
          </p:cNvSpPr>
          <p:nvPr>
            <p:ph type="ctrTitle" hasCustomPrompt="1"/>
          </p:nvPr>
        </p:nvSpPr>
        <p:spPr>
          <a:xfrm>
            <a:off x="442436" y="441701"/>
            <a:ext cx="8270209" cy="922099"/>
          </a:xfrm>
          <a:solidFill>
            <a:schemeClr val="accent1"/>
          </a:solidFill>
        </p:spPr>
        <p:txBody>
          <a:bodyPr tIns="108000" bIns="0" anchor="t" anchorCtr="0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Headline Arial</a:t>
            </a:r>
            <a:br>
              <a:rPr lang="de-DE" dirty="0" smtClean="0"/>
            </a:br>
            <a:r>
              <a:rPr lang="de-DE" b="0" dirty="0" smtClean="0"/>
              <a:t>Subheadline</a:t>
            </a:r>
            <a:endParaRPr lang="de-DE" b="0" dirty="0"/>
          </a:p>
        </p:txBody>
      </p:sp>
      <p:pic>
        <p:nvPicPr>
          <p:cNvPr id="11" name="Picture 2" descr="https://cdn1.scrivito.com/fokus/56ee6b92c2c9f92d/fb07306ce2d4/Keyvisual_FOKUS_engl_bunt_Motiv1_Web_2016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676" y="5367338"/>
            <a:ext cx="2981324" cy="149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032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591" y="458708"/>
            <a:ext cx="8231725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454420" y="1220310"/>
            <a:ext cx="470950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5488390" y="1219195"/>
            <a:ext cx="3201986" cy="481624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454191" y="1837637"/>
            <a:ext cx="4709736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467770" y="6192675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3153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 txBox="1">
            <a:spLocks/>
          </p:cNvSpPr>
          <p:nvPr userDrawn="1"/>
        </p:nvSpPr>
        <p:spPr>
          <a:xfrm>
            <a:off x="467771" y="6192677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Inhaltsplatzhalter 6"/>
          <p:cNvSpPr>
            <a:spLocks noGrp="1"/>
          </p:cNvSpPr>
          <p:nvPr>
            <p:ph sz="quarter" idx="13"/>
          </p:nvPr>
        </p:nvSpPr>
        <p:spPr>
          <a:xfrm>
            <a:off x="454193" y="1420428"/>
            <a:ext cx="8235123" cy="4405237"/>
          </a:xfrm>
        </p:spPr>
        <p:txBody>
          <a:bodyPr/>
          <a:lstStyle>
            <a:lvl1pPr marL="270000" indent="-269875">
              <a:spcBef>
                <a:spcPts val="2784"/>
              </a:spcBef>
              <a:buFont typeface="+mj-lt"/>
              <a:buAutoNum type="arabicPeriod"/>
              <a:defRPr baseline="0"/>
            </a:lvl1pPr>
            <a:lvl2pPr marL="269875" indent="-269875">
              <a:buFont typeface="+mj-lt"/>
              <a:buAutoNum type="arabicPeriod"/>
              <a:defRPr/>
            </a:lvl2pPr>
            <a:lvl3pPr marL="269875" indent="-269875">
              <a:buFont typeface="+mj-lt"/>
              <a:buAutoNum type="arabicPeriod"/>
              <a:defRPr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457592" y="458710"/>
            <a:ext cx="8231725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3527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454420" y="1220310"/>
            <a:ext cx="8235037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454194" y="1837637"/>
            <a:ext cx="5902060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467770" y="6192675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591" y="458708"/>
            <a:ext cx="8231725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2432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9"/>
          <p:cNvSpPr>
            <a:spLocks noGrp="1"/>
          </p:cNvSpPr>
          <p:nvPr>
            <p:ph type="pic" sz="quarter" idx="13"/>
          </p:nvPr>
        </p:nvSpPr>
        <p:spPr>
          <a:xfrm>
            <a:off x="5482705" y="1219198"/>
            <a:ext cx="3206076" cy="2276017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Bildplatzhalter 9"/>
          <p:cNvSpPr>
            <a:spLocks noGrp="1"/>
          </p:cNvSpPr>
          <p:nvPr>
            <p:ph type="pic" sz="quarter" idx="14"/>
          </p:nvPr>
        </p:nvSpPr>
        <p:spPr>
          <a:xfrm>
            <a:off x="5482705" y="3758755"/>
            <a:ext cx="3206076" cy="2276017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454421" y="1220312"/>
            <a:ext cx="470950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3" name="Inhaltsplatzhalter 6"/>
          <p:cNvSpPr>
            <a:spLocks noGrp="1"/>
          </p:cNvSpPr>
          <p:nvPr>
            <p:ph sz="quarter" idx="15"/>
          </p:nvPr>
        </p:nvSpPr>
        <p:spPr>
          <a:xfrm>
            <a:off x="454191" y="1837638"/>
            <a:ext cx="4709736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Foliennummernplatzhalter 3"/>
          <p:cNvSpPr txBox="1">
            <a:spLocks/>
          </p:cNvSpPr>
          <p:nvPr userDrawn="1"/>
        </p:nvSpPr>
        <p:spPr>
          <a:xfrm>
            <a:off x="467771" y="6192677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2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592" y="458710"/>
            <a:ext cx="8231725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9942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9"/>
          <p:cNvSpPr>
            <a:spLocks noGrp="1"/>
          </p:cNvSpPr>
          <p:nvPr>
            <p:ph type="pic" sz="quarter" idx="13"/>
          </p:nvPr>
        </p:nvSpPr>
        <p:spPr>
          <a:xfrm>
            <a:off x="454280" y="1225840"/>
            <a:ext cx="8240849" cy="4578745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5" name="Foliennummernplatzhalter 3"/>
          <p:cNvSpPr txBox="1">
            <a:spLocks/>
          </p:cNvSpPr>
          <p:nvPr userDrawn="1"/>
        </p:nvSpPr>
        <p:spPr>
          <a:xfrm>
            <a:off x="467771" y="6192677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592" y="458710"/>
            <a:ext cx="8231725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2900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deut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3"/>
          <p:cNvSpPr txBox="1">
            <a:spLocks/>
          </p:cNvSpPr>
          <p:nvPr userDrawn="1"/>
        </p:nvSpPr>
        <p:spPr>
          <a:xfrm>
            <a:off x="467770" y="6192675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57587" y="1837636"/>
            <a:ext cx="8232775" cy="3612251"/>
          </a:xfrm>
        </p:spPr>
        <p:txBody>
          <a:bodyPr/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Titel 1"/>
          <p:cNvSpPr>
            <a:spLocks noGrp="1"/>
          </p:cNvSpPr>
          <p:nvPr>
            <p:ph type="ctrTitle" hasCustomPrompt="1"/>
          </p:nvPr>
        </p:nvSpPr>
        <p:spPr>
          <a:xfrm>
            <a:off x="457591" y="458708"/>
            <a:ext cx="8231725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dirty="0" err="1" smtClean="0"/>
              <a:t>Contact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1942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co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3"/>
          <p:cNvSpPr txBox="1">
            <a:spLocks/>
          </p:cNvSpPr>
          <p:nvPr userDrawn="1"/>
        </p:nvSpPr>
        <p:spPr>
          <a:xfrm>
            <a:off x="467771" y="6192677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4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9801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auto">
          <a:xfrm>
            <a:off x="9329843" y="4427840"/>
            <a:ext cx="466177" cy="2430161"/>
          </a:xfrm>
          <a:prstGeom prst="rect">
            <a:avLst/>
          </a:prstGeom>
          <a:solidFill>
            <a:schemeClr val="bg1"/>
          </a:solidFill>
          <a:ln w="22225" cap="flat" cmpd="sng">
            <a:noFill/>
            <a:prstDash val="solid"/>
            <a:round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653064"/>
            <a:endParaRPr lang="de-DE" sz="1300" kern="0" dirty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8563" y="446089"/>
            <a:ext cx="8253413" cy="928695"/>
          </a:xfrm>
          <a:prstGeom prst="rect">
            <a:avLst/>
          </a:prstGeom>
        </p:spPr>
        <p:txBody>
          <a:bodyPr vert="horz" wrap="square" lIns="91413" tIns="45707" rIns="91413" bIns="45707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41231" y="1838775"/>
            <a:ext cx="4325937" cy="3980089"/>
          </a:xfrm>
          <a:prstGeom prst="rect">
            <a:avLst/>
          </a:prstGeom>
        </p:spPr>
        <p:txBody>
          <a:bodyPr vert="horz" lIns="102826" tIns="0" rIns="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3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21" name="Rechteck 20"/>
          <p:cNvSpPr/>
          <p:nvPr/>
        </p:nvSpPr>
        <p:spPr bwMode="auto">
          <a:xfrm>
            <a:off x="9389518" y="4489106"/>
            <a:ext cx="348855" cy="348855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914126">
              <a:lnSpc>
                <a:spcPct val="90000"/>
              </a:lnSpc>
            </a:pPr>
            <a:endParaRPr lang="de-DE" sz="11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2" name="Rechteck 21"/>
          <p:cNvSpPr/>
          <p:nvPr/>
        </p:nvSpPr>
        <p:spPr bwMode="auto">
          <a:xfrm rot="10800000">
            <a:off x="9389518" y="6438590"/>
            <a:ext cx="348855" cy="3488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914126">
              <a:lnSpc>
                <a:spcPct val="90000"/>
              </a:lnSpc>
            </a:pPr>
            <a:endParaRPr lang="de-DE" sz="11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3" name="Rechteck 22"/>
          <p:cNvSpPr/>
          <p:nvPr/>
        </p:nvSpPr>
        <p:spPr bwMode="auto">
          <a:xfrm rot="10800000">
            <a:off x="9389518" y="5951218"/>
            <a:ext cx="348855" cy="348855"/>
          </a:xfrm>
          <a:prstGeom prst="rect">
            <a:avLst/>
          </a:prstGeom>
          <a:solidFill>
            <a:schemeClr val="accent4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914126">
              <a:lnSpc>
                <a:spcPct val="90000"/>
              </a:lnSpc>
            </a:pPr>
            <a:endParaRPr lang="de-DE" sz="11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4" name="Rechteck 23"/>
          <p:cNvSpPr/>
          <p:nvPr/>
        </p:nvSpPr>
        <p:spPr bwMode="auto">
          <a:xfrm rot="10800000">
            <a:off x="9389518" y="5463847"/>
            <a:ext cx="348855" cy="34885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914126">
              <a:lnSpc>
                <a:spcPct val="90000"/>
              </a:lnSpc>
            </a:pPr>
            <a:endParaRPr lang="de-DE" sz="11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5" name="Rechteck 24"/>
          <p:cNvSpPr/>
          <p:nvPr/>
        </p:nvSpPr>
        <p:spPr bwMode="auto">
          <a:xfrm rot="10800000">
            <a:off x="9389518" y="4976477"/>
            <a:ext cx="348855" cy="348855"/>
          </a:xfrm>
          <a:prstGeom prst="rect">
            <a:avLst/>
          </a:prstGeom>
          <a:solidFill>
            <a:srgbClr val="616567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914126">
              <a:lnSpc>
                <a:spcPct val="90000"/>
              </a:lnSpc>
            </a:pPr>
            <a:endParaRPr lang="de-DE" sz="11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28625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accent4"/>
                </a:solidFill>
              </a:defRPr>
            </a:lvl1pPr>
          </a:lstStyle>
          <a:p>
            <a:pPr defTabSz="914126"/>
            <a:r>
              <a:rPr lang="de-DE" dirty="0" smtClean="0">
                <a:solidFill>
                  <a:srgbClr val="C7C9CA"/>
                </a:solidFill>
                <a:latin typeface="Arial"/>
              </a:rPr>
              <a:t>© Fraunhofer FOKUS</a:t>
            </a:r>
            <a:endParaRPr lang="de-DE" dirty="0">
              <a:solidFill>
                <a:srgbClr val="C7C9CA"/>
              </a:solidFill>
              <a:latin typeface="Arial"/>
            </a:endParaRPr>
          </a:p>
        </p:txBody>
      </p:sp>
      <p:pic>
        <p:nvPicPr>
          <p:cNvPr id="12" name="Bild 12" descr="fokus.emf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641" y="6024851"/>
            <a:ext cx="1220316" cy="33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9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3" r:id="rId2"/>
    <p:sldLayoutId id="2147483796" r:id="rId3"/>
    <p:sldLayoutId id="2147483795" r:id="rId4"/>
    <p:sldLayoutId id="2147483797" r:id="rId5"/>
    <p:sldLayoutId id="2147483798" r:id="rId6"/>
    <p:sldLayoutId id="2147483799" r:id="rId7"/>
    <p:sldLayoutId id="2147483801" r:id="rId8"/>
    <p:sldLayoutId id="2147483800" r:id="rId9"/>
    <p:sldLayoutId id="2147483802" r:id="rId10"/>
  </p:sldLayoutIdLst>
  <p:hf sldNum="0" hdr="0" dt="0"/>
  <p:txStyles>
    <p:titleStyle>
      <a:lvl1pPr algn="l" defTabSz="914126" rtl="0" eaLnBrk="1" latinLnBrk="0" hangingPunct="1">
        <a:lnSpc>
          <a:spcPts val="2999"/>
        </a:lnSpc>
        <a:spcBef>
          <a:spcPct val="0"/>
        </a:spcBef>
        <a:buNone/>
        <a:defRPr sz="2000" b="1" kern="1200" cap="all" spc="9" baseline="0">
          <a:solidFill>
            <a:schemeClr val="tx1"/>
          </a:solidFill>
          <a:latin typeface="+mn-lt"/>
          <a:ea typeface="+mj-ea"/>
          <a:cs typeface="Arial" pitchFamily="34" charset="0"/>
        </a:defRPr>
      </a:lvl1pPr>
    </p:titleStyle>
    <p:bodyStyle>
      <a:lvl1pPr marL="257326" indent="-257326" algn="l" defTabSz="914126" rtl="0" eaLnBrk="1" latinLnBrk="0" hangingPunct="1">
        <a:lnSpc>
          <a:spcPts val="2020"/>
        </a:lnSpc>
        <a:spcBef>
          <a:spcPct val="20000"/>
        </a:spcBef>
        <a:buClrTx/>
        <a:buFont typeface="Symbol" charset="2"/>
        <a:buChar char="-"/>
        <a:tabLst/>
        <a:defRPr lang="de-DE" sz="1600" kern="1200" dirty="0" smtClean="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257326" indent="-257326" algn="l" defTabSz="914126" rtl="0" eaLnBrk="1" latinLnBrk="0" hangingPunct="1">
        <a:spcBef>
          <a:spcPct val="20000"/>
        </a:spcBef>
        <a:buClrTx/>
        <a:buFont typeface="Symbol" charset="2"/>
        <a:buChar char="-"/>
        <a:tabLst/>
        <a:defRPr lang="de-DE" sz="1500" kern="1200" dirty="0" smtClean="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716428" indent="-240321" algn="l" defTabSz="914126" rtl="0" eaLnBrk="1" latinLnBrk="0" hangingPunct="1">
        <a:lnSpc>
          <a:spcPts val="2020"/>
        </a:lnSpc>
        <a:spcBef>
          <a:spcPct val="20000"/>
        </a:spcBef>
        <a:buClrTx/>
        <a:buFont typeface="Symbol" charset="2"/>
        <a:buChar char="-"/>
        <a:defRPr lang="de-DE" sz="1600" kern="1200" dirty="0" smtClean="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501046" indent="-266394" algn="l" defTabSz="914126" rtl="0" eaLnBrk="1" latinLnBrk="0" hangingPunct="1">
        <a:lnSpc>
          <a:spcPts val="2020"/>
        </a:lnSpc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6782" indent="-228531" algn="l" defTabSz="914126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3845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0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3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8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3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6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39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2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7LUgXX_3cE" TargetMode="Externa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fokus.fraunhofer.de/xtenders/xtend-patterns-presentation.git" TargetMode="Externa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2Ts5HnA67k8" TargetMode="External"/><Relationship Id="rId2" Type="http://schemas.openxmlformats.org/officeDocument/2006/relationships/hyperlink" Target="http://25.media.tumblr.com/tumblr_lxxowbwXTs1qhkm9yo1_400.gif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5"/>
          <p:cNvSpPr>
            <a:spLocks noGrp="1"/>
          </p:cNvSpPr>
          <p:nvPr>
            <p:ph type="subTitle"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de-DE" dirty="0" smtClean="0"/>
              <a:t>Max Bureck, 23. March 2016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0601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Fluent </a:t>
            </a:r>
            <a:r>
              <a:rPr lang="en-US" dirty="0" smtClean="0"/>
              <a:t>Case Distinction, Example: Object Decomposition in Java 8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7592" y="1825627"/>
            <a:ext cx="8391134" cy="4175124"/>
          </a:xfrm>
        </p:spPr>
        <p:txBody>
          <a:bodyPr/>
          <a:lstStyle/>
          <a:p>
            <a:pPr marL="0" indent="0">
              <a:lnSpc>
                <a:spcPct val="107000"/>
              </a:lnSpc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ParentalStatus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parentalStatus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bob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.getParentalStatus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parentalStatus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instanceof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Parents)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Parents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parents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(Parents)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parentalStatus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Optional&lt;Person&gt;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momOpt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parents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.getMom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Optional&lt;Person&gt;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dadOpt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parents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.getDad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momOpt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.ifPresent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((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-&gt;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dadOpt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.ifPresent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((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-&gt; 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"Mother: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mom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.getName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()+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",  Father: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dad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.getName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  }));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parentalStatus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instanceof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Orphan) {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String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orphanage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((Orphan)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parentalStatus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getOrphanage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"Orphanage: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orphanage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"Unknown parental status"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781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 anchor="ctr"/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7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Signal </a:t>
            </a:r>
            <a:r>
              <a:rPr lang="de-DE" sz="7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 </a:t>
            </a:r>
            <a:r>
              <a:rPr lang="de-DE" sz="7200" b="1" dirty="0">
                <a:ln w="28575" cap="rnd" cmpd="sng" algn="ctr">
                  <a:solidFill>
                    <a:srgbClr val="AFABAB"/>
                  </a:solidFill>
                  <a:prstDash val="solid"/>
                  <a:bevel/>
                </a:ln>
                <a:solidFill>
                  <a:srgbClr val="A6A6A6"/>
                </a:solidFill>
                <a:effectLst>
                  <a:glow rad="228600">
                    <a:schemeClr val="bg1">
                      <a:lumMod val="75000"/>
                      <a:alpha val="78000"/>
                    </a:schemeClr>
                  </a:glo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Noise</a:t>
            </a:r>
            <a:endParaRPr lang="en-US" sz="7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7200" dirty="0">
              <a:ln w="41275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4324351" y="4488528"/>
            <a:ext cx="1914525" cy="914400"/>
          </a:xfrm>
          <a:prstGeom prst="rect">
            <a:avLst/>
          </a:prstGeom>
        </p:spPr>
        <p:txBody>
          <a:bodyPr vert="horz" wrap="none" lIns="151200" tIns="0" rIns="0" bIns="0" rtlCol="0">
            <a:noAutofit/>
          </a:bodyPr>
          <a:lstStyle/>
          <a:p>
            <a:pPr>
              <a:lnSpc>
                <a:spcPts val="2800"/>
              </a:lnSpc>
              <a:spcBef>
                <a:spcPts val="560"/>
              </a:spcBef>
              <a:buClr>
                <a:schemeClr val="tx1"/>
              </a:buClr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2453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Fluent </a:t>
            </a:r>
            <a:r>
              <a:rPr lang="en-US" dirty="0" smtClean="0"/>
              <a:t>Case Distinction, Example: </a:t>
            </a:r>
            <a:r>
              <a:rPr lang="en-US" dirty="0"/>
              <a:t>Pattern </a:t>
            </a:r>
            <a:r>
              <a:rPr lang="en-US" dirty="0" smtClean="0"/>
              <a:t>Matching in Rust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323850" y="1837639"/>
            <a:ext cx="8629650" cy="3988027"/>
          </a:xfrm>
        </p:spPr>
        <p:txBody>
          <a:bodyPr/>
          <a:lstStyle/>
          <a:p>
            <a:pPr marL="0" indent="0">
              <a:buNone/>
            </a:pPr>
            <a:endParaRPr lang="en-US" b="1" dirty="0" smtClean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b="1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match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bob.parental_status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Parents { mom: </a:t>
            </a:r>
            <a:r>
              <a:rPr lang="en-US" b="1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ref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mother), dad: </a:t>
            </a:r>
            <a:r>
              <a:rPr lang="en-US" b="1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ref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father)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=&gt; </a:t>
            </a:r>
            <a:r>
              <a:rPr lang="en-US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!(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"Mother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{:?},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Father: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{:?}"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father.name, mother.name),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Orphan 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 orphanage: </a:t>
            </a: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ref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institute }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=&gt; </a:t>
            </a:r>
            <a:r>
              <a:rPr lang="en-US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"Orphanage: {:?}"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institute),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Unknown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=&gt; </a:t>
            </a:r>
            <a:r>
              <a:rPr lang="en-US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!(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"Parental status unknown"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_   =&gt; 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888" y="4037674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6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Fluent Case Distinction, Pattern </a:t>
            </a:r>
            <a:r>
              <a:rPr lang="en-US" dirty="0" smtClean="0"/>
              <a:t>Matching: Short Description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Comparable to switch statement in C like languages</a:t>
            </a:r>
          </a:p>
          <a:p>
            <a:endParaRPr lang="en-US" dirty="0" smtClean="0"/>
          </a:p>
          <a:p>
            <a:r>
              <a:rPr lang="en-US" dirty="0" smtClean="0"/>
              <a:t>Matches a structural pattern of an object and it‘s fields</a:t>
            </a:r>
          </a:p>
          <a:p>
            <a:endParaRPr lang="en-US" dirty="0" smtClean="0"/>
          </a:p>
          <a:p>
            <a:r>
              <a:rPr lang="en-US" dirty="0" smtClean="0"/>
              <a:t>Expression of first matching pattern will be executed</a:t>
            </a:r>
          </a:p>
          <a:p>
            <a:endParaRPr lang="en-US" dirty="0" smtClean="0"/>
          </a:p>
          <a:p>
            <a:r>
              <a:rPr lang="en-US" dirty="0" smtClean="0"/>
              <a:t>Allows binding of field values to variable names (e.g. </a:t>
            </a:r>
            <a:r>
              <a:rPr lang="en-US" b="1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ref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mother</a:t>
            </a:r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in example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109071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Fluent </a:t>
            </a:r>
            <a:r>
              <a:rPr lang="en-US" dirty="0" smtClean="0"/>
              <a:t>Case Distinction – Intro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  <a:buNone/>
            </a:pPr>
            <a:endParaRPr lang="en-US" dirty="0" smtClean="0"/>
          </a:p>
          <a:p>
            <a:pPr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Generic pattern matching with type-matching, decomposition and variable binding?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err="1" smtClean="0"/>
              <a:t>Xtend</a:t>
            </a:r>
            <a:r>
              <a:rPr lang="en-US" dirty="0" smtClean="0"/>
              <a:t> switch expression “only” has instance check, no decomposition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A library solution would be best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But readable solution seems to be impossible without language support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Next best thing are data type specific solutions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951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Fluent </a:t>
            </a:r>
            <a:r>
              <a:rPr lang="en-US" dirty="0" smtClean="0"/>
              <a:t>Case Distinction, Example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pPr marL="0" indent="0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  <a:buNone/>
            </a:pPr>
            <a:endParaRPr lang="de-DE" dirty="0"/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daredevil = Person::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orphan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"Matt Murdock"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"St Agnes Orphanage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7000"/>
              </a:lnSpc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daredevil.parentalStatus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caseParents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 mom, dad |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'''</a:t>
            </a:r>
            <a:r>
              <a:rPr lang="en-US" dirty="0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Mother: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«mom.name»</a:t>
            </a:r>
            <a:r>
              <a:rPr lang="en-US" dirty="0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 Father: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«dad.name»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'''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].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caseOrphan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 orphanage |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"Orphanage: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orphanage)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].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caseUnknown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"Unknown parental status"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6888512" y="4761714"/>
            <a:ext cx="1031051" cy="1179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6600" dirty="0">
                <a:solidFill>
                  <a:schemeClr val="bg1">
                    <a:lumMod val="65000"/>
                  </a:schemeClr>
                </a:solidFill>
              </a:rPr>
              <a:t>👿</a:t>
            </a:r>
            <a:endParaRPr lang="en-US" sz="66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62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Fluent Case Distinction</a:t>
            </a:r>
            <a:r>
              <a:rPr lang="en-US" dirty="0" smtClean="0"/>
              <a:t>, Downsides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pPr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Complex to implement, only makes sense if used multiple times</a:t>
            </a:r>
          </a:p>
          <a:p>
            <a:pPr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No flexible nested decomposition and variable binding by caller</a:t>
            </a:r>
          </a:p>
          <a:p>
            <a:pPr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</a:p>
        </p:txBody>
      </p:sp>
      <p:grpSp>
        <p:nvGrpSpPr>
          <p:cNvPr id="11" name="Gruppieren 10"/>
          <p:cNvGrpSpPr/>
          <p:nvPr/>
        </p:nvGrpSpPr>
        <p:grpSpPr>
          <a:xfrm>
            <a:off x="2854434" y="3312430"/>
            <a:ext cx="3113163" cy="3241356"/>
            <a:chOff x="2854432" y="3430102"/>
            <a:chExt cx="3113163" cy="3241356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1083" y="3430102"/>
              <a:ext cx="2977013" cy="3241356"/>
            </a:xfrm>
            <a:prstGeom prst="rect">
              <a:avLst/>
            </a:prstGeom>
          </p:spPr>
        </p:pic>
        <p:sp>
          <p:nvSpPr>
            <p:cNvPr id="10" name="Textfeld 9"/>
            <p:cNvSpPr txBox="1"/>
            <p:nvPr/>
          </p:nvSpPr>
          <p:spPr>
            <a:xfrm>
              <a:off x="2854432" y="5599603"/>
              <a:ext cx="3113163" cy="438150"/>
            </a:xfrm>
            <a:prstGeom prst="rect">
              <a:avLst/>
            </a:prstGeom>
          </p:spPr>
          <p:txBody>
            <a:bodyPr vert="horz" wrap="none" lIns="151200" tIns="0" rIns="0" bIns="0" rtlCol="0">
              <a:noAutofit/>
            </a:bodyPr>
            <a:lstStyle/>
            <a:p>
              <a:pPr>
                <a:lnSpc>
                  <a:spcPts val="2800"/>
                </a:lnSpc>
                <a:spcBef>
                  <a:spcPts val="560"/>
                </a:spcBef>
                <a:buClr>
                  <a:schemeClr val="tx1"/>
                </a:buClr>
              </a:pPr>
              <a:r>
                <a:rPr lang="en-US" sz="2000" b="1" dirty="0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rgbClr val="FFFFFF"/>
                  </a:solidFill>
                  <a:effectLst>
                    <a:innerShdw blurRad="114300">
                      <a:prstClr val="black"/>
                    </a:innerShdw>
                  </a:effectLst>
                  <a:latin typeface="Arial Black" panose="020B0A04020102020204" pitchFamily="34" charset="0"/>
                </a:rPr>
                <a:t>Not the original I 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498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Fluent </a:t>
            </a:r>
            <a:r>
              <a:rPr lang="en-US" dirty="0" smtClean="0"/>
              <a:t>Case Distinction, Summary / Use Cases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pPr marL="209714" lvl="1" indent="-209714"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Most times the powerful switch statement or multiple dispatch is good enough</a:t>
            </a:r>
          </a:p>
          <a:p>
            <a:pPr marL="209714" lvl="1" indent="-209714">
              <a:spcBef>
                <a:spcPts val="400"/>
              </a:spcBef>
              <a:buClr>
                <a:schemeClr val="tx1"/>
              </a:buClr>
            </a:pPr>
            <a:endParaRPr lang="de-DE" dirty="0" smtClean="0"/>
          </a:p>
          <a:p>
            <a:pPr marL="209714" lvl="1" indent="-209714"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 marL="209714" lvl="1" indent="-209714"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Still, this pattern can be useful for several use cases: 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Short notation for reoccurring, non trivial object decomposition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Null-safe data access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Can enforce exhaustive case handling or at least default case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Alternative to inheritance hierarchies: No looking for all possible subclasses</a:t>
            </a:r>
          </a:p>
          <a:p>
            <a:pPr lvl="1"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 marL="0" indent="0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902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animClr clrSpc="rgb" dir="cw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Fluent Case Distinction</a:t>
            </a:r>
            <a:r>
              <a:rPr lang="en-US" dirty="0" smtClean="0"/>
              <a:t>, Summary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Fluent Case APIs can encapsulate reusable object decompositions</a:t>
            </a:r>
          </a:p>
          <a:p>
            <a:endParaRPr lang="en-US" dirty="0" smtClean="0"/>
          </a:p>
          <a:p>
            <a:r>
              <a:rPr lang="en-US" dirty="0" smtClean="0"/>
              <a:t>They are an alternative to language-level pattern matching</a:t>
            </a:r>
          </a:p>
          <a:p>
            <a:endParaRPr lang="en-US" dirty="0" smtClean="0"/>
          </a:p>
          <a:p>
            <a:r>
              <a:rPr lang="en-US" dirty="0" smtClean="0"/>
              <a:t>Come with implementation overhead</a:t>
            </a:r>
          </a:p>
          <a:p>
            <a:endParaRPr lang="en-US" dirty="0"/>
          </a:p>
          <a:p>
            <a:r>
              <a:rPr lang="en-US" dirty="0" smtClean="0"/>
              <a:t>Depending </a:t>
            </a:r>
            <a:r>
              <a:rPr lang="en-US" dirty="0"/>
              <a:t>on usage (capturing in lambdas), </a:t>
            </a:r>
            <a:r>
              <a:rPr lang="en-US" dirty="0" smtClean="0"/>
              <a:t>may have runtime and memory overhead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240672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Immutable Data Structure </a:t>
            </a:r>
            <a:r>
              <a:rPr lang="en-US" dirty="0" smtClean="0"/>
              <a:t>Patterns – Intro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5" y="1837639"/>
            <a:ext cx="8235263" cy="398802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Immutable objects are easier to reason about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No unexpected changes when passed to methods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Can safely be shared between threads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Interestingly better for Java GC (according to Brian Goetz)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48261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454420" y="1220312"/>
            <a:ext cx="8235036" cy="605317"/>
          </a:xfrm>
        </p:spPr>
        <p:txBody>
          <a:bodyPr/>
          <a:lstStyle/>
          <a:p>
            <a:r>
              <a:rPr lang="de-DE" dirty="0" smtClean="0">
                <a:solidFill>
                  <a:schemeClr val="accent1"/>
                </a:solidFill>
              </a:rPr>
              <a:t>Intro – </a:t>
            </a:r>
            <a:r>
              <a:rPr lang="de-DE" dirty="0" err="1" smtClean="0">
                <a:solidFill>
                  <a:schemeClr val="accent1"/>
                </a:solidFill>
              </a:rPr>
              <a:t>Xtend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2" y="1837639"/>
            <a:ext cx="8235265" cy="3988027"/>
          </a:xfrm>
        </p:spPr>
        <p:txBody>
          <a:bodyPr/>
          <a:lstStyle/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err="1" smtClean="0"/>
              <a:t>Xtend</a:t>
            </a:r>
            <a:r>
              <a:rPr lang="en-US" dirty="0" smtClean="0"/>
              <a:t> is a general purpose programming language </a:t>
            </a:r>
            <a:r>
              <a:rPr lang="en-US" dirty="0" err="1" smtClean="0"/>
              <a:t>transpiling</a:t>
            </a:r>
            <a:r>
              <a:rPr lang="en-US" dirty="0" smtClean="0"/>
              <a:t> to Java source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Its syntax is flexible allowing definition of internal DSLs and interesting APIs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This presentation will show some ways how the syntax can be utilized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No </a:t>
            </a:r>
            <a:r>
              <a:rPr lang="en-US" dirty="0"/>
              <a:t>detailed explanation of </a:t>
            </a:r>
            <a:r>
              <a:rPr lang="en-US" dirty="0" err="1"/>
              <a:t>Xtend‘s</a:t>
            </a:r>
            <a:r>
              <a:rPr lang="en-US" dirty="0"/>
              <a:t> </a:t>
            </a:r>
            <a:r>
              <a:rPr lang="en-US" dirty="0" smtClean="0"/>
              <a:t>features though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12" name="Textfeld 11"/>
          <p:cNvSpPr txBox="1"/>
          <p:nvPr/>
        </p:nvSpPr>
        <p:spPr>
          <a:xfrm rot="16200000">
            <a:off x="7812243" y="4909300"/>
            <a:ext cx="1983168" cy="2408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defTabSz="914016">
              <a:lnSpc>
                <a:spcPts val="1428"/>
              </a:lnSpc>
              <a:spcBef>
                <a:spcPts val="286"/>
              </a:spcBef>
              <a:buClr>
                <a:prstClr val="black"/>
              </a:buClr>
            </a:pPr>
            <a:r>
              <a:rPr lang="de-DE" sz="600" dirty="0">
                <a:solidFill>
                  <a:srgbClr val="FFFFFF"/>
                </a:solidFill>
                <a:latin typeface="Arial"/>
              </a:rPr>
              <a:t>©Matthias Heyde / Fraunhofer FOKUS</a:t>
            </a:r>
          </a:p>
        </p:txBody>
      </p:sp>
      <p:sp>
        <p:nvSpPr>
          <p:cNvPr id="8" name="Textfeld 7"/>
          <p:cNvSpPr txBox="1"/>
          <p:nvPr/>
        </p:nvSpPr>
        <p:spPr>
          <a:xfrm rot="16200000">
            <a:off x="7812243" y="4909298"/>
            <a:ext cx="1983168" cy="2408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defTabSz="914180">
              <a:lnSpc>
                <a:spcPts val="1428"/>
              </a:lnSpc>
              <a:spcBef>
                <a:spcPts val="286"/>
              </a:spcBef>
              <a:buClr>
                <a:prstClr val="black"/>
              </a:buClr>
            </a:pPr>
            <a:r>
              <a:rPr lang="de-DE" sz="600" dirty="0">
                <a:solidFill>
                  <a:srgbClr val="C7C9CA"/>
                </a:solidFill>
                <a:latin typeface="Arial"/>
              </a:rPr>
              <a:t>© Matthias Heyde / Fraunhofer FOKUS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91" y="4116547"/>
            <a:ext cx="1714286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3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Immutable </a:t>
            </a:r>
            <a:r>
              <a:rPr lang="en-US" dirty="0" smtClean="0"/>
              <a:t>Data Structure Patterns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Immutable objects are tricky in some cases 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Especially demanding are: 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Object manipulation and 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Circular references</a:t>
            </a:r>
          </a:p>
          <a:p>
            <a:pPr lvl="1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  <p:sp>
        <p:nvSpPr>
          <p:cNvPr id="6" name="Abgerundete rechteckige Legende 5"/>
          <p:cNvSpPr/>
          <p:nvPr/>
        </p:nvSpPr>
        <p:spPr bwMode="auto">
          <a:xfrm>
            <a:off x="4019804" y="2459459"/>
            <a:ext cx="3346196" cy="701424"/>
          </a:xfrm>
          <a:prstGeom prst="wedgeRoundRectCallout">
            <a:avLst>
              <a:gd name="adj1" fmla="val -88753"/>
              <a:gd name="adj2" fmla="val 63257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kern="0" dirty="0">
                <a:solidFill>
                  <a:sysClr val="windowText" lastClr="000000"/>
                </a:solidFill>
              </a:rPr>
              <a:t>What??? You said </a:t>
            </a:r>
            <a:r>
              <a:rPr lang="en-US" i="1" kern="0" dirty="0">
                <a:solidFill>
                  <a:sysClr val="windowText" lastClr="000000"/>
                </a:solidFill>
              </a:rPr>
              <a:t>immutable</a:t>
            </a:r>
            <a:r>
              <a:rPr lang="en-US" kern="0" dirty="0">
                <a:solidFill>
                  <a:sysClr val="windowText" lastClr="000000"/>
                </a:solidFill>
              </a:rPr>
              <a:t>!</a:t>
            </a:r>
          </a:p>
        </p:txBody>
      </p:sp>
      <p:sp>
        <p:nvSpPr>
          <p:cNvPr id="8" name="Abgerundete rechteckige Legende 7"/>
          <p:cNvSpPr/>
          <p:nvPr/>
        </p:nvSpPr>
        <p:spPr bwMode="auto">
          <a:xfrm>
            <a:off x="4019804" y="3657257"/>
            <a:ext cx="3346196" cy="701424"/>
          </a:xfrm>
          <a:prstGeom prst="wedgeRoundRectCallout">
            <a:avLst>
              <a:gd name="adj1" fmla="val -88373"/>
              <a:gd name="adj2" fmla="val -72538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kern="0" dirty="0">
                <a:solidFill>
                  <a:sysClr val="windowText" lastClr="000000"/>
                </a:solidFill>
              </a:rPr>
              <a:t>Bear with me, explanation in</a:t>
            </a:r>
          </a:p>
          <a:p>
            <a:pPr algn="ctr"/>
            <a:r>
              <a:rPr lang="en-US" kern="0" dirty="0">
                <a:solidFill>
                  <a:sysClr val="windowText" lastClr="000000"/>
                </a:solidFill>
              </a:rPr>
              <a:t>3 slides</a:t>
            </a:r>
          </a:p>
        </p:txBody>
      </p:sp>
    </p:spTree>
    <p:extLst>
      <p:ext uri="{BB962C8B-B14F-4D97-AF65-F5344CB8AC3E}">
        <p14:creationId xmlns:p14="http://schemas.microsoft.com/office/powerpoint/2010/main" val="422102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Immutable Data Structure Patterns</a:t>
            </a:r>
            <a:r>
              <a:rPr lang="en-US" dirty="0" smtClean="0"/>
              <a:t>: Object Instantiation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Initialization using mutable builder objects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Especially nice: Lambda builder pattern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Example: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 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ImmutablePerson.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firstName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"Mack"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lastName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"The Knife"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6212115" y="2300646"/>
            <a:ext cx="1988457" cy="116193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pPr>
              <a:lnSpc>
                <a:spcPts val="2800"/>
              </a:lnSpc>
              <a:spcBef>
                <a:spcPts val="560"/>
              </a:spcBef>
              <a:buClr>
                <a:schemeClr val="tx1"/>
              </a:buClr>
            </a:pPr>
            <a:r>
              <a:rPr lang="en-US" sz="7200" dirty="0">
                <a:solidFill>
                  <a:schemeClr val="bg1">
                    <a:lumMod val="65000"/>
                  </a:schemeClr>
                </a:solidFill>
              </a:rPr>
              <a:t>🔨</a:t>
            </a:r>
            <a:r>
              <a:rPr lang="en-US" sz="72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</a:t>
            </a:r>
            <a:r>
              <a:rPr lang="en-US" sz="7200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6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Immutable Data Structure Patterns</a:t>
            </a:r>
            <a:r>
              <a:rPr lang="en-US" dirty="0" smtClean="0"/>
              <a:t>: Lambda Builder Explained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Static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en-US" dirty="0" smtClean="0"/>
              <a:t> method taking lambda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en-US" dirty="0" smtClean="0"/>
              <a:t> method instantiates builder and calls lambda with it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Lambda calls setters on builder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Create method uses configured builder to create object and returns it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615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Immutable </a:t>
            </a:r>
            <a:r>
              <a:rPr lang="en-US" dirty="0"/>
              <a:t>Data Structure Patterns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1"/>
                </a:solidFill>
              </a:rPr>
              <a:t>Object Manipulation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pPr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 marL="0" indent="0">
              <a:spcBef>
                <a:spcPts val="400"/>
              </a:spcBef>
              <a:buClr>
                <a:schemeClr val="tx1"/>
              </a:buClr>
              <a:buNone/>
            </a:pPr>
            <a:endParaRPr lang="en-US" dirty="0" smtClean="0"/>
          </a:p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So called “persistent data structures“</a:t>
            </a:r>
          </a:p>
          <a:p>
            <a:pPr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For simple structures: Fields may have ”update” method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Takes lambda parameter mapping old field value to new value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Returns new immutable updated object</a:t>
            </a:r>
          </a:p>
          <a:p>
            <a:pPr lvl="1"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 marL="0" indent="0">
              <a:spcBef>
                <a:spcPts val="400"/>
              </a:spcBef>
              <a:buClr>
                <a:schemeClr val="tx1"/>
              </a:buClr>
              <a:buNone/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348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Immutable Object Patterns: </a:t>
            </a:r>
            <a:r>
              <a:rPr lang="en-US" dirty="0" smtClean="0">
                <a:solidFill>
                  <a:schemeClr val="accent1"/>
                </a:solidFill>
              </a:rPr>
              <a:t>Object Manipulation Example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pPr marL="0" indent="0">
              <a:lnSpc>
                <a:spcPct val="107000"/>
              </a:lnSpc>
              <a:buNone/>
            </a:pPr>
            <a:endParaRPr lang="de-DE" dirty="0"/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ImmutablePerson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...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ImmutablePerson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firstName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((String)=&gt;String mapper)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mapper.apply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1AAB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ImmutablePerson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1AAB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 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ImmutablePerson.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p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p.firstName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[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"max"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]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p.firstName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i="1" dirty="0" err="1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toFirstUpper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3924" lvl="1" indent="0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  <a:buNone/>
            </a:pPr>
            <a:endParaRPr lang="de-DE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de-DE" dirty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987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Immutable </a:t>
            </a:r>
            <a:r>
              <a:rPr lang="en-US" dirty="0"/>
              <a:t>Data Structure Patterns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1"/>
                </a:solidFill>
              </a:rPr>
              <a:t>Object Manipulation - Problem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pPr lvl="1"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b="1" dirty="0" smtClean="0"/>
              <a:t>Cyclic references will come back to bite you on manipulation!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Especially when automatically generating manipulators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3461242" y="4012950"/>
            <a:ext cx="2221517" cy="1080000"/>
            <a:chOff x="4011642" y="4758776"/>
            <a:chExt cx="2221517" cy="1080000"/>
          </a:xfrm>
        </p:grpSpPr>
        <p:sp>
          <p:nvSpPr>
            <p:cNvPr id="16" name="Kreis 15"/>
            <p:cNvSpPr/>
            <p:nvPr/>
          </p:nvSpPr>
          <p:spPr bwMode="auto">
            <a:xfrm rot="2808121">
              <a:off x="4011642" y="4758776"/>
              <a:ext cx="1080000" cy="1080000"/>
            </a:xfrm>
            <a:prstGeom prst="pie">
              <a:avLst>
                <a:gd name="adj1" fmla="val 20636354"/>
                <a:gd name="adj2" fmla="val 16790529"/>
              </a:avLst>
            </a:prstGeom>
            <a:solidFill>
              <a:srgbClr val="FFFF00"/>
            </a:solidFill>
            <a:ln w="222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lIns="0" tIns="0" rIns="0" bIns="0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7" name="Gruppieren 16"/>
            <p:cNvGrpSpPr/>
            <p:nvPr/>
          </p:nvGrpSpPr>
          <p:grpSpPr>
            <a:xfrm>
              <a:off x="5337142" y="4768012"/>
              <a:ext cx="896017" cy="969351"/>
              <a:chOff x="5337142" y="4768012"/>
              <a:chExt cx="896017" cy="969351"/>
            </a:xfrm>
          </p:grpSpPr>
          <p:sp>
            <p:nvSpPr>
              <p:cNvPr id="18" name="Flussdiagramm: Verzögerung 5"/>
              <p:cNvSpPr/>
              <p:nvPr/>
            </p:nvSpPr>
            <p:spPr bwMode="auto">
              <a:xfrm rot="16200000">
                <a:off x="5300475" y="4804679"/>
                <a:ext cx="969351" cy="896017"/>
              </a:xfrm>
              <a:custGeom>
                <a:avLst/>
                <a:gdLst>
                  <a:gd name="connsiteX0" fmla="*/ 0 w 952501"/>
                  <a:gd name="connsiteY0" fmla="*/ 0 h 831916"/>
                  <a:gd name="connsiteX1" fmla="*/ 476251 w 952501"/>
                  <a:gd name="connsiteY1" fmla="*/ 0 h 831916"/>
                  <a:gd name="connsiteX2" fmla="*/ 952502 w 952501"/>
                  <a:gd name="connsiteY2" fmla="*/ 415958 h 831916"/>
                  <a:gd name="connsiteX3" fmla="*/ 476251 w 952501"/>
                  <a:gd name="connsiteY3" fmla="*/ 831916 h 831916"/>
                  <a:gd name="connsiteX4" fmla="*/ 0 w 952501"/>
                  <a:gd name="connsiteY4" fmla="*/ 831916 h 831916"/>
                  <a:gd name="connsiteX5" fmla="*/ 0 w 952501"/>
                  <a:gd name="connsiteY5" fmla="*/ 0 h 831916"/>
                  <a:gd name="connsiteX0" fmla="*/ 0 w 952502"/>
                  <a:gd name="connsiteY0" fmla="*/ 0 h 831916"/>
                  <a:gd name="connsiteX1" fmla="*/ 476251 w 952502"/>
                  <a:gd name="connsiteY1" fmla="*/ 0 h 831916"/>
                  <a:gd name="connsiteX2" fmla="*/ 952502 w 952502"/>
                  <a:gd name="connsiteY2" fmla="*/ 415958 h 831916"/>
                  <a:gd name="connsiteX3" fmla="*/ 476251 w 952502"/>
                  <a:gd name="connsiteY3" fmla="*/ 831916 h 831916"/>
                  <a:gd name="connsiteX4" fmla="*/ 0 w 952502"/>
                  <a:gd name="connsiteY4" fmla="*/ 831916 h 831916"/>
                  <a:gd name="connsiteX5" fmla="*/ 167460 w 952502"/>
                  <a:gd name="connsiteY5" fmla="*/ 158786 h 831916"/>
                  <a:gd name="connsiteX6" fmla="*/ 0 w 952502"/>
                  <a:gd name="connsiteY6" fmla="*/ 0 h 831916"/>
                  <a:gd name="connsiteX0" fmla="*/ 0 w 952502"/>
                  <a:gd name="connsiteY0" fmla="*/ 0 h 831916"/>
                  <a:gd name="connsiteX1" fmla="*/ 476251 w 952502"/>
                  <a:gd name="connsiteY1" fmla="*/ 0 h 831916"/>
                  <a:gd name="connsiteX2" fmla="*/ 952502 w 952502"/>
                  <a:gd name="connsiteY2" fmla="*/ 415958 h 831916"/>
                  <a:gd name="connsiteX3" fmla="*/ 476251 w 952502"/>
                  <a:gd name="connsiteY3" fmla="*/ 831916 h 831916"/>
                  <a:gd name="connsiteX4" fmla="*/ 0 w 952502"/>
                  <a:gd name="connsiteY4" fmla="*/ 831916 h 831916"/>
                  <a:gd name="connsiteX5" fmla="*/ 167460 w 952502"/>
                  <a:gd name="connsiteY5" fmla="*/ 158786 h 831916"/>
                  <a:gd name="connsiteX6" fmla="*/ 0 w 952502"/>
                  <a:gd name="connsiteY6" fmla="*/ 0 h 831916"/>
                  <a:gd name="connsiteX0" fmla="*/ 0 w 952502"/>
                  <a:gd name="connsiteY0" fmla="*/ 0 h 831916"/>
                  <a:gd name="connsiteX1" fmla="*/ 476251 w 952502"/>
                  <a:gd name="connsiteY1" fmla="*/ 0 h 831916"/>
                  <a:gd name="connsiteX2" fmla="*/ 952502 w 952502"/>
                  <a:gd name="connsiteY2" fmla="*/ 415958 h 831916"/>
                  <a:gd name="connsiteX3" fmla="*/ 476251 w 952502"/>
                  <a:gd name="connsiteY3" fmla="*/ 831916 h 831916"/>
                  <a:gd name="connsiteX4" fmla="*/ 0 w 952502"/>
                  <a:gd name="connsiteY4" fmla="*/ 831916 h 831916"/>
                  <a:gd name="connsiteX5" fmla="*/ 167460 w 952502"/>
                  <a:gd name="connsiteY5" fmla="*/ 158786 h 831916"/>
                  <a:gd name="connsiteX6" fmla="*/ 0 w 952502"/>
                  <a:gd name="connsiteY6" fmla="*/ 0 h 831916"/>
                  <a:gd name="connsiteX0" fmla="*/ 0 w 952502"/>
                  <a:gd name="connsiteY0" fmla="*/ 0 h 831916"/>
                  <a:gd name="connsiteX1" fmla="*/ 476251 w 952502"/>
                  <a:gd name="connsiteY1" fmla="*/ 0 h 831916"/>
                  <a:gd name="connsiteX2" fmla="*/ 952502 w 952502"/>
                  <a:gd name="connsiteY2" fmla="*/ 415958 h 831916"/>
                  <a:gd name="connsiteX3" fmla="*/ 476251 w 952502"/>
                  <a:gd name="connsiteY3" fmla="*/ 831916 h 831916"/>
                  <a:gd name="connsiteX4" fmla="*/ 0 w 952502"/>
                  <a:gd name="connsiteY4" fmla="*/ 831916 h 831916"/>
                  <a:gd name="connsiteX5" fmla="*/ 167460 w 952502"/>
                  <a:gd name="connsiteY5" fmla="*/ 158786 h 831916"/>
                  <a:gd name="connsiteX6" fmla="*/ 0 w 952502"/>
                  <a:gd name="connsiteY6" fmla="*/ 0 h 831916"/>
                  <a:gd name="connsiteX0" fmla="*/ 40133 w 992635"/>
                  <a:gd name="connsiteY0" fmla="*/ 0 h 831916"/>
                  <a:gd name="connsiteX1" fmla="*/ 516384 w 992635"/>
                  <a:gd name="connsiteY1" fmla="*/ 0 h 831916"/>
                  <a:gd name="connsiteX2" fmla="*/ 992635 w 992635"/>
                  <a:gd name="connsiteY2" fmla="*/ 415958 h 831916"/>
                  <a:gd name="connsiteX3" fmla="*/ 516384 w 992635"/>
                  <a:gd name="connsiteY3" fmla="*/ 831916 h 831916"/>
                  <a:gd name="connsiteX4" fmla="*/ 40133 w 992635"/>
                  <a:gd name="connsiteY4" fmla="*/ 831916 h 831916"/>
                  <a:gd name="connsiteX5" fmla="*/ 26617 w 992635"/>
                  <a:gd name="connsiteY5" fmla="*/ 339757 h 831916"/>
                  <a:gd name="connsiteX6" fmla="*/ 207593 w 992635"/>
                  <a:gd name="connsiteY6" fmla="*/ 158786 h 831916"/>
                  <a:gd name="connsiteX7" fmla="*/ 40133 w 992635"/>
                  <a:gd name="connsiteY7" fmla="*/ 0 h 831916"/>
                  <a:gd name="connsiteX0" fmla="*/ 79549 w 1032051"/>
                  <a:gd name="connsiteY0" fmla="*/ 0 h 831916"/>
                  <a:gd name="connsiteX1" fmla="*/ 555800 w 1032051"/>
                  <a:gd name="connsiteY1" fmla="*/ 0 h 831916"/>
                  <a:gd name="connsiteX2" fmla="*/ 1032051 w 1032051"/>
                  <a:gd name="connsiteY2" fmla="*/ 415958 h 831916"/>
                  <a:gd name="connsiteX3" fmla="*/ 555800 w 1032051"/>
                  <a:gd name="connsiteY3" fmla="*/ 831916 h 831916"/>
                  <a:gd name="connsiteX4" fmla="*/ 79549 w 1032051"/>
                  <a:gd name="connsiteY4" fmla="*/ 831916 h 831916"/>
                  <a:gd name="connsiteX5" fmla="*/ 66033 w 1032051"/>
                  <a:gd name="connsiteY5" fmla="*/ 339757 h 831916"/>
                  <a:gd name="connsiteX6" fmla="*/ 247009 w 1032051"/>
                  <a:gd name="connsiteY6" fmla="*/ 158786 h 831916"/>
                  <a:gd name="connsiteX7" fmla="*/ 79549 w 1032051"/>
                  <a:gd name="connsiteY7" fmla="*/ 0 h 831916"/>
                  <a:gd name="connsiteX0" fmla="*/ 28440 w 980942"/>
                  <a:gd name="connsiteY0" fmla="*/ 0 h 831916"/>
                  <a:gd name="connsiteX1" fmla="*/ 504691 w 980942"/>
                  <a:gd name="connsiteY1" fmla="*/ 0 h 831916"/>
                  <a:gd name="connsiteX2" fmla="*/ 980942 w 980942"/>
                  <a:gd name="connsiteY2" fmla="*/ 415958 h 831916"/>
                  <a:gd name="connsiteX3" fmla="*/ 504691 w 980942"/>
                  <a:gd name="connsiteY3" fmla="*/ 831916 h 831916"/>
                  <a:gd name="connsiteX4" fmla="*/ 28440 w 980942"/>
                  <a:gd name="connsiteY4" fmla="*/ 831916 h 831916"/>
                  <a:gd name="connsiteX5" fmla="*/ 14924 w 980942"/>
                  <a:gd name="connsiteY5" fmla="*/ 339757 h 831916"/>
                  <a:gd name="connsiteX6" fmla="*/ 195900 w 980942"/>
                  <a:gd name="connsiteY6" fmla="*/ 158786 h 831916"/>
                  <a:gd name="connsiteX7" fmla="*/ 28440 w 980942"/>
                  <a:gd name="connsiteY7" fmla="*/ 0 h 831916"/>
                  <a:gd name="connsiteX0" fmla="*/ 59112 w 1011614"/>
                  <a:gd name="connsiteY0" fmla="*/ 0 h 831916"/>
                  <a:gd name="connsiteX1" fmla="*/ 535363 w 1011614"/>
                  <a:gd name="connsiteY1" fmla="*/ 0 h 831916"/>
                  <a:gd name="connsiteX2" fmla="*/ 1011614 w 1011614"/>
                  <a:gd name="connsiteY2" fmla="*/ 415958 h 831916"/>
                  <a:gd name="connsiteX3" fmla="*/ 535363 w 1011614"/>
                  <a:gd name="connsiteY3" fmla="*/ 831916 h 831916"/>
                  <a:gd name="connsiteX4" fmla="*/ 59112 w 1011614"/>
                  <a:gd name="connsiteY4" fmla="*/ 831916 h 831916"/>
                  <a:gd name="connsiteX5" fmla="*/ 45596 w 1011614"/>
                  <a:gd name="connsiteY5" fmla="*/ 339757 h 831916"/>
                  <a:gd name="connsiteX6" fmla="*/ 226572 w 1011614"/>
                  <a:gd name="connsiteY6" fmla="*/ 158786 h 831916"/>
                  <a:gd name="connsiteX7" fmla="*/ 59112 w 1011614"/>
                  <a:gd name="connsiteY7" fmla="*/ 0 h 831916"/>
                  <a:gd name="connsiteX0" fmla="*/ 59112 w 1011614"/>
                  <a:gd name="connsiteY0" fmla="*/ 0 h 831916"/>
                  <a:gd name="connsiteX1" fmla="*/ 535363 w 1011614"/>
                  <a:gd name="connsiteY1" fmla="*/ 0 h 831916"/>
                  <a:gd name="connsiteX2" fmla="*/ 1011614 w 1011614"/>
                  <a:gd name="connsiteY2" fmla="*/ 415958 h 831916"/>
                  <a:gd name="connsiteX3" fmla="*/ 535363 w 1011614"/>
                  <a:gd name="connsiteY3" fmla="*/ 831916 h 831916"/>
                  <a:gd name="connsiteX4" fmla="*/ 59112 w 1011614"/>
                  <a:gd name="connsiteY4" fmla="*/ 831916 h 831916"/>
                  <a:gd name="connsiteX5" fmla="*/ 45596 w 1011614"/>
                  <a:gd name="connsiteY5" fmla="*/ 339757 h 831916"/>
                  <a:gd name="connsiteX6" fmla="*/ 226572 w 1011614"/>
                  <a:gd name="connsiteY6" fmla="*/ 158786 h 831916"/>
                  <a:gd name="connsiteX7" fmla="*/ 59112 w 1011614"/>
                  <a:gd name="connsiteY7" fmla="*/ 0 h 831916"/>
                  <a:gd name="connsiteX0" fmla="*/ 63142 w 1015644"/>
                  <a:gd name="connsiteY0" fmla="*/ 0 h 831916"/>
                  <a:gd name="connsiteX1" fmla="*/ 539393 w 1015644"/>
                  <a:gd name="connsiteY1" fmla="*/ 0 h 831916"/>
                  <a:gd name="connsiteX2" fmla="*/ 1015644 w 1015644"/>
                  <a:gd name="connsiteY2" fmla="*/ 415958 h 831916"/>
                  <a:gd name="connsiteX3" fmla="*/ 539393 w 1015644"/>
                  <a:gd name="connsiteY3" fmla="*/ 831916 h 831916"/>
                  <a:gd name="connsiteX4" fmla="*/ 63142 w 1015644"/>
                  <a:gd name="connsiteY4" fmla="*/ 831916 h 831916"/>
                  <a:gd name="connsiteX5" fmla="*/ 49626 w 1015644"/>
                  <a:gd name="connsiteY5" fmla="*/ 339757 h 831916"/>
                  <a:gd name="connsiteX6" fmla="*/ 230602 w 1015644"/>
                  <a:gd name="connsiteY6" fmla="*/ 158786 h 831916"/>
                  <a:gd name="connsiteX7" fmla="*/ 63142 w 1015644"/>
                  <a:gd name="connsiteY7" fmla="*/ 0 h 831916"/>
                  <a:gd name="connsiteX0" fmla="*/ 18881 w 971383"/>
                  <a:gd name="connsiteY0" fmla="*/ 0 h 831916"/>
                  <a:gd name="connsiteX1" fmla="*/ 495132 w 971383"/>
                  <a:gd name="connsiteY1" fmla="*/ 0 h 831916"/>
                  <a:gd name="connsiteX2" fmla="*/ 971383 w 971383"/>
                  <a:gd name="connsiteY2" fmla="*/ 415958 h 831916"/>
                  <a:gd name="connsiteX3" fmla="*/ 495132 w 971383"/>
                  <a:gd name="connsiteY3" fmla="*/ 831916 h 831916"/>
                  <a:gd name="connsiteX4" fmla="*/ 18881 w 971383"/>
                  <a:gd name="connsiteY4" fmla="*/ 831916 h 831916"/>
                  <a:gd name="connsiteX5" fmla="*/ 176815 w 971383"/>
                  <a:gd name="connsiteY5" fmla="*/ 511207 h 831916"/>
                  <a:gd name="connsiteX6" fmla="*/ 5365 w 971383"/>
                  <a:gd name="connsiteY6" fmla="*/ 339757 h 831916"/>
                  <a:gd name="connsiteX7" fmla="*/ 186341 w 971383"/>
                  <a:gd name="connsiteY7" fmla="*/ 158786 h 831916"/>
                  <a:gd name="connsiteX8" fmla="*/ 18881 w 971383"/>
                  <a:gd name="connsiteY8" fmla="*/ 0 h 831916"/>
                  <a:gd name="connsiteX0" fmla="*/ 18881 w 971383"/>
                  <a:gd name="connsiteY0" fmla="*/ 0 h 831916"/>
                  <a:gd name="connsiteX1" fmla="*/ 495132 w 971383"/>
                  <a:gd name="connsiteY1" fmla="*/ 0 h 831916"/>
                  <a:gd name="connsiteX2" fmla="*/ 971383 w 971383"/>
                  <a:gd name="connsiteY2" fmla="*/ 415958 h 831916"/>
                  <a:gd name="connsiteX3" fmla="*/ 495132 w 971383"/>
                  <a:gd name="connsiteY3" fmla="*/ 831916 h 831916"/>
                  <a:gd name="connsiteX4" fmla="*/ 18881 w 971383"/>
                  <a:gd name="connsiteY4" fmla="*/ 831916 h 831916"/>
                  <a:gd name="connsiteX5" fmla="*/ 176815 w 971383"/>
                  <a:gd name="connsiteY5" fmla="*/ 596935 h 831916"/>
                  <a:gd name="connsiteX6" fmla="*/ 5365 w 971383"/>
                  <a:gd name="connsiteY6" fmla="*/ 339757 h 831916"/>
                  <a:gd name="connsiteX7" fmla="*/ 186341 w 971383"/>
                  <a:gd name="connsiteY7" fmla="*/ 158786 h 831916"/>
                  <a:gd name="connsiteX8" fmla="*/ 18881 w 971383"/>
                  <a:gd name="connsiteY8" fmla="*/ 0 h 831916"/>
                  <a:gd name="connsiteX0" fmla="*/ 18881 w 971383"/>
                  <a:gd name="connsiteY0" fmla="*/ 0 h 831916"/>
                  <a:gd name="connsiteX1" fmla="*/ 495132 w 971383"/>
                  <a:gd name="connsiteY1" fmla="*/ 0 h 831916"/>
                  <a:gd name="connsiteX2" fmla="*/ 971383 w 971383"/>
                  <a:gd name="connsiteY2" fmla="*/ 415958 h 831916"/>
                  <a:gd name="connsiteX3" fmla="*/ 495132 w 971383"/>
                  <a:gd name="connsiteY3" fmla="*/ 831916 h 831916"/>
                  <a:gd name="connsiteX4" fmla="*/ 18881 w 971383"/>
                  <a:gd name="connsiteY4" fmla="*/ 831916 h 831916"/>
                  <a:gd name="connsiteX5" fmla="*/ 176815 w 971383"/>
                  <a:gd name="connsiteY5" fmla="*/ 596935 h 831916"/>
                  <a:gd name="connsiteX6" fmla="*/ 5365 w 971383"/>
                  <a:gd name="connsiteY6" fmla="*/ 377860 h 831916"/>
                  <a:gd name="connsiteX7" fmla="*/ 186341 w 971383"/>
                  <a:gd name="connsiteY7" fmla="*/ 158786 h 831916"/>
                  <a:gd name="connsiteX8" fmla="*/ 18881 w 971383"/>
                  <a:gd name="connsiteY8" fmla="*/ 0 h 831916"/>
                  <a:gd name="connsiteX0" fmla="*/ 18881 w 971383"/>
                  <a:gd name="connsiteY0" fmla="*/ 0 h 831916"/>
                  <a:gd name="connsiteX1" fmla="*/ 495132 w 971383"/>
                  <a:gd name="connsiteY1" fmla="*/ 0 h 831916"/>
                  <a:gd name="connsiteX2" fmla="*/ 971383 w 971383"/>
                  <a:gd name="connsiteY2" fmla="*/ 415958 h 831916"/>
                  <a:gd name="connsiteX3" fmla="*/ 495132 w 971383"/>
                  <a:gd name="connsiteY3" fmla="*/ 831916 h 831916"/>
                  <a:gd name="connsiteX4" fmla="*/ 18881 w 971383"/>
                  <a:gd name="connsiteY4" fmla="*/ 831916 h 831916"/>
                  <a:gd name="connsiteX5" fmla="*/ 176815 w 971383"/>
                  <a:gd name="connsiteY5" fmla="*/ 596935 h 831916"/>
                  <a:gd name="connsiteX6" fmla="*/ 5365 w 971383"/>
                  <a:gd name="connsiteY6" fmla="*/ 377863 h 831916"/>
                  <a:gd name="connsiteX7" fmla="*/ 186341 w 971383"/>
                  <a:gd name="connsiteY7" fmla="*/ 158786 h 831916"/>
                  <a:gd name="connsiteX8" fmla="*/ 18881 w 971383"/>
                  <a:gd name="connsiteY8" fmla="*/ 0 h 831916"/>
                  <a:gd name="connsiteX0" fmla="*/ 18881 w 971383"/>
                  <a:gd name="connsiteY0" fmla="*/ 0 h 831916"/>
                  <a:gd name="connsiteX1" fmla="*/ 495132 w 971383"/>
                  <a:gd name="connsiteY1" fmla="*/ 0 h 831916"/>
                  <a:gd name="connsiteX2" fmla="*/ 971383 w 971383"/>
                  <a:gd name="connsiteY2" fmla="*/ 415958 h 831916"/>
                  <a:gd name="connsiteX3" fmla="*/ 495132 w 971383"/>
                  <a:gd name="connsiteY3" fmla="*/ 831916 h 831916"/>
                  <a:gd name="connsiteX4" fmla="*/ 18881 w 971383"/>
                  <a:gd name="connsiteY4" fmla="*/ 831916 h 831916"/>
                  <a:gd name="connsiteX5" fmla="*/ 176815 w 971383"/>
                  <a:gd name="connsiteY5" fmla="*/ 596935 h 831916"/>
                  <a:gd name="connsiteX6" fmla="*/ 5365 w 971383"/>
                  <a:gd name="connsiteY6" fmla="*/ 377863 h 831916"/>
                  <a:gd name="connsiteX7" fmla="*/ 186341 w 971383"/>
                  <a:gd name="connsiteY7" fmla="*/ 158786 h 831916"/>
                  <a:gd name="connsiteX8" fmla="*/ 18881 w 971383"/>
                  <a:gd name="connsiteY8" fmla="*/ 0 h 831916"/>
                  <a:gd name="connsiteX0" fmla="*/ 18881 w 971383"/>
                  <a:gd name="connsiteY0" fmla="*/ 0 h 831916"/>
                  <a:gd name="connsiteX1" fmla="*/ 495132 w 971383"/>
                  <a:gd name="connsiteY1" fmla="*/ 0 h 831916"/>
                  <a:gd name="connsiteX2" fmla="*/ 971383 w 971383"/>
                  <a:gd name="connsiteY2" fmla="*/ 415958 h 831916"/>
                  <a:gd name="connsiteX3" fmla="*/ 495132 w 971383"/>
                  <a:gd name="connsiteY3" fmla="*/ 831916 h 831916"/>
                  <a:gd name="connsiteX4" fmla="*/ 18881 w 971383"/>
                  <a:gd name="connsiteY4" fmla="*/ 831916 h 831916"/>
                  <a:gd name="connsiteX5" fmla="*/ 176815 w 971383"/>
                  <a:gd name="connsiteY5" fmla="*/ 596935 h 831916"/>
                  <a:gd name="connsiteX6" fmla="*/ 5365 w 971383"/>
                  <a:gd name="connsiteY6" fmla="*/ 377863 h 831916"/>
                  <a:gd name="connsiteX7" fmla="*/ 186341 w 971383"/>
                  <a:gd name="connsiteY7" fmla="*/ 158786 h 831916"/>
                  <a:gd name="connsiteX8" fmla="*/ 18881 w 971383"/>
                  <a:gd name="connsiteY8" fmla="*/ 0 h 831916"/>
                  <a:gd name="connsiteX0" fmla="*/ 18881 w 971383"/>
                  <a:gd name="connsiteY0" fmla="*/ 0 h 831916"/>
                  <a:gd name="connsiteX1" fmla="*/ 495132 w 971383"/>
                  <a:gd name="connsiteY1" fmla="*/ 0 h 831916"/>
                  <a:gd name="connsiteX2" fmla="*/ 971383 w 971383"/>
                  <a:gd name="connsiteY2" fmla="*/ 415958 h 831916"/>
                  <a:gd name="connsiteX3" fmla="*/ 495132 w 971383"/>
                  <a:gd name="connsiteY3" fmla="*/ 831916 h 831916"/>
                  <a:gd name="connsiteX4" fmla="*/ 18881 w 971383"/>
                  <a:gd name="connsiteY4" fmla="*/ 831916 h 831916"/>
                  <a:gd name="connsiteX5" fmla="*/ 176815 w 971383"/>
                  <a:gd name="connsiteY5" fmla="*/ 596935 h 831916"/>
                  <a:gd name="connsiteX6" fmla="*/ 5365 w 971383"/>
                  <a:gd name="connsiteY6" fmla="*/ 377863 h 831916"/>
                  <a:gd name="connsiteX7" fmla="*/ 186341 w 971383"/>
                  <a:gd name="connsiteY7" fmla="*/ 158786 h 831916"/>
                  <a:gd name="connsiteX8" fmla="*/ 18881 w 971383"/>
                  <a:gd name="connsiteY8" fmla="*/ 0 h 831916"/>
                  <a:gd name="connsiteX0" fmla="*/ 18881 w 971383"/>
                  <a:gd name="connsiteY0" fmla="*/ 0 h 831916"/>
                  <a:gd name="connsiteX1" fmla="*/ 495132 w 971383"/>
                  <a:gd name="connsiteY1" fmla="*/ 0 h 831916"/>
                  <a:gd name="connsiteX2" fmla="*/ 971383 w 971383"/>
                  <a:gd name="connsiteY2" fmla="*/ 415958 h 831916"/>
                  <a:gd name="connsiteX3" fmla="*/ 495132 w 971383"/>
                  <a:gd name="connsiteY3" fmla="*/ 831916 h 831916"/>
                  <a:gd name="connsiteX4" fmla="*/ 18881 w 971383"/>
                  <a:gd name="connsiteY4" fmla="*/ 831916 h 831916"/>
                  <a:gd name="connsiteX5" fmla="*/ 176815 w 971383"/>
                  <a:gd name="connsiteY5" fmla="*/ 596935 h 831916"/>
                  <a:gd name="connsiteX6" fmla="*/ 5365 w 971383"/>
                  <a:gd name="connsiteY6" fmla="*/ 377863 h 831916"/>
                  <a:gd name="connsiteX7" fmla="*/ 186341 w 971383"/>
                  <a:gd name="connsiteY7" fmla="*/ 158786 h 831916"/>
                  <a:gd name="connsiteX8" fmla="*/ 18881 w 971383"/>
                  <a:gd name="connsiteY8" fmla="*/ 0 h 831916"/>
                  <a:gd name="connsiteX0" fmla="*/ 18881 w 971383"/>
                  <a:gd name="connsiteY0" fmla="*/ 0 h 831916"/>
                  <a:gd name="connsiteX1" fmla="*/ 495132 w 971383"/>
                  <a:gd name="connsiteY1" fmla="*/ 0 h 831916"/>
                  <a:gd name="connsiteX2" fmla="*/ 971383 w 971383"/>
                  <a:gd name="connsiteY2" fmla="*/ 415958 h 831916"/>
                  <a:gd name="connsiteX3" fmla="*/ 495132 w 971383"/>
                  <a:gd name="connsiteY3" fmla="*/ 831916 h 831916"/>
                  <a:gd name="connsiteX4" fmla="*/ 18881 w 971383"/>
                  <a:gd name="connsiteY4" fmla="*/ 831916 h 831916"/>
                  <a:gd name="connsiteX5" fmla="*/ 176815 w 971383"/>
                  <a:gd name="connsiteY5" fmla="*/ 596935 h 831916"/>
                  <a:gd name="connsiteX6" fmla="*/ 5365 w 971383"/>
                  <a:gd name="connsiteY6" fmla="*/ 377863 h 831916"/>
                  <a:gd name="connsiteX7" fmla="*/ 186341 w 971383"/>
                  <a:gd name="connsiteY7" fmla="*/ 158786 h 831916"/>
                  <a:gd name="connsiteX8" fmla="*/ 18881 w 971383"/>
                  <a:gd name="connsiteY8" fmla="*/ 0 h 831916"/>
                  <a:gd name="connsiteX0" fmla="*/ 27911 w 980413"/>
                  <a:gd name="connsiteY0" fmla="*/ 0 h 831916"/>
                  <a:gd name="connsiteX1" fmla="*/ 504162 w 980413"/>
                  <a:gd name="connsiteY1" fmla="*/ 0 h 831916"/>
                  <a:gd name="connsiteX2" fmla="*/ 980413 w 980413"/>
                  <a:gd name="connsiteY2" fmla="*/ 415958 h 831916"/>
                  <a:gd name="connsiteX3" fmla="*/ 504162 w 980413"/>
                  <a:gd name="connsiteY3" fmla="*/ 831916 h 831916"/>
                  <a:gd name="connsiteX4" fmla="*/ 27911 w 980413"/>
                  <a:gd name="connsiteY4" fmla="*/ 831916 h 831916"/>
                  <a:gd name="connsiteX5" fmla="*/ 185845 w 980413"/>
                  <a:gd name="connsiteY5" fmla="*/ 596935 h 831916"/>
                  <a:gd name="connsiteX6" fmla="*/ 14395 w 980413"/>
                  <a:gd name="connsiteY6" fmla="*/ 377863 h 831916"/>
                  <a:gd name="connsiteX7" fmla="*/ 195371 w 980413"/>
                  <a:gd name="connsiteY7" fmla="*/ 158786 h 831916"/>
                  <a:gd name="connsiteX8" fmla="*/ 27911 w 980413"/>
                  <a:gd name="connsiteY8" fmla="*/ 0 h 831916"/>
                  <a:gd name="connsiteX0" fmla="*/ 26593 w 979095"/>
                  <a:gd name="connsiteY0" fmla="*/ 0 h 831916"/>
                  <a:gd name="connsiteX1" fmla="*/ 502844 w 979095"/>
                  <a:gd name="connsiteY1" fmla="*/ 0 h 831916"/>
                  <a:gd name="connsiteX2" fmla="*/ 979095 w 979095"/>
                  <a:gd name="connsiteY2" fmla="*/ 415958 h 831916"/>
                  <a:gd name="connsiteX3" fmla="*/ 502844 w 979095"/>
                  <a:gd name="connsiteY3" fmla="*/ 831916 h 831916"/>
                  <a:gd name="connsiteX4" fmla="*/ 26593 w 979095"/>
                  <a:gd name="connsiteY4" fmla="*/ 831916 h 831916"/>
                  <a:gd name="connsiteX5" fmla="*/ 184527 w 979095"/>
                  <a:gd name="connsiteY5" fmla="*/ 596935 h 831916"/>
                  <a:gd name="connsiteX6" fmla="*/ 13077 w 979095"/>
                  <a:gd name="connsiteY6" fmla="*/ 377863 h 831916"/>
                  <a:gd name="connsiteX7" fmla="*/ 194053 w 979095"/>
                  <a:gd name="connsiteY7" fmla="*/ 158786 h 831916"/>
                  <a:gd name="connsiteX8" fmla="*/ 26593 w 979095"/>
                  <a:gd name="connsiteY8" fmla="*/ 0 h 831916"/>
                  <a:gd name="connsiteX0" fmla="*/ 26593 w 979095"/>
                  <a:gd name="connsiteY0" fmla="*/ 0 h 831916"/>
                  <a:gd name="connsiteX1" fmla="*/ 502844 w 979095"/>
                  <a:gd name="connsiteY1" fmla="*/ 0 h 831916"/>
                  <a:gd name="connsiteX2" fmla="*/ 979095 w 979095"/>
                  <a:gd name="connsiteY2" fmla="*/ 415958 h 831916"/>
                  <a:gd name="connsiteX3" fmla="*/ 502844 w 979095"/>
                  <a:gd name="connsiteY3" fmla="*/ 831916 h 831916"/>
                  <a:gd name="connsiteX4" fmla="*/ 26593 w 979095"/>
                  <a:gd name="connsiteY4" fmla="*/ 831916 h 831916"/>
                  <a:gd name="connsiteX5" fmla="*/ 184527 w 979095"/>
                  <a:gd name="connsiteY5" fmla="*/ 596935 h 831916"/>
                  <a:gd name="connsiteX6" fmla="*/ 13077 w 979095"/>
                  <a:gd name="connsiteY6" fmla="*/ 377863 h 831916"/>
                  <a:gd name="connsiteX7" fmla="*/ 194053 w 979095"/>
                  <a:gd name="connsiteY7" fmla="*/ 199270 h 831916"/>
                  <a:gd name="connsiteX8" fmla="*/ 26593 w 979095"/>
                  <a:gd name="connsiteY8" fmla="*/ 0 h 831916"/>
                  <a:gd name="connsiteX0" fmla="*/ 26593 w 979095"/>
                  <a:gd name="connsiteY0" fmla="*/ 0 h 831916"/>
                  <a:gd name="connsiteX1" fmla="*/ 502844 w 979095"/>
                  <a:gd name="connsiteY1" fmla="*/ 0 h 831916"/>
                  <a:gd name="connsiteX2" fmla="*/ 979095 w 979095"/>
                  <a:gd name="connsiteY2" fmla="*/ 415958 h 831916"/>
                  <a:gd name="connsiteX3" fmla="*/ 502844 w 979095"/>
                  <a:gd name="connsiteY3" fmla="*/ 831916 h 831916"/>
                  <a:gd name="connsiteX4" fmla="*/ 26593 w 979095"/>
                  <a:gd name="connsiteY4" fmla="*/ 831916 h 831916"/>
                  <a:gd name="connsiteX5" fmla="*/ 184527 w 979095"/>
                  <a:gd name="connsiteY5" fmla="*/ 596935 h 831916"/>
                  <a:gd name="connsiteX6" fmla="*/ 13077 w 979095"/>
                  <a:gd name="connsiteY6" fmla="*/ 377863 h 831916"/>
                  <a:gd name="connsiteX7" fmla="*/ 194053 w 979095"/>
                  <a:gd name="connsiteY7" fmla="*/ 199270 h 831916"/>
                  <a:gd name="connsiteX8" fmla="*/ 26593 w 979095"/>
                  <a:gd name="connsiteY8" fmla="*/ 0 h 831916"/>
                  <a:gd name="connsiteX0" fmla="*/ 26593 w 979095"/>
                  <a:gd name="connsiteY0" fmla="*/ 0 h 831916"/>
                  <a:gd name="connsiteX1" fmla="*/ 502844 w 979095"/>
                  <a:gd name="connsiteY1" fmla="*/ 0 h 831916"/>
                  <a:gd name="connsiteX2" fmla="*/ 979095 w 979095"/>
                  <a:gd name="connsiteY2" fmla="*/ 415958 h 831916"/>
                  <a:gd name="connsiteX3" fmla="*/ 502844 w 979095"/>
                  <a:gd name="connsiteY3" fmla="*/ 831916 h 831916"/>
                  <a:gd name="connsiteX4" fmla="*/ 26593 w 979095"/>
                  <a:gd name="connsiteY4" fmla="*/ 831916 h 831916"/>
                  <a:gd name="connsiteX5" fmla="*/ 184527 w 979095"/>
                  <a:gd name="connsiteY5" fmla="*/ 596935 h 831916"/>
                  <a:gd name="connsiteX6" fmla="*/ 13077 w 979095"/>
                  <a:gd name="connsiteY6" fmla="*/ 377863 h 831916"/>
                  <a:gd name="connsiteX7" fmla="*/ 167859 w 979095"/>
                  <a:gd name="connsiteY7" fmla="*/ 189748 h 831916"/>
                  <a:gd name="connsiteX8" fmla="*/ 26593 w 979095"/>
                  <a:gd name="connsiteY8" fmla="*/ 0 h 831916"/>
                  <a:gd name="connsiteX0" fmla="*/ 26593 w 979095"/>
                  <a:gd name="connsiteY0" fmla="*/ 0 h 831916"/>
                  <a:gd name="connsiteX1" fmla="*/ 502844 w 979095"/>
                  <a:gd name="connsiteY1" fmla="*/ 0 h 831916"/>
                  <a:gd name="connsiteX2" fmla="*/ 979095 w 979095"/>
                  <a:gd name="connsiteY2" fmla="*/ 415958 h 831916"/>
                  <a:gd name="connsiteX3" fmla="*/ 502844 w 979095"/>
                  <a:gd name="connsiteY3" fmla="*/ 831916 h 831916"/>
                  <a:gd name="connsiteX4" fmla="*/ 26593 w 979095"/>
                  <a:gd name="connsiteY4" fmla="*/ 831916 h 831916"/>
                  <a:gd name="connsiteX5" fmla="*/ 184527 w 979095"/>
                  <a:gd name="connsiteY5" fmla="*/ 596935 h 831916"/>
                  <a:gd name="connsiteX6" fmla="*/ 13077 w 979095"/>
                  <a:gd name="connsiteY6" fmla="*/ 377863 h 831916"/>
                  <a:gd name="connsiteX7" fmla="*/ 186909 w 979095"/>
                  <a:gd name="connsiteY7" fmla="*/ 189751 h 831916"/>
                  <a:gd name="connsiteX8" fmla="*/ 26593 w 979095"/>
                  <a:gd name="connsiteY8" fmla="*/ 0 h 831916"/>
                  <a:gd name="connsiteX0" fmla="*/ 13516 w 966018"/>
                  <a:gd name="connsiteY0" fmla="*/ 0 h 831916"/>
                  <a:gd name="connsiteX1" fmla="*/ 489767 w 966018"/>
                  <a:gd name="connsiteY1" fmla="*/ 0 h 831916"/>
                  <a:gd name="connsiteX2" fmla="*/ 966018 w 966018"/>
                  <a:gd name="connsiteY2" fmla="*/ 415958 h 831916"/>
                  <a:gd name="connsiteX3" fmla="*/ 489767 w 966018"/>
                  <a:gd name="connsiteY3" fmla="*/ 831916 h 831916"/>
                  <a:gd name="connsiteX4" fmla="*/ 13516 w 966018"/>
                  <a:gd name="connsiteY4" fmla="*/ 831916 h 831916"/>
                  <a:gd name="connsiteX5" fmla="*/ 171450 w 966018"/>
                  <a:gd name="connsiteY5" fmla="*/ 596935 h 831916"/>
                  <a:gd name="connsiteX6" fmla="*/ 0 w 966018"/>
                  <a:gd name="connsiteY6" fmla="*/ 377863 h 831916"/>
                  <a:gd name="connsiteX7" fmla="*/ 173832 w 966018"/>
                  <a:gd name="connsiteY7" fmla="*/ 189751 h 831916"/>
                  <a:gd name="connsiteX8" fmla="*/ 13516 w 966018"/>
                  <a:gd name="connsiteY8" fmla="*/ 0 h 831916"/>
                  <a:gd name="connsiteX0" fmla="*/ 13516 w 966018"/>
                  <a:gd name="connsiteY0" fmla="*/ 0 h 831916"/>
                  <a:gd name="connsiteX1" fmla="*/ 489767 w 966018"/>
                  <a:gd name="connsiteY1" fmla="*/ 0 h 831916"/>
                  <a:gd name="connsiteX2" fmla="*/ 966018 w 966018"/>
                  <a:gd name="connsiteY2" fmla="*/ 415958 h 831916"/>
                  <a:gd name="connsiteX3" fmla="*/ 489767 w 966018"/>
                  <a:gd name="connsiteY3" fmla="*/ 831916 h 831916"/>
                  <a:gd name="connsiteX4" fmla="*/ 13516 w 966018"/>
                  <a:gd name="connsiteY4" fmla="*/ 831916 h 831916"/>
                  <a:gd name="connsiteX5" fmla="*/ 171450 w 966018"/>
                  <a:gd name="connsiteY5" fmla="*/ 596935 h 831916"/>
                  <a:gd name="connsiteX6" fmla="*/ 0 w 966018"/>
                  <a:gd name="connsiteY6" fmla="*/ 377863 h 831916"/>
                  <a:gd name="connsiteX7" fmla="*/ 173832 w 966018"/>
                  <a:gd name="connsiteY7" fmla="*/ 189751 h 831916"/>
                  <a:gd name="connsiteX8" fmla="*/ 13516 w 966018"/>
                  <a:gd name="connsiteY8" fmla="*/ 0 h 831916"/>
                  <a:gd name="connsiteX0" fmla="*/ 13516 w 966018"/>
                  <a:gd name="connsiteY0" fmla="*/ 0 h 831916"/>
                  <a:gd name="connsiteX1" fmla="*/ 489767 w 966018"/>
                  <a:gd name="connsiteY1" fmla="*/ 0 h 831916"/>
                  <a:gd name="connsiteX2" fmla="*/ 966018 w 966018"/>
                  <a:gd name="connsiteY2" fmla="*/ 415958 h 831916"/>
                  <a:gd name="connsiteX3" fmla="*/ 489767 w 966018"/>
                  <a:gd name="connsiteY3" fmla="*/ 831916 h 831916"/>
                  <a:gd name="connsiteX4" fmla="*/ 13516 w 966018"/>
                  <a:gd name="connsiteY4" fmla="*/ 831916 h 831916"/>
                  <a:gd name="connsiteX5" fmla="*/ 171450 w 966018"/>
                  <a:gd name="connsiteY5" fmla="*/ 613604 h 831916"/>
                  <a:gd name="connsiteX6" fmla="*/ 0 w 966018"/>
                  <a:gd name="connsiteY6" fmla="*/ 377863 h 831916"/>
                  <a:gd name="connsiteX7" fmla="*/ 173832 w 966018"/>
                  <a:gd name="connsiteY7" fmla="*/ 189751 h 831916"/>
                  <a:gd name="connsiteX8" fmla="*/ 13516 w 966018"/>
                  <a:gd name="connsiteY8" fmla="*/ 0 h 831916"/>
                  <a:gd name="connsiteX0" fmla="*/ 16669 w 969171"/>
                  <a:gd name="connsiteY0" fmla="*/ 0 h 831916"/>
                  <a:gd name="connsiteX1" fmla="*/ 492920 w 969171"/>
                  <a:gd name="connsiteY1" fmla="*/ 0 h 831916"/>
                  <a:gd name="connsiteX2" fmla="*/ 969171 w 969171"/>
                  <a:gd name="connsiteY2" fmla="*/ 415958 h 831916"/>
                  <a:gd name="connsiteX3" fmla="*/ 492920 w 969171"/>
                  <a:gd name="connsiteY3" fmla="*/ 831916 h 831916"/>
                  <a:gd name="connsiteX4" fmla="*/ 0 w 969171"/>
                  <a:gd name="connsiteY4" fmla="*/ 831916 h 831916"/>
                  <a:gd name="connsiteX5" fmla="*/ 174603 w 969171"/>
                  <a:gd name="connsiteY5" fmla="*/ 613604 h 831916"/>
                  <a:gd name="connsiteX6" fmla="*/ 3153 w 969171"/>
                  <a:gd name="connsiteY6" fmla="*/ 377863 h 831916"/>
                  <a:gd name="connsiteX7" fmla="*/ 176985 w 969171"/>
                  <a:gd name="connsiteY7" fmla="*/ 189751 h 831916"/>
                  <a:gd name="connsiteX8" fmla="*/ 16669 w 969171"/>
                  <a:gd name="connsiteY8" fmla="*/ 0 h 831916"/>
                  <a:gd name="connsiteX0" fmla="*/ 16669 w 969171"/>
                  <a:gd name="connsiteY0" fmla="*/ 0 h 831916"/>
                  <a:gd name="connsiteX1" fmla="*/ 492920 w 969171"/>
                  <a:gd name="connsiteY1" fmla="*/ 0 h 831916"/>
                  <a:gd name="connsiteX2" fmla="*/ 969171 w 969171"/>
                  <a:gd name="connsiteY2" fmla="*/ 415958 h 831916"/>
                  <a:gd name="connsiteX3" fmla="*/ 492920 w 969171"/>
                  <a:gd name="connsiteY3" fmla="*/ 831916 h 831916"/>
                  <a:gd name="connsiteX4" fmla="*/ 0 w 969171"/>
                  <a:gd name="connsiteY4" fmla="*/ 831916 h 831916"/>
                  <a:gd name="connsiteX5" fmla="*/ 174603 w 969171"/>
                  <a:gd name="connsiteY5" fmla="*/ 613604 h 831916"/>
                  <a:gd name="connsiteX6" fmla="*/ 3153 w 969171"/>
                  <a:gd name="connsiteY6" fmla="*/ 377863 h 831916"/>
                  <a:gd name="connsiteX7" fmla="*/ 176985 w 969171"/>
                  <a:gd name="connsiteY7" fmla="*/ 189751 h 831916"/>
                  <a:gd name="connsiteX8" fmla="*/ 16669 w 969171"/>
                  <a:gd name="connsiteY8" fmla="*/ 0 h 831916"/>
                  <a:gd name="connsiteX0" fmla="*/ 16669 w 969171"/>
                  <a:gd name="connsiteY0" fmla="*/ 0 h 831916"/>
                  <a:gd name="connsiteX1" fmla="*/ 492920 w 969171"/>
                  <a:gd name="connsiteY1" fmla="*/ 0 h 831916"/>
                  <a:gd name="connsiteX2" fmla="*/ 969171 w 969171"/>
                  <a:gd name="connsiteY2" fmla="*/ 415958 h 831916"/>
                  <a:gd name="connsiteX3" fmla="*/ 492920 w 969171"/>
                  <a:gd name="connsiteY3" fmla="*/ 831916 h 831916"/>
                  <a:gd name="connsiteX4" fmla="*/ 0 w 969171"/>
                  <a:gd name="connsiteY4" fmla="*/ 831916 h 831916"/>
                  <a:gd name="connsiteX5" fmla="*/ 174603 w 969171"/>
                  <a:gd name="connsiteY5" fmla="*/ 613604 h 831916"/>
                  <a:gd name="connsiteX6" fmla="*/ 3153 w 969171"/>
                  <a:gd name="connsiteY6" fmla="*/ 377863 h 831916"/>
                  <a:gd name="connsiteX7" fmla="*/ 176985 w 969171"/>
                  <a:gd name="connsiteY7" fmla="*/ 189751 h 831916"/>
                  <a:gd name="connsiteX8" fmla="*/ 16669 w 969171"/>
                  <a:gd name="connsiteY8" fmla="*/ 0 h 831916"/>
                  <a:gd name="connsiteX0" fmla="*/ 16669 w 969171"/>
                  <a:gd name="connsiteY0" fmla="*/ 0 h 831916"/>
                  <a:gd name="connsiteX1" fmla="*/ 492920 w 969171"/>
                  <a:gd name="connsiteY1" fmla="*/ 0 h 831916"/>
                  <a:gd name="connsiteX2" fmla="*/ 969171 w 969171"/>
                  <a:gd name="connsiteY2" fmla="*/ 415958 h 831916"/>
                  <a:gd name="connsiteX3" fmla="*/ 492920 w 969171"/>
                  <a:gd name="connsiteY3" fmla="*/ 831916 h 831916"/>
                  <a:gd name="connsiteX4" fmla="*/ 0 w 969171"/>
                  <a:gd name="connsiteY4" fmla="*/ 831916 h 831916"/>
                  <a:gd name="connsiteX5" fmla="*/ 174603 w 969171"/>
                  <a:gd name="connsiteY5" fmla="*/ 613604 h 831916"/>
                  <a:gd name="connsiteX6" fmla="*/ 3153 w 969171"/>
                  <a:gd name="connsiteY6" fmla="*/ 377863 h 831916"/>
                  <a:gd name="connsiteX7" fmla="*/ 179366 w 969171"/>
                  <a:gd name="connsiteY7" fmla="*/ 218329 h 831916"/>
                  <a:gd name="connsiteX8" fmla="*/ 16669 w 969171"/>
                  <a:gd name="connsiteY8" fmla="*/ 0 h 831916"/>
                  <a:gd name="connsiteX0" fmla="*/ 16669 w 969171"/>
                  <a:gd name="connsiteY0" fmla="*/ 0 h 831916"/>
                  <a:gd name="connsiteX1" fmla="*/ 492920 w 969171"/>
                  <a:gd name="connsiteY1" fmla="*/ 0 h 831916"/>
                  <a:gd name="connsiteX2" fmla="*/ 969171 w 969171"/>
                  <a:gd name="connsiteY2" fmla="*/ 415958 h 831916"/>
                  <a:gd name="connsiteX3" fmla="*/ 492920 w 969171"/>
                  <a:gd name="connsiteY3" fmla="*/ 831916 h 831916"/>
                  <a:gd name="connsiteX4" fmla="*/ 0 w 969171"/>
                  <a:gd name="connsiteY4" fmla="*/ 831916 h 831916"/>
                  <a:gd name="connsiteX5" fmla="*/ 181747 w 969171"/>
                  <a:gd name="connsiteY5" fmla="*/ 577888 h 831916"/>
                  <a:gd name="connsiteX6" fmla="*/ 3153 w 969171"/>
                  <a:gd name="connsiteY6" fmla="*/ 377863 h 831916"/>
                  <a:gd name="connsiteX7" fmla="*/ 179366 w 969171"/>
                  <a:gd name="connsiteY7" fmla="*/ 218329 h 831916"/>
                  <a:gd name="connsiteX8" fmla="*/ 16669 w 969171"/>
                  <a:gd name="connsiteY8" fmla="*/ 0 h 831916"/>
                  <a:gd name="connsiteX0" fmla="*/ 16669 w 969171"/>
                  <a:gd name="connsiteY0" fmla="*/ 0 h 831916"/>
                  <a:gd name="connsiteX1" fmla="*/ 492920 w 969171"/>
                  <a:gd name="connsiteY1" fmla="*/ 0 h 831916"/>
                  <a:gd name="connsiteX2" fmla="*/ 969171 w 969171"/>
                  <a:gd name="connsiteY2" fmla="*/ 415958 h 831916"/>
                  <a:gd name="connsiteX3" fmla="*/ 492920 w 969171"/>
                  <a:gd name="connsiteY3" fmla="*/ 831916 h 831916"/>
                  <a:gd name="connsiteX4" fmla="*/ 0 w 969171"/>
                  <a:gd name="connsiteY4" fmla="*/ 831916 h 831916"/>
                  <a:gd name="connsiteX5" fmla="*/ 172222 w 969171"/>
                  <a:gd name="connsiteY5" fmla="*/ 577891 h 831916"/>
                  <a:gd name="connsiteX6" fmla="*/ 3153 w 969171"/>
                  <a:gd name="connsiteY6" fmla="*/ 377863 h 831916"/>
                  <a:gd name="connsiteX7" fmla="*/ 179366 w 969171"/>
                  <a:gd name="connsiteY7" fmla="*/ 218329 h 831916"/>
                  <a:gd name="connsiteX8" fmla="*/ 16669 w 969171"/>
                  <a:gd name="connsiteY8" fmla="*/ 0 h 831916"/>
                  <a:gd name="connsiteX0" fmla="*/ 16669 w 969171"/>
                  <a:gd name="connsiteY0" fmla="*/ 0 h 831916"/>
                  <a:gd name="connsiteX1" fmla="*/ 492920 w 969171"/>
                  <a:gd name="connsiteY1" fmla="*/ 0 h 831916"/>
                  <a:gd name="connsiteX2" fmla="*/ 969171 w 969171"/>
                  <a:gd name="connsiteY2" fmla="*/ 415958 h 831916"/>
                  <a:gd name="connsiteX3" fmla="*/ 492920 w 969171"/>
                  <a:gd name="connsiteY3" fmla="*/ 831916 h 831916"/>
                  <a:gd name="connsiteX4" fmla="*/ 0 w 969171"/>
                  <a:gd name="connsiteY4" fmla="*/ 831916 h 831916"/>
                  <a:gd name="connsiteX5" fmla="*/ 172222 w 969171"/>
                  <a:gd name="connsiteY5" fmla="*/ 577891 h 831916"/>
                  <a:gd name="connsiteX6" fmla="*/ 3153 w 969171"/>
                  <a:gd name="connsiteY6" fmla="*/ 377863 h 831916"/>
                  <a:gd name="connsiteX7" fmla="*/ 179366 w 969171"/>
                  <a:gd name="connsiteY7" fmla="*/ 218329 h 831916"/>
                  <a:gd name="connsiteX8" fmla="*/ 16669 w 969171"/>
                  <a:gd name="connsiteY8" fmla="*/ 0 h 831916"/>
                  <a:gd name="connsiteX0" fmla="*/ 16669 w 969171"/>
                  <a:gd name="connsiteY0" fmla="*/ 0 h 831916"/>
                  <a:gd name="connsiteX1" fmla="*/ 492920 w 969171"/>
                  <a:gd name="connsiteY1" fmla="*/ 0 h 831916"/>
                  <a:gd name="connsiteX2" fmla="*/ 969171 w 969171"/>
                  <a:gd name="connsiteY2" fmla="*/ 415958 h 831916"/>
                  <a:gd name="connsiteX3" fmla="*/ 492920 w 969171"/>
                  <a:gd name="connsiteY3" fmla="*/ 831916 h 831916"/>
                  <a:gd name="connsiteX4" fmla="*/ 0 w 969171"/>
                  <a:gd name="connsiteY4" fmla="*/ 831916 h 831916"/>
                  <a:gd name="connsiteX5" fmla="*/ 172222 w 969171"/>
                  <a:gd name="connsiteY5" fmla="*/ 577891 h 831916"/>
                  <a:gd name="connsiteX6" fmla="*/ 3153 w 969171"/>
                  <a:gd name="connsiteY6" fmla="*/ 377863 h 831916"/>
                  <a:gd name="connsiteX7" fmla="*/ 179366 w 969171"/>
                  <a:gd name="connsiteY7" fmla="*/ 218329 h 831916"/>
                  <a:gd name="connsiteX8" fmla="*/ 16669 w 969171"/>
                  <a:gd name="connsiteY8" fmla="*/ 0 h 831916"/>
                  <a:gd name="connsiteX0" fmla="*/ 16669 w 969171"/>
                  <a:gd name="connsiteY0" fmla="*/ 0 h 831916"/>
                  <a:gd name="connsiteX1" fmla="*/ 492920 w 969171"/>
                  <a:gd name="connsiteY1" fmla="*/ 0 h 831916"/>
                  <a:gd name="connsiteX2" fmla="*/ 969171 w 969171"/>
                  <a:gd name="connsiteY2" fmla="*/ 415958 h 831916"/>
                  <a:gd name="connsiteX3" fmla="*/ 492920 w 969171"/>
                  <a:gd name="connsiteY3" fmla="*/ 831916 h 831916"/>
                  <a:gd name="connsiteX4" fmla="*/ 0 w 969171"/>
                  <a:gd name="connsiteY4" fmla="*/ 831916 h 831916"/>
                  <a:gd name="connsiteX5" fmla="*/ 172222 w 969171"/>
                  <a:gd name="connsiteY5" fmla="*/ 577891 h 831916"/>
                  <a:gd name="connsiteX6" fmla="*/ 3153 w 969171"/>
                  <a:gd name="connsiteY6" fmla="*/ 377863 h 831916"/>
                  <a:gd name="connsiteX7" fmla="*/ 179366 w 969171"/>
                  <a:gd name="connsiteY7" fmla="*/ 218329 h 831916"/>
                  <a:gd name="connsiteX8" fmla="*/ 16669 w 969171"/>
                  <a:gd name="connsiteY8" fmla="*/ 0 h 831916"/>
                  <a:gd name="connsiteX0" fmla="*/ 16830 w 969332"/>
                  <a:gd name="connsiteY0" fmla="*/ 0 h 831916"/>
                  <a:gd name="connsiteX1" fmla="*/ 493081 w 969332"/>
                  <a:gd name="connsiteY1" fmla="*/ 0 h 831916"/>
                  <a:gd name="connsiteX2" fmla="*/ 969332 w 969332"/>
                  <a:gd name="connsiteY2" fmla="*/ 415958 h 831916"/>
                  <a:gd name="connsiteX3" fmla="*/ 493081 w 969332"/>
                  <a:gd name="connsiteY3" fmla="*/ 831916 h 831916"/>
                  <a:gd name="connsiteX4" fmla="*/ 161 w 969332"/>
                  <a:gd name="connsiteY4" fmla="*/ 831916 h 831916"/>
                  <a:gd name="connsiteX5" fmla="*/ 172383 w 969332"/>
                  <a:gd name="connsiteY5" fmla="*/ 577891 h 831916"/>
                  <a:gd name="connsiteX6" fmla="*/ 3314 w 969332"/>
                  <a:gd name="connsiteY6" fmla="*/ 377863 h 831916"/>
                  <a:gd name="connsiteX7" fmla="*/ 179527 w 969332"/>
                  <a:gd name="connsiteY7" fmla="*/ 218329 h 831916"/>
                  <a:gd name="connsiteX8" fmla="*/ 16830 w 969332"/>
                  <a:gd name="connsiteY8" fmla="*/ 0 h 831916"/>
                  <a:gd name="connsiteX0" fmla="*/ 16830 w 969332"/>
                  <a:gd name="connsiteY0" fmla="*/ 0 h 831916"/>
                  <a:gd name="connsiteX1" fmla="*/ 493081 w 969332"/>
                  <a:gd name="connsiteY1" fmla="*/ 0 h 831916"/>
                  <a:gd name="connsiteX2" fmla="*/ 969332 w 969332"/>
                  <a:gd name="connsiteY2" fmla="*/ 415958 h 831916"/>
                  <a:gd name="connsiteX3" fmla="*/ 493081 w 969332"/>
                  <a:gd name="connsiteY3" fmla="*/ 831916 h 831916"/>
                  <a:gd name="connsiteX4" fmla="*/ 161 w 969332"/>
                  <a:gd name="connsiteY4" fmla="*/ 831916 h 831916"/>
                  <a:gd name="connsiteX5" fmla="*/ 172383 w 969332"/>
                  <a:gd name="connsiteY5" fmla="*/ 577891 h 831916"/>
                  <a:gd name="connsiteX6" fmla="*/ 3314 w 969332"/>
                  <a:gd name="connsiteY6" fmla="*/ 377863 h 831916"/>
                  <a:gd name="connsiteX7" fmla="*/ 179527 w 969332"/>
                  <a:gd name="connsiteY7" fmla="*/ 218329 h 831916"/>
                  <a:gd name="connsiteX8" fmla="*/ 16830 w 969332"/>
                  <a:gd name="connsiteY8" fmla="*/ 0 h 831916"/>
                  <a:gd name="connsiteX0" fmla="*/ 16830 w 969332"/>
                  <a:gd name="connsiteY0" fmla="*/ 0 h 831916"/>
                  <a:gd name="connsiteX1" fmla="*/ 493081 w 969332"/>
                  <a:gd name="connsiteY1" fmla="*/ 0 h 831916"/>
                  <a:gd name="connsiteX2" fmla="*/ 969332 w 969332"/>
                  <a:gd name="connsiteY2" fmla="*/ 415958 h 831916"/>
                  <a:gd name="connsiteX3" fmla="*/ 493081 w 969332"/>
                  <a:gd name="connsiteY3" fmla="*/ 831916 h 831916"/>
                  <a:gd name="connsiteX4" fmla="*/ 161 w 969332"/>
                  <a:gd name="connsiteY4" fmla="*/ 831916 h 831916"/>
                  <a:gd name="connsiteX5" fmla="*/ 172383 w 969332"/>
                  <a:gd name="connsiteY5" fmla="*/ 577891 h 831916"/>
                  <a:gd name="connsiteX6" fmla="*/ 3314 w 969332"/>
                  <a:gd name="connsiteY6" fmla="*/ 377863 h 831916"/>
                  <a:gd name="connsiteX7" fmla="*/ 179527 w 969332"/>
                  <a:gd name="connsiteY7" fmla="*/ 218329 h 831916"/>
                  <a:gd name="connsiteX8" fmla="*/ 16830 w 969332"/>
                  <a:gd name="connsiteY8" fmla="*/ 0 h 831916"/>
                  <a:gd name="connsiteX0" fmla="*/ 16830 w 969332"/>
                  <a:gd name="connsiteY0" fmla="*/ 0 h 831916"/>
                  <a:gd name="connsiteX1" fmla="*/ 493081 w 969332"/>
                  <a:gd name="connsiteY1" fmla="*/ 0 h 831916"/>
                  <a:gd name="connsiteX2" fmla="*/ 969332 w 969332"/>
                  <a:gd name="connsiteY2" fmla="*/ 415958 h 831916"/>
                  <a:gd name="connsiteX3" fmla="*/ 493081 w 969332"/>
                  <a:gd name="connsiteY3" fmla="*/ 831916 h 831916"/>
                  <a:gd name="connsiteX4" fmla="*/ 161 w 969332"/>
                  <a:gd name="connsiteY4" fmla="*/ 831916 h 831916"/>
                  <a:gd name="connsiteX5" fmla="*/ 172383 w 969332"/>
                  <a:gd name="connsiteY5" fmla="*/ 577891 h 831916"/>
                  <a:gd name="connsiteX6" fmla="*/ 3314 w 969332"/>
                  <a:gd name="connsiteY6" fmla="*/ 377863 h 831916"/>
                  <a:gd name="connsiteX7" fmla="*/ 179527 w 969332"/>
                  <a:gd name="connsiteY7" fmla="*/ 218329 h 831916"/>
                  <a:gd name="connsiteX8" fmla="*/ 16830 w 969332"/>
                  <a:gd name="connsiteY8" fmla="*/ 0 h 831916"/>
                  <a:gd name="connsiteX0" fmla="*/ 16830 w 969332"/>
                  <a:gd name="connsiteY0" fmla="*/ 0 h 831916"/>
                  <a:gd name="connsiteX1" fmla="*/ 493081 w 969332"/>
                  <a:gd name="connsiteY1" fmla="*/ 0 h 831916"/>
                  <a:gd name="connsiteX2" fmla="*/ 969332 w 969332"/>
                  <a:gd name="connsiteY2" fmla="*/ 415958 h 831916"/>
                  <a:gd name="connsiteX3" fmla="*/ 493081 w 969332"/>
                  <a:gd name="connsiteY3" fmla="*/ 831916 h 831916"/>
                  <a:gd name="connsiteX4" fmla="*/ 161 w 969332"/>
                  <a:gd name="connsiteY4" fmla="*/ 831916 h 831916"/>
                  <a:gd name="connsiteX5" fmla="*/ 172383 w 969332"/>
                  <a:gd name="connsiteY5" fmla="*/ 577891 h 831916"/>
                  <a:gd name="connsiteX6" fmla="*/ 3314 w 969332"/>
                  <a:gd name="connsiteY6" fmla="*/ 377863 h 831916"/>
                  <a:gd name="connsiteX7" fmla="*/ 179527 w 969332"/>
                  <a:gd name="connsiteY7" fmla="*/ 218329 h 831916"/>
                  <a:gd name="connsiteX8" fmla="*/ 16830 w 969332"/>
                  <a:gd name="connsiteY8" fmla="*/ 0 h 831916"/>
                  <a:gd name="connsiteX0" fmla="*/ 16830 w 969332"/>
                  <a:gd name="connsiteY0" fmla="*/ 0 h 831916"/>
                  <a:gd name="connsiteX1" fmla="*/ 493081 w 969332"/>
                  <a:gd name="connsiteY1" fmla="*/ 0 h 831916"/>
                  <a:gd name="connsiteX2" fmla="*/ 969332 w 969332"/>
                  <a:gd name="connsiteY2" fmla="*/ 415958 h 831916"/>
                  <a:gd name="connsiteX3" fmla="*/ 493081 w 969332"/>
                  <a:gd name="connsiteY3" fmla="*/ 831916 h 831916"/>
                  <a:gd name="connsiteX4" fmla="*/ 161 w 969332"/>
                  <a:gd name="connsiteY4" fmla="*/ 831916 h 831916"/>
                  <a:gd name="connsiteX5" fmla="*/ 172383 w 969332"/>
                  <a:gd name="connsiteY5" fmla="*/ 596941 h 831916"/>
                  <a:gd name="connsiteX6" fmla="*/ 3314 w 969332"/>
                  <a:gd name="connsiteY6" fmla="*/ 377863 h 831916"/>
                  <a:gd name="connsiteX7" fmla="*/ 179527 w 969332"/>
                  <a:gd name="connsiteY7" fmla="*/ 218329 h 831916"/>
                  <a:gd name="connsiteX8" fmla="*/ 16830 w 969332"/>
                  <a:gd name="connsiteY8" fmla="*/ 0 h 831916"/>
                  <a:gd name="connsiteX0" fmla="*/ 16830 w 969332"/>
                  <a:gd name="connsiteY0" fmla="*/ 0 h 831916"/>
                  <a:gd name="connsiteX1" fmla="*/ 493081 w 969332"/>
                  <a:gd name="connsiteY1" fmla="*/ 0 h 831916"/>
                  <a:gd name="connsiteX2" fmla="*/ 969332 w 969332"/>
                  <a:gd name="connsiteY2" fmla="*/ 415958 h 831916"/>
                  <a:gd name="connsiteX3" fmla="*/ 493081 w 969332"/>
                  <a:gd name="connsiteY3" fmla="*/ 831916 h 831916"/>
                  <a:gd name="connsiteX4" fmla="*/ 161 w 969332"/>
                  <a:gd name="connsiteY4" fmla="*/ 831916 h 831916"/>
                  <a:gd name="connsiteX5" fmla="*/ 172383 w 969332"/>
                  <a:gd name="connsiteY5" fmla="*/ 596941 h 831916"/>
                  <a:gd name="connsiteX6" fmla="*/ 3314 w 969332"/>
                  <a:gd name="connsiteY6" fmla="*/ 377863 h 831916"/>
                  <a:gd name="connsiteX7" fmla="*/ 179527 w 969332"/>
                  <a:gd name="connsiteY7" fmla="*/ 254048 h 831916"/>
                  <a:gd name="connsiteX8" fmla="*/ 16830 w 969332"/>
                  <a:gd name="connsiteY8" fmla="*/ 0 h 831916"/>
                  <a:gd name="connsiteX0" fmla="*/ 16830 w 969332"/>
                  <a:gd name="connsiteY0" fmla="*/ 0 h 831916"/>
                  <a:gd name="connsiteX1" fmla="*/ 493081 w 969332"/>
                  <a:gd name="connsiteY1" fmla="*/ 0 h 831916"/>
                  <a:gd name="connsiteX2" fmla="*/ 969332 w 969332"/>
                  <a:gd name="connsiteY2" fmla="*/ 415958 h 831916"/>
                  <a:gd name="connsiteX3" fmla="*/ 493081 w 969332"/>
                  <a:gd name="connsiteY3" fmla="*/ 831916 h 831916"/>
                  <a:gd name="connsiteX4" fmla="*/ 161 w 969332"/>
                  <a:gd name="connsiteY4" fmla="*/ 831916 h 831916"/>
                  <a:gd name="connsiteX5" fmla="*/ 172383 w 969332"/>
                  <a:gd name="connsiteY5" fmla="*/ 596941 h 831916"/>
                  <a:gd name="connsiteX6" fmla="*/ 3314 w 969332"/>
                  <a:gd name="connsiteY6" fmla="*/ 377863 h 831916"/>
                  <a:gd name="connsiteX7" fmla="*/ 179527 w 969332"/>
                  <a:gd name="connsiteY7" fmla="*/ 254048 h 831916"/>
                  <a:gd name="connsiteX8" fmla="*/ 16830 w 969332"/>
                  <a:gd name="connsiteY8" fmla="*/ 0 h 831916"/>
                  <a:gd name="connsiteX0" fmla="*/ 16830 w 969332"/>
                  <a:gd name="connsiteY0" fmla="*/ 0 h 831916"/>
                  <a:gd name="connsiteX1" fmla="*/ 493081 w 969332"/>
                  <a:gd name="connsiteY1" fmla="*/ 0 h 831916"/>
                  <a:gd name="connsiteX2" fmla="*/ 969332 w 969332"/>
                  <a:gd name="connsiteY2" fmla="*/ 415958 h 831916"/>
                  <a:gd name="connsiteX3" fmla="*/ 493081 w 969332"/>
                  <a:gd name="connsiteY3" fmla="*/ 831916 h 831916"/>
                  <a:gd name="connsiteX4" fmla="*/ 161 w 969332"/>
                  <a:gd name="connsiteY4" fmla="*/ 831916 h 831916"/>
                  <a:gd name="connsiteX5" fmla="*/ 172383 w 969332"/>
                  <a:gd name="connsiteY5" fmla="*/ 596941 h 831916"/>
                  <a:gd name="connsiteX6" fmla="*/ 3314 w 969332"/>
                  <a:gd name="connsiteY6" fmla="*/ 408819 h 831916"/>
                  <a:gd name="connsiteX7" fmla="*/ 179527 w 969332"/>
                  <a:gd name="connsiteY7" fmla="*/ 254048 h 831916"/>
                  <a:gd name="connsiteX8" fmla="*/ 16830 w 969332"/>
                  <a:gd name="connsiteY8" fmla="*/ 0 h 831916"/>
                  <a:gd name="connsiteX0" fmla="*/ 16830 w 969332"/>
                  <a:gd name="connsiteY0" fmla="*/ 0 h 831916"/>
                  <a:gd name="connsiteX1" fmla="*/ 493081 w 969332"/>
                  <a:gd name="connsiteY1" fmla="*/ 0 h 831916"/>
                  <a:gd name="connsiteX2" fmla="*/ 969332 w 969332"/>
                  <a:gd name="connsiteY2" fmla="*/ 415958 h 831916"/>
                  <a:gd name="connsiteX3" fmla="*/ 493081 w 969332"/>
                  <a:gd name="connsiteY3" fmla="*/ 831916 h 831916"/>
                  <a:gd name="connsiteX4" fmla="*/ 161 w 969332"/>
                  <a:gd name="connsiteY4" fmla="*/ 831916 h 831916"/>
                  <a:gd name="connsiteX5" fmla="*/ 172383 w 969332"/>
                  <a:gd name="connsiteY5" fmla="*/ 596941 h 831916"/>
                  <a:gd name="connsiteX6" fmla="*/ 3314 w 969332"/>
                  <a:gd name="connsiteY6" fmla="*/ 408819 h 831916"/>
                  <a:gd name="connsiteX7" fmla="*/ 179527 w 969332"/>
                  <a:gd name="connsiteY7" fmla="*/ 254048 h 831916"/>
                  <a:gd name="connsiteX8" fmla="*/ 16830 w 969332"/>
                  <a:gd name="connsiteY8" fmla="*/ 0 h 831916"/>
                  <a:gd name="connsiteX0" fmla="*/ 16830 w 969351"/>
                  <a:gd name="connsiteY0" fmla="*/ 0 h 831916"/>
                  <a:gd name="connsiteX1" fmla="*/ 493081 w 969351"/>
                  <a:gd name="connsiteY1" fmla="*/ 0 h 831916"/>
                  <a:gd name="connsiteX2" fmla="*/ 969332 w 969351"/>
                  <a:gd name="connsiteY2" fmla="*/ 415958 h 831916"/>
                  <a:gd name="connsiteX3" fmla="*/ 493081 w 969351"/>
                  <a:gd name="connsiteY3" fmla="*/ 831916 h 831916"/>
                  <a:gd name="connsiteX4" fmla="*/ 161 w 969351"/>
                  <a:gd name="connsiteY4" fmla="*/ 831916 h 831916"/>
                  <a:gd name="connsiteX5" fmla="*/ 172383 w 969351"/>
                  <a:gd name="connsiteY5" fmla="*/ 596941 h 831916"/>
                  <a:gd name="connsiteX6" fmla="*/ 3314 w 969351"/>
                  <a:gd name="connsiteY6" fmla="*/ 408819 h 831916"/>
                  <a:gd name="connsiteX7" fmla="*/ 179527 w 969351"/>
                  <a:gd name="connsiteY7" fmla="*/ 254048 h 831916"/>
                  <a:gd name="connsiteX8" fmla="*/ 16830 w 969351"/>
                  <a:gd name="connsiteY8" fmla="*/ 0 h 831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69351" h="831916">
                    <a:moveTo>
                      <a:pt x="16830" y="0"/>
                    </a:moveTo>
                    <a:lnTo>
                      <a:pt x="493081" y="0"/>
                    </a:lnTo>
                    <a:cubicBezTo>
                      <a:pt x="756107" y="0"/>
                      <a:pt x="971713" y="11573"/>
                      <a:pt x="969332" y="415958"/>
                    </a:cubicBezTo>
                    <a:cubicBezTo>
                      <a:pt x="966951" y="820343"/>
                      <a:pt x="756107" y="831916"/>
                      <a:pt x="493081" y="831916"/>
                    </a:cubicBezTo>
                    <a:lnTo>
                      <a:pt x="161" y="831916"/>
                    </a:lnTo>
                    <a:cubicBezTo>
                      <a:pt x="-4475" y="741959"/>
                      <a:pt x="91294" y="705169"/>
                      <a:pt x="172383" y="596941"/>
                    </a:cubicBezTo>
                    <a:cubicBezTo>
                      <a:pt x="93930" y="512543"/>
                      <a:pt x="12046" y="469149"/>
                      <a:pt x="3314" y="408819"/>
                    </a:cubicBezTo>
                    <a:cubicBezTo>
                      <a:pt x="12174" y="346643"/>
                      <a:pt x="83612" y="315445"/>
                      <a:pt x="179527" y="254048"/>
                    </a:cubicBezTo>
                    <a:cubicBezTo>
                      <a:pt x="125295" y="181272"/>
                      <a:pt x="21055" y="115639"/>
                      <a:pt x="16830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22225" cap="flat" cmpd="sng">
                <a:solidFill>
                  <a:srgbClr val="00206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lIns="0" tIns="0" rIns="0" bIns="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Ellipse 18"/>
              <p:cNvSpPr/>
              <p:nvPr/>
            </p:nvSpPr>
            <p:spPr bwMode="auto">
              <a:xfrm>
                <a:off x="5527461" y="4896802"/>
                <a:ext cx="302019" cy="292417"/>
              </a:xfrm>
              <a:prstGeom prst="ellipse">
                <a:avLst/>
              </a:prstGeom>
              <a:solidFill>
                <a:schemeClr val="bg1"/>
              </a:solidFill>
              <a:ln w="222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lIns="0" tIns="0" rIns="0" bIns="0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Ellipse 19"/>
              <p:cNvSpPr/>
              <p:nvPr/>
            </p:nvSpPr>
            <p:spPr bwMode="auto">
              <a:xfrm>
                <a:off x="5837100" y="4896801"/>
                <a:ext cx="302019" cy="292417"/>
              </a:xfrm>
              <a:prstGeom prst="ellipse">
                <a:avLst/>
              </a:prstGeom>
              <a:solidFill>
                <a:schemeClr val="bg1"/>
              </a:solidFill>
              <a:ln w="222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lIns="0" tIns="0" rIns="0" bIns="0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Ellipse 20"/>
              <p:cNvSpPr/>
              <p:nvPr/>
            </p:nvSpPr>
            <p:spPr bwMode="auto">
              <a:xfrm>
                <a:off x="5670850" y="5001609"/>
                <a:ext cx="83820" cy="82800"/>
              </a:xfrm>
              <a:prstGeom prst="ellipse">
                <a:avLst/>
              </a:prstGeom>
              <a:solidFill>
                <a:schemeClr val="tx1"/>
              </a:solidFill>
              <a:ln w="222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lIns="0" tIns="0" rIns="0" bIns="0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Ellipse 21"/>
              <p:cNvSpPr/>
              <p:nvPr/>
            </p:nvSpPr>
            <p:spPr bwMode="auto">
              <a:xfrm>
                <a:off x="6009759" y="5001609"/>
                <a:ext cx="83820" cy="82800"/>
              </a:xfrm>
              <a:prstGeom prst="ellipse">
                <a:avLst/>
              </a:prstGeom>
              <a:solidFill>
                <a:schemeClr val="tx1"/>
              </a:solidFill>
              <a:ln w="222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lIns="0" tIns="0" rIns="0" bIns="0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290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Immutable </a:t>
            </a:r>
            <a:r>
              <a:rPr lang="en-US" dirty="0"/>
              <a:t>Data Structure Patterns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1"/>
                </a:solidFill>
              </a:rPr>
              <a:t>Object Manipulation - Alternative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pPr lvl="1"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 marL="0" indent="0">
              <a:spcBef>
                <a:spcPts val="400"/>
              </a:spcBef>
              <a:buClr>
                <a:schemeClr val="tx1"/>
              </a:buClr>
              <a:buNone/>
            </a:pPr>
            <a:endParaRPr lang="en-US" dirty="0" smtClean="0"/>
          </a:p>
          <a:p>
            <a:pPr marL="0" indent="0">
              <a:spcBef>
                <a:spcPts val="400"/>
              </a:spcBef>
              <a:buClr>
                <a:schemeClr val="tx1"/>
              </a:buClr>
              <a:buNone/>
            </a:pPr>
            <a:endParaRPr lang="en-US" dirty="0" smtClean="0"/>
          </a:p>
          <a:p>
            <a:pPr marL="0" indent="0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  <a:buNone/>
            </a:pPr>
            <a:r>
              <a:rPr lang="en-US" dirty="0" smtClean="0"/>
              <a:t>Manipulation by builder</a:t>
            </a:r>
          </a:p>
          <a:p>
            <a:pPr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Create pre-filled builder from existing object</a:t>
            </a:r>
          </a:p>
          <a:p>
            <a:pPr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Add some sugar for ease of use, similar to lambda builder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621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Immutable Data Structure Patterns: </a:t>
            </a:r>
            <a:r>
              <a:rPr lang="en-US" dirty="0" smtClean="0">
                <a:solidFill>
                  <a:schemeClr val="accent1"/>
                </a:solidFill>
              </a:rPr>
              <a:t>Manipulation By Builder Example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homer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ImmutablePerson.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"Homer"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"Simpson"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town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"Springfield"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3F7F5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homer 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homer.with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"Max"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"Power"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918" y="3657600"/>
            <a:ext cx="2994498" cy="230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44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Immutable </a:t>
            </a:r>
            <a:r>
              <a:rPr lang="en-US" dirty="0"/>
              <a:t>Data Structure Patterns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1"/>
                </a:solidFill>
              </a:rPr>
              <a:t>Manipulation Specifics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Always needs manipulation from "root" object to ensure consistency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Pushing side effects to boundaries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Advantage of “update” methods: Manipulation may be nested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Cyclic references must be set lazy (same as in constructor)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117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API </a:t>
            </a:r>
            <a:r>
              <a:rPr lang="de-DE" dirty="0" err="1" smtClean="0">
                <a:solidFill>
                  <a:schemeClr val="accent1"/>
                </a:solidFill>
              </a:rPr>
              <a:t>Xtendification</a:t>
            </a:r>
            <a:r>
              <a:rPr lang="de-DE" dirty="0" smtClean="0">
                <a:solidFill>
                  <a:schemeClr val="accent1"/>
                </a:solidFill>
              </a:rPr>
              <a:t> – Intro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Java APIs are not written with </a:t>
            </a:r>
            <a:r>
              <a:rPr lang="en-US" dirty="0" err="1" smtClean="0"/>
              <a:t>Xtend</a:t>
            </a:r>
            <a:r>
              <a:rPr lang="en-US" dirty="0" smtClean="0"/>
              <a:t> in mind</a:t>
            </a:r>
          </a:p>
          <a:p>
            <a:endParaRPr lang="en-US" dirty="0" smtClean="0"/>
          </a:p>
          <a:p>
            <a:r>
              <a:rPr lang="en-US" dirty="0" smtClean="0"/>
              <a:t>Some language features of </a:t>
            </a:r>
            <a:r>
              <a:rPr lang="en-US" dirty="0" err="1" smtClean="0"/>
              <a:t>Xtend</a:t>
            </a:r>
            <a:r>
              <a:rPr lang="en-US" dirty="0" smtClean="0"/>
              <a:t> only shine when API is shaped in a certain way</a:t>
            </a:r>
          </a:p>
          <a:p>
            <a:endParaRPr lang="en-US" dirty="0" smtClean="0"/>
          </a:p>
          <a:p>
            <a:r>
              <a:rPr lang="en-US" dirty="0" smtClean="0"/>
              <a:t>Extension methods to the rescue!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  <p:grpSp>
        <p:nvGrpSpPr>
          <p:cNvPr id="9" name="Gruppieren 8"/>
          <p:cNvGrpSpPr/>
          <p:nvPr/>
        </p:nvGrpSpPr>
        <p:grpSpPr>
          <a:xfrm rot="846392">
            <a:off x="-1494501" y="6076122"/>
            <a:ext cx="1976530" cy="2529767"/>
            <a:chOff x="810389" y="3923537"/>
            <a:chExt cx="1976530" cy="2529767"/>
          </a:xfrm>
        </p:grpSpPr>
        <p:sp>
          <p:nvSpPr>
            <p:cNvPr id="8" name="Flussdiagramm: Verzögerung 5"/>
            <p:cNvSpPr/>
            <p:nvPr/>
          </p:nvSpPr>
          <p:spPr bwMode="auto">
            <a:xfrm rot="18002971">
              <a:off x="660423" y="4787257"/>
              <a:ext cx="1816013" cy="1516082"/>
            </a:xfrm>
            <a:custGeom>
              <a:avLst/>
              <a:gdLst>
                <a:gd name="connsiteX0" fmla="*/ 0 w 952501"/>
                <a:gd name="connsiteY0" fmla="*/ 0 h 831916"/>
                <a:gd name="connsiteX1" fmla="*/ 476251 w 952501"/>
                <a:gd name="connsiteY1" fmla="*/ 0 h 831916"/>
                <a:gd name="connsiteX2" fmla="*/ 952502 w 952501"/>
                <a:gd name="connsiteY2" fmla="*/ 415958 h 831916"/>
                <a:gd name="connsiteX3" fmla="*/ 476251 w 952501"/>
                <a:gd name="connsiteY3" fmla="*/ 831916 h 831916"/>
                <a:gd name="connsiteX4" fmla="*/ 0 w 952501"/>
                <a:gd name="connsiteY4" fmla="*/ 831916 h 831916"/>
                <a:gd name="connsiteX5" fmla="*/ 0 w 952501"/>
                <a:gd name="connsiteY5" fmla="*/ 0 h 831916"/>
                <a:gd name="connsiteX0" fmla="*/ 0 w 952502"/>
                <a:gd name="connsiteY0" fmla="*/ 0 h 831916"/>
                <a:gd name="connsiteX1" fmla="*/ 476251 w 952502"/>
                <a:gd name="connsiteY1" fmla="*/ 0 h 831916"/>
                <a:gd name="connsiteX2" fmla="*/ 952502 w 952502"/>
                <a:gd name="connsiteY2" fmla="*/ 415958 h 831916"/>
                <a:gd name="connsiteX3" fmla="*/ 476251 w 952502"/>
                <a:gd name="connsiteY3" fmla="*/ 831916 h 831916"/>
                <a:gd name="connsiteX4" fmla="*/ 0 w 952502"/>
                <a:gd name="connsiteY4" fmla="*/ 831916 h 831916"/>
                <a:gd name="connsiteX5" fmla="*/ 167460 w 952502"/>
                <a:gd name="connsiteY5" fmla="*/ 158786 h 831916"/>
                <a:gd name="connsiteX6" fmla="*/ 0 w 952502"/>
                <a:gd name="connsiteY6" fmla="*/ 0 h 831916"/>
                <a:gd name="connsiteX0" fmla="*/ 0 w 952502"/>
                <a:gd name="connsiteY0" fmla="*/ 0 h 831916"/>
                <a:gd name="connsiteX1" fmla="*/ 476251 w 952502"/>
                <a:gd name="connsiteY1" fmla="*/ 0 h 831916"/>
                <a:gd name="connsiteX2" fmla="*/ 952502 w 952502"/>
                <a:gd name="connsiteY2" fmla="*/ 415958 h 831916"/>
                <a:gd name="connsiteX3" fmla="*/ 476251 w 952502"/>
                <a:gd name="connsiteY3" fmla="*/ 831916 h 831916"/>
                <a:gd name="connsiteX4" fmla="*/ 0 w 952502"/>
                <a:gd name="connsiteY4" fmla="*/ 831916 h 831916"/>
                <a:gd name="connsiteX5" fmla="*/ 167460 w 952502"/>
                <a:gd name="connsiteY5" fmla="*/ 158786 h 831916"/>
                <a:gd name="connsiteX6" fmla="*/ 0 w 952502"/>
                <a:gd name="connsiteY6" fmla="*/ 0 h 831916"/>
                <a:gd name="connsiteX0" fmla="*/ 0 w 952502"/>
                <a:gd name="connsiteY0" fmla="*/ 0 h 831916"/>
                <a:gd name="connsiteX1" fmla="*/ 476251 w 952502"/>
                <a:gd name="connsiteY1" fmla="*/ 0 h 831916"/>
                <a:gd name="connsiteX2" fmla="*/ 952502 w 952502"/>
                <a:gd name="connsiteY2" fmla="*/ 415958 h 831916"/>
                <a:gd name="connsiteX3" fmla="*/ 476251 w 952502"/>
                <a:gd name="connsiteY3" fmla="*/ 831916 h 831916"/>
                <a:gd name="connsiteX4" fmla="*/ 0 w 952502"/>
                <a:gd name="connsiteY4" fmla="*/ 831916 h 831916"/>
                <a:gd name="connsiteX5" fmla="*/ 167460 w 952502"/>
                <a:gd name="connsiteY5" fmla="*/ 158786 h 831916"/>
                <a:gd name="connsiteX6" fmla="*/ 0 w 952502"/>
                <a:gd name="connsiteY6" fmla="*/ 0 h 831916"/>
                <a:gd name="connsiteX0" fmla="*/ 0 w 952502"/>
                <a:gd name="connsiteY0" fmla="*/ 0 h 831916"/>
                <a:gd name="connsiteX1" fmla="*/ 476251 w 952502"/>
                <a:gd name="connsiteY1" fmla="*/ 0 h 831916"/>
                <a:gd name="connsiteX2" fmla="*/ 952502 w 952502"/>
                <a:gd name="connsiteY2" fmla="*/ 415958 h 831916"/>
                <a:gd name="connsiteX3" fmla="*/ 476251 w 952502"/>
                <a:gd name="connsiteY3" fmla="*/ 831916 h 831916"/>
                <a:gd name="connsiteX4" fmla="*/ 0 w 952502"/>
                <a:gd name="connsiteY4" fmla="*/ 831916 h 831916"/>
                <a:gd name="connsiteX5" fmla="*/ 167460 w 952502"/>
                <a:gd name="connsiteY5" fmla="*/ 158786 h 831916"/>
                <a:gd name="connsiteX6" fmla="*/ 0 w 952502"/>
                <a:gd name="connsiteY6" fmla="*/ 0 h 831916"/>
                <a:gd name="connsiteX0" fmla="*/ 40133 w 992635"/>
                <a:gd name="connsiteY0" fmla="*/ 0 h 831916"/>
                <a:gd name="connsiteX1" fmla="*/ 516384 w 992635"/>
                <a:gd name="connsiteY1" fmla="*/ 0 h 831916"/>
                <a:gd name="connsiteX2" fmla="*/ 992635 w 992635"/>
                <a:gd name="connsiteY2" fmla="*/ 415958 h 831916"/>
                <a:gd name="connsiteX3" fmla="*/ 516384 w 992635"/>
                <a:gd name="connsiteY3" fmla="*/ 831916 h 831916"/>
                <a:gd name="connsiteX4" fmla="*/ 40133 w 992635"/>
                <a:gd name="connsiteY4" fmla="*/ 831916 h 831916"/>
                <a:gd name="connsiteX5" fmla="*/ 26617 w 992635"/>
                <a:gd name="connsiteY5" fmla="*/ 339757 h 831916"/>
                <a:gd name="connsiteX6" fmla="*/ 207593 w 992635"/>
                <a:gd name="connsiteY6" fmla="*/ 158786 h 831916"/>
                <a:gd name="connsiteX7" fmla="*/ 40133 w 992635"/>
                <a:gd name="connsiteY7" fmla="*/ 0 h 831916"/>
                <a:gd name="connsiteX0" fmla="*/ 79549 w 1032051"/>
                <a:gd name="connsiteY0" fmla="*/ 0 h 831916"/>
                <a:gd name="connsiteX1" fmla="*/ 555800 w 1032051"/>
                <a:gd name="connsiteY1" fmla="*/ 0 h 831916"/>
                <a:gd name="connsiteX2" fmla="*/ 1032051 w 1032051"/>
                <a:gd name="connsiteY2" fmla="*/ 415958 h 831916"/>
                <a:gd name="connsiteX3" fmla="*/ 555800 w 1032051"/>
                <a:gd name="connsiteY3" fmla="*/ 831916 h 831916"/>
                <a:gd name="connsiteX4" fmla="*/ 79549 w 1032051"/>
                <a:gd name="connsiteY4" fmla="*/ 831916 h 831916"/>
                <a:gd name="connsiteX5" fmla="*/ 66033 w 1032051"/>
                <a:gd name="connsiteY5" fmla="*/ 339757 h 831916"/>
                <a:gd name="connsiteX6" fmla="*/ 247009 w 1032051"/>
                <a:gd name="connsiteY6" fmla="*/ 158786 h 831916"/>
                <a:gd name="connsiteX7" fmla="*/ 79549 w 1032051"/>
                <a:gd name="connsiteY7" fmla="*/ 0 h 831916"/>
                <a:gd name="connsiteX0" fmla="*/ 28440 w 980942"/>
                <a:gd name="connsiteY0" fmla="*/ 0 h 831916"/>
                <a:gd name="connsiteX1" fmla="*/ 504691 w 980942"/>
                <a:gd name="connsiteY1" fmla="*/ 0 h 831916"/>
                <a:gd name="connsiteX2" fmla="*/ 980942 w 980942"/>
                <a:gd name="connsiteY2" fmla="*/ 415958 h 831916"/>
                <a:gd name="connsiteX3" fmla="*/ 504691 w 980942"/>
                <a:gd name="connsiteY3" fmla="*/ 831916 h 831916"/>
                <a:gd name="connsiteX4" fmla="*/ 28440 w 980942"/>
                <a:gd name="connsiteY4" fmla="*/ 831916 h 831916"/>
                <a:gd name="connsiteX5" fmla="*/ 14924 w 980942"/>
                <a:gd name="connsiteY5" fmla="*/ 339757 h 831916"/>
                <a:gd name="connsiteX6" fmla="*/ 195900 w 980942"/>
                <a:gd name="connsiteY6" fmla="*/ 158786 h 831916"/>
                <a:gd name="connsiteX7" fmla="*/ 28440 w 980942"/>
                <a:gd name="connsiteY7" fmla="*/ 0 h 831916"/>
                <a:gd name="connsiteX0" fmla="*/ 59112 w 1011614"/>
                <a:gd name="connsiteY0" fmla="*/ 0 h 831916"/>
                <a:gd name="connsiteX1" fmla="*/ 535363 w 1011614"/>
                <a:gd name="connsiteY1" fmla="*/ 0 h 831916"/>
                <a:gd name="connsiteX2" fmla="*/ 1011614 w 1011614"/>
                <a:gd name="connsiteY2" fmla="*/ 415958 h 831916"/>
                <a:gd name="connsiteX3" fmla="*/ 535363 w 1011614"/>
                <a:gd name="connsiteY3" fmla="*/ 831916 h 831916"/>
                <a:gd name="connsiteX4" fmla="*/ 59112 w 1011614"/>
                <a:gd name="connsiteY4" fmla="*/ 831916 h 831916"/>
                <a:gd name="connsiteX5" fmla="*/ 45596 w 1011614"/>
                <a:gd name="connsiteY5" fmla="*/ 339757 h 831916"/>
                <a:gd name="connsiteX6" fmla="*/ 226572 w 1011614"/>
                <a:gd name="connsiteY6" fmla="*/ 158786 h 831916"/>
                <a:gd name="connsiteX7" fmla="*/ 59112 w 1011614"/>
                <a:gd name="connsiteY7" fmla="*/ 0 h 831916"/>
                <a:gd name="connsiteX0" fmla="*/ 59112 w 1011614"/>
                <a:gd name="connsiteY0" fmla="*/ 0 h 831916"/>
                <a:gd name="connsiteX1" fmla="*/ 535363 w 1011614"/>
                <a:gd name="connsiteY1" fmla="*/ 0 h 831916"/>
                <a:gd name="connsiteX2" fmla="*/ 1011614 w 1011614"/>
                <a:gd name="connsiteY2" fmla="*/ 415958 h 831916"/>
                <a:gd name="connsiteX3" fmla="*/ 535363 w 1011614"/>
                <a:gd name="connsiteY3" fmla="*/ 831916 h 831916"/>
                <a:gd name="connsiteX4" fmla="*/ 59112 w 1011614"/>
                <a:gd name="connsiteY4" fmla="*/ 831916 h 831916"/>
                <a:gd name="connsiteX5" fmla="*/ 45596 w 1011614"/>
                <a:gd name="connsiteY5" fmla="*/ 339757 h 831916"/>
                <a:gd name="connsiteX6" fmla="*/ 226572 w 1011614"/>
                <a:gd name="connsiteY6" fmla="*/ 158786 h 831916"/>
                <a:gd name="connsiteX7" fmla="*/ 59112 w 1011614"/>
                <a:gd name="connsiteY7" fmla="*/ 0 h 831916"/>
                <a:gd name="connsiteX0" fmla="*/ 63142 w 1015644"/>
                <a:gd name="connsiteY0" fmla="*/ 0 h 831916"/>
                <a:gd name="connsiteX1" fmla="*/ 539393 w 1015644"/>
                <a:gd name="connsiteY1" fmla="*/ 0 h 831916"/>
                <a:gd name="connsiteX2" fmla="*/ 1015644 w 1015644"/>
                <a:gd name="connsiteY2" fmla="*/ 415958 h 831916"/>
                <a:gd name="connsiteX3" fmla="*/ 539393 w 1015644"/>
                <a:gd name="connsiteY3" fmla="*/ 831916 h 831916"/>
                <a:gd name="connsiteX4" fmla="*/ 63142 w 1015644"/>
                <a:gd name="connsiteY4" fmla="*/ 831916 h 831916"/>
                <a:gd name="connsiteX5" fmla="*/ 49626 w 1015644"/>
                <a:gd name="connsiteY5" fmla="*/ 339757 h 831916"/>
                <a:gd name="connsiteX6" fmla="*/ 230602 w 1015644"/>
                <a:gd name="connsiteY6" fmla="*/ 158786 h 831916"/>
                <a:gd name="connsiteX7" fmla="*/ 63142 w 1015644"/>
                <a:gd name="connsiteY7" fmla="*/ 0 h 831916"/>
                <a:gd name="connsiteX0" fmla="*/ 18881 w 971383"/>
                <a:gd name="connsiteY0" fmla="*/ 0 h 831916"/>
                <a:gd name="connsiteX1" fmla="*/ 495132 w 971383"/>
                <a:gd name="connsiteY1" fmla="*/ 0 h 831916"/>
                <a:gd name="connsiteX2" fmla="*/ 971383 w 971383"/>
                <a:gd name="connsiteY2" fmla="*/ 415958 h 831916"/>
                <a:gd name="connsiteX3" fmla="*/ 495132 w 971383"/>
                <a:gd name="connsiteY3" fmla="*/ 831916 h 831916"/>
                <a:gd name="connsiteX4" fmla="*/ 18881 w 971383"/>
                <a:gd name="connsiteY4" fmla="*/ 831916 h 831916"/>
                <a:gd name="connsiteX5" fmla="*/ 176815 w 971383"/>
                <a:gd name="connsiteY5" fmla="*/ 511207 h 831916"/>
                <a:gd name="connsiteX6" fmla="*/ 5365 w 971383"/>
                <a:gd name="connsiteY6" fmla="*/ 339757 h 831916"/>
                <a:gd name="connsiteX7" fmla="*/ 186341 w 971383"/>
                <a:gd name="connsiteY7" fmla="*/ 158786 h 831916"/>
                <a:gd name="connsiteX8" fmla="*/ 18881 w 971383"/>
                <a:gd name="connsiteY8" fmla="*/ 0 h 831916"/>
                <a:gd name="connsiteX0" fmla="*/ 18881 w 971383"/>
                <a:gd name="connsiteY0" fmla="*/ 0 h 831916"/>
                <a:gd name="connsiteX1" fmla="*/ 495132 w 971383"/>
                <a:gd name="connsiteY1" fmla="*/ 0 h 831916"/>
                <a:gd name="connsiteX2" fmla="*/ 971383 w 971383"/>
                <a:gd name="connsiteY2" fmla="*/ 415958 h 831916"/>
                <a:gd name="connsiteX3" fmla="*/ 495132 w 971383"/>
                <a:gd name="connsiteY3" fmla="*/ 831916 h 831916"/>
                <a:gd name="connsiteX4" fmla="*/ 18881 w 971383"/>
                <a:gd name="connsiteY4" fmla="*/ 831916 h 831916"/>
                <a:gd name="connsiteX5" fmla="*/ 176815 w 971383"/>
                <a:gd name="connsiteY5" fmla="*/ 596935 h 831916"/>
                <a:gd name="connsiteX6" fmla="*/ 5365 w 971383"/>
                <a:gd name="connsiteY6" fmla="*/ 339757 h 831916"/>
                <a:gd name="connsiteX7" fmla="*/ 186341 w 971383"/>
                <a:gd name="connsiteY7" fmla="*/ 158786 h 831916"/>
                <a:gd name="connsiteX8" fmla="*/ 18881 w 971383"/>
                <a:gd name="connsiteY8" fmla="*/ 0 h 831916"/>
                <a:gd name="connsiteX0" fmla="*/ 18881 w 971383"/>
                <a:gd name="connsiteY0" fmla="*/ 0 h 831916"/>
                <a:gd name="connsiteX1" fmla="*/ 495132 w 971383"/>
                <a:gd name="connsiteY1" fmla="*/ 0 h 831916"/>
                <a:gd name="connsiteX2" fmla="*/ 971383 w 971383"/>
                <a:gd name="connsiteY2" fmla="*/ 415958 h 831916"/>
                <a:gd name="connsiteX3" fmla="*/ 495132 w 971383"/>
                <a:gd name="connsiteY3" fmla="*/ 831916 h 831916"/>
                <a:gd name="connsiteX4" fmla="*/ 18881 w 971383"/>
                <a:gd name="connsiteY4" fmla="*/ 831916 h 831916"/>
                <a:gd name="connsiteX5" fmla="*/ 176815 w 971383"/>
                <a:gd name="connsiteY5" fmla="*/ 596935 h 831916"/>
                <a:gd name="connsiteX6" fmla="*/ 5365 w 971383"/>
                <a:gd name="connsiteY6" fmla="*/ 377860 h 831916"/>
                <a:gd name="connsiteX7" fmla="*/ 186341 w 971383"/>
                <a:gd name="connsiteY7" fmla="*/ 158786 h 831916"/>
                <a:gd name="connsiteX8" fmla="*/ 18881 w 971383"/>
                <a:gd name="connsiteY8" fmla="*/ 0 h 831916"/>
                <a:gd name="connsiteX0" fmla="*/ 18881 w 971383"/>
                <a:gd name="connsiteY0" fmla="*/ 0 h 831916"/>
                <a:gd name="connsiteX1" fmla="*/ 495132 w 971383"/>
                <a:gd name="connsiteY1" fmla="*/ 0 h 831916"/>
                <a:gd name="connsiteX2" fmla="*/ 971383 w 971383"/>
                <a:gd name="connsiteY2" fmla="*/ 415958 h 831916"/>
                <a:gd name="connsiteX3" fmla="*/ 495132 w 971383"/>
                <a:gd name="connsiteY3" fmla="*/ 831916 h 831916"/>
                <a:gd name="connsiteX4" fmla="*/ 18881 w 971383"/>
                <a:gd name="connsiteY4" fmla="*/ 831916 h 831916"/>
                <a:gd name="connsiteX5" fmla="*/ 176815 w 971383"/>
                <a:gd name="connsiteY5" fmla="*/ 596935 h 831916"/>
                <a:gd name="connsiteX6" fmla="*/ 5365 w 971383"/>
                <a:gd name="connsiteY6" fmla="*/ 377863 h 831916"/>
                <a:gd name="connsiteX7" fmla="*/ 186341 w 971383"/>
                <a:gd name="connsiteY7" fmla="*/ 158786 h 831916"/>
                <a:gd name="connsiteX8" fmla="*/ 18881 w 971383"/>
                <a:gd name="connsiteY8" fmla="*/ 0 h 831916"/>
                <a:gd name="connsiteX0" fmla="*/ 18881 w 971383"/>
                <a:gd name="connsiteY0" fmla="*/ 0 h 831916"/>
                <a:gd name="connsiteX1" fmla="*/ 495132 w 971383"/>
                <a:gd name="connsiteY1" fmla="*/ 0 h 831916"/>
                <a:gd name="connsiteX2" fmla="*/ 971383 w 971383"/>
                <a:gd name="connsiteY2" fmla="*/ 415958 h 831916"/>
                <a:gd name="connsiteX3" fmla="*/ 495132 w 971383"/>
                <a:gd name="connsiteY3" fmla="*/ 831916 h 831916"/>
                <a:gd name="connsiteX4" fmla="*/ 18881 w 971383"/>
                <a:gd name="connsiteY4" fmla="*/ 831916 h 831916"/>
                <a:gd name="connsiteX5" fmla="*/ 176815 w 971383"/>
                <a:gd name="connsiteY5" fmla="*/ 596935 h 831916"/>
                <a:gd name="connsiteX6" fmla="*/ 5365 w 971383"/>
                <a:gd name="connsiteY6" fmla="*/ 377863 h 831916"/>
                <a:gd name="connsiteX7" fmla="*/ 186341 w 971383"/>
                <a:gd name="connsiteY7" fmla="*/ 158786 h 831916"/>
                <a:gd name="connsiteX8" fmla="*/ 18881 w 971383"/>
                <a:gd name="connsiteY8" fmla="*/ 0 h 831916"/>
                <a:gd name="connsiteX0" fmla="*/ 18881 w 971383"/>
                <a:gd name="connsiteY0" fmla="*/ 0 h 831916"/>
                <a:gd name="connsiteX1" fmla="*/ 495132 w 971383"/>
                <a:gd name="connsiteY1" fmla="*/ 0 h 831916"/>
                <a:gd name="connsiteX2" fmla="*/ 971383 w 971383"/>
                <a:gd name="connsiteY2" fmla="*/ 415958 h 831916"/>
                <a:gd name="connsiteX3" fmla="*/ 495132 w 971383"/>
                <a:gd name="connsiteY3" fmla="*/ 831916 h 831916"/>
                <a:gd name="connsiteX4" fmla="*/ 18881 w 971383"/>
                <a:gd name="connsiteY4" fmla="*/ 831916 h 831916"/>
                <a:gd name="connsiteX5" fmla="*/ 176815 w 971383"/>
                <a:gd name="connsiteY5" fmla="*/ 596935 h 831916"/>
                <a:gd name="connsiteX6" fmla="*/ 5365 w 971383"/>
                <a:gd name="connsiteY6" fmla="*/ 377863 h 831916"/>
                <a:gd name="connsiteX7" fmla="*/ 186341 w 971383"/>
                <a:gd name="connsiteY7" fmla="*/ 158786 h 831916"/>
                <a:gd name="connsiteX8" fmla="*/ 18881 w 971383"/>
                <a:gd name="connsiteY8" fmla="*/ 0 h 831916"/>
                <a:gd name="connsiteX0" fmla="*/ 18881 w 971383"/>
                <a:gd name="connsiteY0" fmla="*/ 0 h 831916"/>
                <a:gd name="connsiteX1" fmla="*/ 495132 w 971383"/>
                <a:gd name="connsiteY1" fmla="*/ 0 h 831916"/>
                <a:gd name="connsiteX2" fmla="*/ 971383 w 971383"/>
                <a:gd name="connsiteY2" fmla="*/ 415958 h 831916"/>
                <a:gd name="connsiteX3" fmla="*/ 495132 w 971383"/>
                <a:gd name="connsiteY3" fmla="*/ 831916 h 831916"/>
                <a:gd name="connsiteX4" fmla="*/ 18881 w 971383"/>
                <a:gd name="connsiteY4" fmla="*/ 831916 h 831916"/>
                <a:gd name="connsiteX5" fmla="*/ 176815 w 971383"/>
                <a:gd name="connsiteY5" fmla="*/ 596935 h 831916"/>
                <a:gd name="connsiteX6" fmla="*/ 5365 w 971383"/>
                <a:gd name="connsiteY6" fmla="*/ 377863 h 831916"/>
                <a:gd name="connsiteX7" fmla="*/ 186341 w 971383"/>
                <a:gd name="connsiteY7" fmla="*/ 158786 h 831916"/>
                <a:gd name="connsiteX8" fmla="*/ 18881 w 971383"/>
                <a:gd name="connsiteY8" fmla="*/ 0 h 831916"/>
                <a:gd name="connsiteX0" fmla="*/ 18881 w 971383"/>
                <a:gd name="connsiteY0" fmla="*/ 0 h 831916"/>
                <a:gd name="connsiteX1" fmla="*/ 495132 w 971383"/>
                <a:gd name="connsiteY1" fmla="*/ 0 h 831916"/>
                <a:gd name="connsiteX2" fmla="*/ 971383 w 971383"/>
                <a:gd name="connsiteY2" fmla="*/ 415958 h 831916"/>
                <a:gd name="connsiteX3" fmla="*/ 495132 w 971383"/>
                <a:gd name="connsiteY3" fmla="*/ 831916 h 831916"/>
                <a:gd name="connsiteX4" fmla="*/ 18881 w 971383"/>
                <a:gd name="connsiteY4" fmla="*/ 831916 h 831916"/>
                <a:gd name="connsiteX5" fmla="*/ 176815 w 971383"/>
                <a:gd name="connsiteY5" fmla="*/ 596935 h 831916"/>
                <a:gd name="connsiteX6" fmla="*/ 5365 w 971383"/>
                <a:gd name="connsiteY6" fmla="*/ 377863 h 831916"/>
                <a:gd name="connsiteX7" fmla="*/ 186341 w 971383"/>
                <a:gd name="connsiteY7" fmla="*/ 158786 h 831916"/>
                <a:gd name="connsiteX8" fmla="*/ 18881 w 971383"/>
                <a:gd name="connsiteY8" fmla="*/ 0 h 831916"/>
                <a:gd name="connsiteX0" fmla="*/ 18881 w 971383"/>
                <a:gd name="connsiteY0" fmla="*/ 0 h 831916"/>
                <a:gd name="connsiteX1" fmla="*/ 495132 w 971383"/>
                <a:gd name="connsiteY1" fmla="*/ 0 h 831916"/>
                <a:gd name="connsiteX2" fmla="*/ 971383 w 971383"/>
                <a:gd name="connsiteY2" fmla="*/ 415958 h 831916"/>
                <a:gd name="connsiteX3" fmla="*/ 495132 w 971383"/>
                <a:gd name="connsiteY3" fmla="*/ 831916 h 831916"/>
                <a:gd name="connsiteX4" fmla="*/ 18881 w 971383"/>
                <a:gd name="connsiteY4" fmla="*/ 831916 h 831916"/>
                <a:gd name="connsiteX5" fmla="*/ 176815 w 971383"/>
                <a:gd name="connsiteY5" fmla="*/ 596935 h 831916"/>
                <a:gd name="connsiteX6" fmla="*/ 5365 w 971383"/>
                <a:gd name="connsiteY6" fmla="*/ 377863 h 831916"/>
                <a:gd name="connsiteX7" fmla="*/ 186341 w 971383"/>
                <a:gd name="connsiteY7" fmla="*/ 158786 h 831916"/>
                <a:gd name="connsiteX8" fmla="*/ 18881 w 971383"/>
                <a:gd name="connsiteY8" fmla="*/ 0 h 831916"/>
                <a:gd name="connsiteX0" fmla="*/ 27911 w 980413"/>
                <a:gd name="connsiteY0" fmla="*/ 0 h 831916"/>
                <a:gd name="connsiteX1" fmla="*/ 504162 w 980413"/>
                <a:gd name="connsiteY1" fmla="*/ 0 h 831916"/>
                <a:gd name="connsiteX2" fmla="*/ 980413 w 980413"/>
                <a:gd name="connsiteY2" fmla="*/ 415958 h 831916"/>
                <a:gd name="connsiteX3" fmla="*/ 504162 w 980413"/>
                <a:gd name="connsiteY3" fmla="*/ 831916 h 831916"/>
                <a:gd name="connsiteX4" fmla="*/ 27911 w 980413"/>
                <a:gd name="connsiteY4" fmla="*/ 831916 h 831916"/>
                <a:gd name="connsiteX5" fmla="*/ 185845 w 980413"/>
                <a:gd name="connsiteY5" fmla="*/ 596935 h 831916"/>
                <a:gd name="connsiteX6" fmla="*/ 14395 w 980413"/>
                <a:gd name="connsiteY6" fmla="*/ 377863 h 831916"/>
                <a:gd name="connsiteX7" fmla="*/ 195371 w 980413"/>
                <a:gd name="connsiteY7" fmla="*/ 158786 h 831916"/>
                <a:gd name="connsiteX8" fmla="*/ 27911 w 980413"/>
                <a:gd name="connsiteY8" fmla="*/ 0 h 831916"/>
                <a:gd name="connsiteX0" fmla="*/ 26593 w 979095"/>
                <a:gd name="connsiteY0" fmla="*/ 0 h 831916"/>
                <a:gd name="connsiteX1" fmla="*/ 502844 w 979095"/>
                <a:gd name="connsiteY1" fmla="*/ 0 h 831916"/>
                <a:gd name="connsiteX2" fmla="*/ 979095 w 979095"/>
                <a:gd name="connsiteY2" fmla="*/ 415958 h 831916"/>
                <a:gd name="connsiteX3" fmla="*/ 502844 w 979095"/>
                <a:gd name="connsiteY3" fmla="*/ 831916 h 831916"/>
                <a:gd name="connsiteX4" fmla="*/ 26593 w 979095"/>
                <a:gd name="connsiteY4" fmla="*/ 831916 h 831916"/>
                <a:gd name="connsiteX5" fmla="*/ 184527 w 979095"/>
                <a:gd name="connsiteY5" fmla="*/ 596935 h 831916"/>
                <a:gd name="connsiteX6" fmla="*/ 13077 w 979095"/>
                <a:gd name="connsiteY6" fmla="*/ 377863 h 831916"/>
                <a:gd name="connsiteX7" fmla="*/ 194053 w 979095"/>
                <a:gd name="connsiteY7" fmla="*/ 158786 h 831916"/>
                <a:gd name="connsiteX8" fmla="*/ 26593 w 979095"/>
                <a:gd name="connsiteY8" fmla="*/ 0 h 831916"/>
                <a:gd name="connsiteX0" fmla="*/ 26593 w 979095"/>
                <a:gd name="connsiteY0" fmla="*/ 0 h 831916"/>
                <a:gd name="connsiteX1" fmla="*/ 502844 w 979095"/>
                <a:gd name="connsiteY1" fmla="*/ 0 h 831916"/>
                <a:gd name="connsiteX2" fmla="*/ 979095 w 979095"/>
                <a:gd name="connsiteY2" fmla="*/ 415958 h 831916"/>
                <a:gd name="connsiteX3" fmla="*/ 502844 w 979095"/>
                <a:gd name="connsiteY3" fmla="*/ 831916 h 831916"/>
                <a:gd name="connsiteX4" fmla="*/ 26593 w 979095"/>
                <a:gd name="connsiteY4" fmla="*/ 831916 h 831916"/>
                <a:gd name="connsiteX5" fmla="*/ 184527 w 979095"/>
                <a:gd name="connsiteY5" fmla="*/ 596935 h 831916"/>
                <a:gd name="connsiteX6" fmla="*/ 13077 w 979095"/>
                <a:gd name="connsiteY6" fmla="*/ 377863 h 831916"/>
                <a:gd name="connsiteX7" fmla="*/ 194053 w 979095"/>
                <a:gd name="connsiteY7" fmla="*/ 199270 h 831916"/>
                <a:gd name="connsiteX8" fmla="*/ 26593 w 979095"/>
                <a:gd name="connsiteY8" fmla="*/ 0 h 831916"/>
                <a:gd name="connsiteX0" fmla="*/ 26593 w 979095"/>
                <a:gd name="connsiteY0" fmla="*/ 0 h 831916"/>
                <a:gd name="connsiteX1" fmla="*/ 502844 w 979095"/>
                <a:gd name="connsiteY1" fmla="*/ 0 h 831916"/>
                <a:gd name="connsiteX2" fmla="*/ 979095 w 979095"/>
                <a:gd name="connsiteY2" fmla="*/ 415958 h 831916"/>
                <a:gd name="connsiteX3" fmla="*/ 502844 w 979095"/>
                <a:gd name="connsiteY3" fmla="*/ 831916 h 831916"/>
                <a:gd name="connsiteX4" fmla="*/ 26593 w 979095"/>
                <a:gd name="connsiteY4" fmla="*/ 831916 h 831916"/>
                <a:gd name="connsiteX5" fmla="*/ 184527 w 979095"/>
                <a:gd name="connsiteY5" fmla="*/ 596935 h 831916"/>
                <a:gd name="connsiteX6" fmla="*/ 13077 w 979095"/>
                <a:gd name="connsiteY6" fmla="*/ 377863 h 831916"/>
                <a:gd name="connsiteX7" fmla="*/ 194053 w 979095"/>
                <a:gd name="connsiteY7" fmla="*/ 199270 h 831916"/>
                <a:gd name="connsiteX8" fmla="*/ 26593 w 979095"/>
                <a:gd name="connsiteY8" fmla="*/ 0 h 831916"/>
                <a:gd name="connsiteX0" fmla="*/ 26593 w 979095"/>
                <a:gd name="connsiteY0" fmla="*/ 0 h 831916"/>
                <a:gd name="connsiteX1" fmla="*/ 502844 w 979095"/>
                <a:gd name="connsiteY1" fmla="*/ 0 h 831916"/>
                <a:gd name="connsiteX2" fmla="*/ 979095 w 979095"/>
                <a:gd name="connsiteY2" fmla="*/ 415958 h 831916"/>
                <a:gd name="connsiteX3" fmla="*/ 502844 w 979095"/>
                <a:gd name="connsiteY3" fmla="*/ 831916 h 831916"/>
                <a:gd name="connsiteX4" fmla="*/ 26593 w 979095"/>
                <a:gd name="connsiteY4" fmla="*/ 831916 h 831916"/>
                <a:gd name="connsiteX5" fmla="*/ 184527 w 979095"/>
                <a:gd name="connsiteY5" fmla="*/ 596935 h 831916"/>
                <a:gd name="connsiteX6" fmla="*/ 13077 w 979095"/>
                <a:gd name="connsiteY6" fmla="*/ 377863 h 831916"/>
                <a:gd name="connsiteX7" fmla="*/ 167859 w 979095"/>
                <a:gd name="connsiteY7" fmla="*/ 189748 h 831916"/>
                <a:gd name="connsiteX8" fmla="*/ 26593 w 979095"/>
                <a:gd name="connsiteY8" fmla="*/ 0 h 831916"/>
                <a:gd name="connsiteX0" fmla="*/ 26593 w 979095"/>
                <a:gd name="connsiteY0" fmla="*/ 0 h 831916"/>
                <a:gd name="connsiteX1" fmla="*/ 502844 w 979095"/>
                <a:gd name="connsiteY1" fmla="*/ 0 h 831916"/>
                <a:gd name="connsiteX2" fmla="*/ 979095 w 979095"/>
                <a:gd name="connsiteY2" fmla="*/ 415958 h 831916"/>
                <a:gd name="connsiteX3" fmla="*/ 502844 w 979095"/>
                <a:gd name="connsiteY3" fmla="*/ 831916 h 831916"/>
                <a:gd name="connsiteX4" fmla="*/ 26593 w 979095"/>
                <a:gd name="connsiteY4" fmla="*/ 831916 h 831916"/>
                <a:gd name="connsiteX5" fmla="*/ 184527 w 979095"/>
                <a:gd name="connsiteY5" fmla="*/ 596935 h 831916"/>
                <a:gd name="connsiteX6" fmla="*/ 13077 w 979095"/>
                <a:gd name="connsiteY6" fmla="*/ 377863 h 831916"/>
                <a:gd name="connsiteX7" fmla="*/ 186909 w 979095"/>
                <a:gd name="connsiteY7" fmla="*/ 189751 h 831916"/>
                <a:gd name="connsiteX8" fmla="*/ 26593 w 979095"/>
                <a:gd name="connsiteY8" fmla="*/ 0 h 831916"/>
                <a:gd name="connsiteX0" fmla="*/ 13516 w 966018"/>
                <a:gd name="connsiteY0" fmla="*/ 0 h 831916"/>
                <a:gd name="connsiteX1" fmla="*/ 489767 w 966018"/>
                <a:gd name="connsiteY1" fmla="*/ 0 h 831916"/>
                <a:gd name="connsiteX2" fmla="*/ 966018 w 966018"/>
                <a:gd name="connsiteY2" fmla="*/ 415958 h 831916"/>
                <a:gd name="connsiteX3" fmla="*/ 489767 w 966018"/>
                <a:gd name="connsiteY3" fmla="*/ 831916 h 831916"/>
                <a:gd name="connsiteX4" fmla="*/ 13516 w 966018"/>
                <a:gd name="connsiteY4" fmla="*/ 831916 h 831916"/>
                <a:gd name="connsiteX5" fmla="*/ 171450 w 966018"/>
                <a:gd name="connsiteY5" fmla="*/ 596935 h 831916"/>
                <a:gd name="connsiteX6" fmla="*/ 0 w 966018"/>
                <a:gd name="connsiteY6" fmla="*/ 377863 h 831916"/>
                <a:gd name="connsiteX7" fmla="*/ 173832 w 966018"/>
                <a:gd name="connsiteY7" fmla="*/ 189751 h 831916"/>
                <a:gd name="connsiteX8" fmla="*/ 13516 w 966018"/>
                <a:gd name="connsiteY8" fmla="*/ 0 h 831916"/>
                <a:gd name="connsiteX0" fmla="*/ 13516 w 966018"/>
                <a:gd name="connsiteY0" fmla="*/ 0 h 831916"/>
                <a:gd name="connsiteX1" fmla="*/ 489767 w 966018"/>
                <a:gd name="connsiteY1" fmla="*/ 0 h 831916"/>
                <a:gd name="connsiteX2" fmla="*/ 966018 w 966018"/>
                <a:gd name="connsiteY2" fmla="*/ 415958 h 831916"/>
                <a:gd name="connsiteX3" fmla="*/ 489767 w 966018"/>
                <a:gd name="connsiteY3" fmla="*/ 831916 h 831916"/>
                <a:gd name="connsiteX4" fmla="*/ 13516 w 966018"/>
                <a:gd name="connsiteY4" fmla="*/ 831916 h 831916"/>
                <a:gd name="connsiteX5" fmla="*/ 171450 w 966018"/>
                <a:gd name="connsiteY5" fmla="*/ 596935 h 831916"/>
                <a:gd name="connsiteX6" fmla="*/ 0 w 966018"/>
                <a:gd name="connsiteY6" fmla="*/ 377863 h 831916"/>
                <a:gd name="connsiteX7" fmla="*/ 173832 w 966018"/>
                <a:gd name="connsiteY7" fmla="*/ 189751 h 831916"/>
                <a:gd name="connsiteX8" fmla="*/ 13516 w 966018"/>
                <a:gd name="connsiteY8" fmla="*/ 0 h 831916"/>
                <a:gd name="connsiteX0" fmla="*/ 13516 w 966018"/>
                <a:gd name="connsiteY0" fmla="*/ 0 h 831916"/>
                <a:gd name="connsiteX1" fmla="*/ 489767 w 966018"/>
                <a:gd name="connsiteY1" fmla="*/ 0 h 831916"/>
                <a:gd name="connsiteX2" fmla="*/ 966018 w 966018"/>
                <a:gd name="connsiteY2" fmla="*/ 415958 h 831916"/>
                <a:gd name="connsiteX3" fmla="*/ 489767 w 966018"/>
                <a:gd name="connsiteY3" fmla="*/ 831916 h 831916"/>
                <a:gd name="connsiteX4" fmla="*/ 13516 w 966018"/>
                <a:gd name="connsiteY4" fmla="*/ 831916 h 831916"/>
                <a:gd name="connsiteX5" fmla="*/ 171450 w 966018"/>
                <a:gd name="connsiteY5" fmla="*/ 613604 h 831916"/>
                <a:gd name="connsiteX6" fmla="*/ 0 w 966018"/>
                <a:gd name="connsiteY6" fmla="*/ 377863 h 831916"/>
                <a:gd name="connsiteX7" fmla="*/ 173832 w 966018"/>
                <a:gd name="connsiteY7" fmla="*/ 189751 h 831916"/>
                <a:gd name="connsiteX8" fmla="*/ 13516 w 966018"/>
                <a:gd name="connsiteY8" fmla="*/ 0 h 831916"/>
                <a:gd name="connsiteX0" fmla="*/ 16669 w 969171"/>
                <a:gd name="connsiteY0" fmla="*/ 0 h 831916"/>
                <a:gd name="connsiteX1" fmla="*/ 492920 w 969171"/>
                <a:gd name="connsiteY1" fmla="*/ 0 h 831916"/>
                <a:gd name="connsiteX2" fmla="*/ 969171 w 969171"/>
                <a:gd name="connsiteY2" fmla="*/ 415958 h 831916"/>
                <a:gd name="connsiteX3" fmla="*/ 492920 w 969171"/>
                <a:gd name="connsiteY3" fmla="*/ 831916 h 831916"/>
                <a:gd name="connsiteX4" fmla="*/ 0 w 969171"/>
                <a:gd name="connsiteY4" fmla="*/ 831916 h 831916"/>
                <a:gd name="connsiteX5" fmla="*/ 174603 w 969171"/>
                <a:gd name="connsiteY5" fmla="*/ 613604 h 831916"/>
                <a:gd name="connsiteX6" fmla="*/ 3153 w 969171"/>
                <a:gd name="connsiteY6" fmla="*/ 377863 h 831916"/>
                <a:gd name="connsiteX7" fmla="*/ 176985 w 969171"/>
                <a:gd name="connsiteY7" fmla="*/ 189751 h 831916"/>
                <a:gd name="connsiteX8" fmla="*/ 16669 w 969171"/>
                <a:gd name="connsiteY8" fmla="*/ 0 h 831916"/>
                <a:gd name="connsiteX0" fmla="*/ 16669 w 969171"/>
                <a:gd name="connsiteY0" fmla="*/ 0 h 831916"/>
                <a:gd name="connsiteX1" fmla="*/ 492920 w 969171"/>
                <a:gd name="connsiteY1" fmla="*/ 0 h 831916"/>
                <a:gd name="connsiteX2" fmla="*/ 969171 w 969171"/>
                <a:gd name="connsiteY2" fmla="*/ 415958 h 831916"/>
                <a:gd name="connsiteX3" fmla="*/ 492920 w 969171"/>
                <a:gd name="connsiteY3" fmla="*/ 831916 h 831916"/>
                <a:gd name="connsiteX4" fmla="*/ 0 w 969171"/>
                <a:gd name="connsiteY4" fmla="*/ 831916 h 831916"/>
                <a:gd name="connsiteX5" fmla="*/ 174603 w 969171"/>
                <a:gd name="connsiteY5" fmla="*/ 613604 h 831916"/>
                <a:gd name="connsiteX6" fmla="*/ 3153 w 969171"/>
                <a:gd name="connsiteY6" fmla="*/ 377863 h 831916"/>
                <a:gd name="connsiteX7" fmla="*/ 176985 w 969171"/>
                <a:gd name="connsiteY7" fmla="*/ 189751 h 831916"/>
                <a:gd name="connsiteX8" fmla="*/ 16669 w 969171"/>
                <a:gd name="connsiteY8" fmla="*/ 0 h 831916"/>
                <a:gd name="connsiteX0" fmla="*/ 16669 w 969171"/>
                <a:gd name="connsiteY0" fmla="*/ 0 h 831916"/>
                <a:gd name="connsiteX1" fmla="*/ 492920 w 969171"/>
                <a:gd name="connsiteY1" fmla="*/ 0 h 831916"/>
                <a:gd name="connsiteX2" fmla="*/ 969171 w 969171"/>
                <a:gd name="connsiteY2" fmla="*/ 415958 h 831916"/>
                <a:gd name="connsiteX3" fmla="*/ 492920 w 969171"/>
                <a:gd name="connsiteY3" fmla="*/ 831916 h 831916"/>
                <a:gd name="connsiteX4" fmla="*/ 0 w 969171"/>
                <a:gd name="connsiteY4" fmla="*/ 831916 h 831916"/>
                <a:gd name="connsiteX5" fmla="*/ 174603 w 969171"/>
                <a:gd name="connsiteY5" fmla="*/ 613604 h 831916"/>
                <a:gd name="connsiteX6" fmla="*/ 3153 w 969171"/>
                <a:gd name="connsiteY6" fmla="*/ 377863 h 831916"/>
                <a:gd name="connsiteX7" fmla="*/ 176985 w 969171"/>
                <a:gd name="connsiteY7" fmla="*/ 189751 h 831916"/>
                <a:gd name="connsiteX8" fmla="*/ 16669 w 969171"/>
                <a:gd name="connsiteY8" fmla="*/ 0 h 831916"/>
                <a:gd name="connsiteX0" fmla="*/ 16669 w 969171"/>
                <a:gd name="connsiteY0" fmla="*/ 0 h 831916"/>
                <a:gd name="connsiteX1" fmla="*/ 492920 w 969171"/>
                <a:gd name="connsiteY1" fmla="*/ 0 h 831916"/>
                <a:gd name="connsiteX2" fmla="*/ 969171 w 969171"/>
                <a:gd name="connsiteY2" fmla="*/ 415958 h 831916"/>
                <a:gd name="connsiteX3" fmla="*/ 492920 w 969171"/>
                <a:gd name="connsiteY3" fmla="*/ 831916 h 831916"/>
                <a:gd name="connsiteX4" fmla="*/ 0 w 969171"/>
                <a:gd name="connsiteY4" fmla="*/ 831916 h 831916"/>
                <a:gd name="connsiteX5" fmla="*/ 174603 w 969171"/>
                <a:gd name="connsiteY5" fmla="*/ 613604 h 831916"/>
                <a:gd name="connsiteX6" fmla="*/ 3153 w 969171"/>
                <a:gd name="connsiteY6" fmla="*/ 377863 h 831916"/>
                <a:gd name="connsiteX7" fmla="*/ 179366 w 969171"/>
                <a:gd name="connsiteY7" fmla="*/ 218329 h 831916"/>
                <a:gd name="connsiteX8" fmla="*/ 16669 w 969171"/>
                <a:gd name="connsiteY8" fmla="*/ 0 h 831916"/>
                <a:gd name="connsiteX0" fmla="*/ 16669 w 969171"/>
                <a:gd name="connsiteY0" fmla="*/ 0 h 831916"/>
                <a:gd name="connsiteX1" fmla="*/ 492920 w 969171"/>
                <a:gd name="connsiteY1" fmla="*/ 0 h 831916"/>
                <a:gd name="connsiteX2" fmla="*/ 969171 w 969171"/>
                <a:gd name="connsiteY2" fmla="*/ 415958 h 831916"/>
                <a:gd name="connsiteX3" fmla="*/ 492920 w 969171"/>
                <a:gd name="connsiteY3" fmla="*/ 831916 h 831916"/>
                <a:gd name="connsiteX4" fmla="*/ 0 w 969171"/>
                <a:gd name="connsiteY4" fmla="*/ 831916 h 831916"/>
                <a:gd name="connsiteX5" fmla="*/ 181747 w 969171"/>
                <a:gd name="connsiteY5" fmla="*/ 577888 h 831916"/>
                <a:gd name="connsiteX6" fmla="*/ 3153 w 969171"/>
                <a:gd name="connsiteY6" fmla="*/ 377863 h 831916"/>
                <a:gd name="connsiteX7" fmla="*/ 179366 w 969171"/>
                <a:gd name="connsiteY7" fmla="*/ 218329 h 831916"/>
                <a:gd name="connsiteX8" fmla="*/ 16669 w 969171"/>
                <a:gd name="connsiteY8" fmla="*/ 0 h 831916"/>
                <a:gd name="connsiteX0" fmla="*/ 16669 w 969171"/>
                <a:gd name="connsiteY0" fmla="*/ 0 h 831916"/>
                <a:gd name="connsiteX1" fmla="*/ 492920 w 969171"/>
                <a:gd name="connsiteY1" fmla="*/ 0 h 831916"/>
                <a:gd name="connsiteX2" fmla="*/ 969171 w 969171"/>
                <a:gd name="connsiteY2" fmla="*/ 415958 h 831916"/>
                <a:gd name="connsiteX3" fmla="*/ 492920 w 969171"/>
                <a:gd name="connsiteY3" fmla="*/ 831916 h 831916"/>
                <a:gd name="connsiteX4" fmla="*/ 0 w 969171"/>
                <a:gd name="connsiteY4" fmla="*/ 831916 h 831916"/>
                <a:gd name="connsiteX5" fmla="*/ 172222 w 969171"/>
                <a:gd name="connsiteY5" fmla="*/ 577891 h 831916"/>
                <a:gd name="connsiteX6" fmla="*/ 3153 w 969171"/>
                <a:gd name="connsiteY6" fmla="*/ 377863 h 831916"/>
                <a:gd name="connsiteX7" fmla="*/ 179366 w 969171"/>
                <a:gd name="connsiteY7" fmla="*/ 218329 h 831916"/>
                <a:gd name="connsiteX8" fmla="*/ 16669 w 969171"/>
                <a:gd name="connsiteY8" fmla="*/ 0 h 831916"/>
                <a:gd name="connsiteX0" fmla="*/ 16669 w 969171"/>
                <a:gd name="connsiteY0" fmla="*/ 0 h 831916"/>
                <a:gd name="connsiteX1" fmla="*/ 492920 w 969171"/>
                <a:gd name="connsiteY1" fmla="*/ 0 h 831916"/>
                <a:gd name="connsiteX2" fmla="*/ 969171 w 969171"/>
                <a:gd name="connsiteY2" fmla="*/ 415958 h 831916"/>
                <a:gd name="connsiteX3" fmla="*/ 492920 w 969171"/>
                <a:gd name="connsiteY3" fmla="*/ 831916 h 831916"/>
                <a:gd name="connsiteX4" fmla="*/ 0 w 969171"/>
                <a:gd name="connsiteY4" fmla="*/ 831916 h 831916"/>
                <a:gd name="connsiteX5" fmla="*/ 172222 w 969171"/>
                <a:gd name="connsiteY5" fmla="*/ 577891 h 831916"/>
                <a:gd name="connsiteX6" fmla="*/ 3153 w 969171"/>
                <a:gd name="connsiteY6" fmla="*/ 377863 h 831916"/>
                <a:gd name="connsiteX7" fmla="*/ 179366 w 969171"/>
                <a:gd name="connsiteY7" fmla="*/ 218329 h 831916"/>
                <a:gd name="connsiteX8" fmla="*/ 16669 w 969171"/>
                <a:gd name="connsiteY8" fmla="*/ 0 h 831916"/>
                <a:gd name="connsiteX0" fmla="*/ 16669 w 969171"/>
                <a:gd name="connsiteY0" fmla="*/ 0 h 831916"/>
                <a:gd name="connsiteX1" fmla="*/ 492920 w 969171"/>
                <a:gd name="connsiteY1" fmla="*/ 0 h 831916"/>
                <a:gd name="connsiteX2" fmla="*/ 969171 w 969171"/>
                <a:gd name="connsiteY2" fmla="*/ 415958 h 831916"/>
                <a:gd name="connsiteX3" fmla="*/ 492920 w 969171"/>
                <a:gd name="connsiteY3" fmla="*/ 831916 h 831916"/>
                <a:gd name="connsiteX4" fmla="*/ 0 w 969171"/>
                <a:gd name="connsiteY4" fmla="*/ 831916 h 831916"/>
                <a:gd name="connsiteX5" fmla="*/ 172222 w 969171"/>
                <a:gd name="connsiteY5" fmla="*/ 577891 h 831916"/>
                <a:gd name="connsiteX6" fmla="*/ 3153 w 969171"/>
                <a:gd name="connsiteY6" fmla="*/ 377863 h 831916"/>
                <a:gd name="connsiteX7" fmla="*/ 179366 w 969171"/>
                <a:gd name="connsiteY7" fmla="*/ 218329 h 831916"/>
                <a:gd name="connsiteX8" fmla="*/ 16669 w 969171"/>
                <a:gd name="connsiteY8" fmla="*/ 0 h 831916"/>
                <a:gd name="connsiteX0" fmla="*/ 16669 w 969171"/>
                <a:gd name="connsiteY0" fmla="*/ 0 h 831916"/>
                <a:gd name="connsiteX1" fmla="*/ 492920 w 969171"/>
                <a:gd name="connsiteY1" fmla="*/ 0 h 831916"/>
                <a:gd name="connsiteX2" fmla="*/ 969171 w 969171"/>
                <a:gd name="connsiteY2" fmla="*/ 415958 h 831916"/>
                <a:gd name="connsiteX3" fmla="*/ 492920 w 969171"/>
                <a:gd name="connsiteY3" fmla="*/ 831916 h 831916"/>
                <a:gd name="connsiteX4" fmla="*/ 0 w 969171"/>
                <a:gd name="connsiteY4" fmla="*/ 831916 h 831916"/>
                <a:gd name="connsiteX5" fmla="*/ 172222 w 969171"/>
                <a:gd name="connsiteY5" fmla="*/ 577891 h 831916"/>
                <a:gd name="connsiteX6" fmla="*/ 3153 w 969171"/>
                <a:gd name="connsiteY6" fmla="*/ 377863 h 831916"/>
                <a:gd name="connsiteX7" fmla="*/ 179366 w 969171"/>
                <a:gd name="connsiteY7" fmla="*/ 218329 h 831916"/>
                <a:gd name="connsiteX8" fmla="*/ 16669 w 969171"/>
                <a:gd name="connsiteY8" fmla="*/ 0 h 831916"/>
                <a:gd name="connsiteX0" fmla="*/ 16830 w 969332"/>
                <a:gd name="connsiteY0" fmla="*/ 0 h 831916"/>
                <a:gd name="connsiteX1" fmla="*/ 493081 w 969332"/>
                <a:gd name="connsiteY1" fmla="*/ 0 h 831916"/>
                <a:gd name="connsiteX2" fmla="*/ 969332 w 969332"/>
                <a:gd name="connsiteY2" fmla="*/ 415958 h 831916"/>
                <a:gd name="connsiteX3" fmla="*/ 493081 w 969332"/>
                <a:gd name="connsiteY3" fmla="*/ 831916 h 831916"/>
                <a:gd name="connsiteX4" fmla="*/ 161 w 969332"/>
                <a:gd name="connsiteY4" fmla="*/ 831916 h 831916"/>
                <a:gd name="connsiteX5" fmla="*/ 172383 w 969332"/>
                <a:gd name="connsiteY5" fmla="*/ 577891 h 831916"/>
                <a:gd name="connsiteX6" fmla="*/ 3314 w 969332"/>
                <a:gd name="connsiteY6" fmla="*/ 377863 h 831916"/>
                <a:gd name="connsiteX7" fmla="*/ 179527 w 969332"/>
                <a:gd name="connsiteY7" fmla="*/ 218329 h 831916"/>
                <a:gd name="connsiteX8" fmla="*/ 16830 w 969332"/>
                <a:gd name="connsiteY8" fmla="*/ 0 h 831916"/>
                <a:gd name="connsiteX0" fmla="*/ 16830 w 969332"/>
                <a:gd name="connsiteY0" fmla="*/ 0 h 831916"/>
                <a:gd name="connsiteX1" fmla="*/ 493081 w 969332"/>
                <a:gd name="connsiteY1" fmla="*/ 0 h 831916"/>
                <a:gd name="connsiteX2" fmla="*/ 969332 w 969332"/>
                <a:gd name="connsiteY2" fmla="*/ 415958 h 831916"/>
                <a:gd name="connsiteX3" fmla="*/ 493081 w 969332"/>
                <a:gd name="connsiteY3" fmla="*/ 831916 h 831916"/>
                <a:gd name="connsiteX4" fmla="*/ 161 w 969332"/>
                <a:gd name="connsiteY4" fmla="*/ 831916 h 831916"/>
                <a:gd name="connsiteX5" fmla="*/ 172383 w 969332"/>
                <a:gd name="connsiteY5" fmla="*/ 577891 h 831916"/>
                <a:gd name="connsiteX6" fmla="*/ 3314 w 969332"/>
                <a:gd name="connsiteY6" fmla="*/ 377863 h 831916"/>
                <a:gd name="connsiteX7" fmla="*/ 179527 w 969332"/>
                <a:gd name="connsiteY7" fmla="*/ 218329 h 831916"/>
                <a:gd name="connsiteX8" fmla="*/ 16830 w 969332"/>
                <a:gd name="connsiteY8" fmla="*/ 0 h 831916"/>
                <a:gd name="connsiteX0" fmla="*/ 16830 w 969332"/>
                <a:gd name="connsiteY0" fmla="*/ 0 h 831916"/>
                <a:gd name="connsiteX1" fmla="*/ 493081 w 969332"/>
                <a:gd name="connsiteY1" fmla="*/ 0 h 831916"/>
                <a:gd name="connsiteX2" fmla="*/ 969332 w 969332"/>
                <a:gd name="connsiteY2" fmla="*/ 415958 h 831916"/>
                <a:gd name="connsiteX3" fmla="*/ 493081 w 969332"/>
                <a:gd name="connsiteY3" fmla="*/ 831916 h 831916"/>
                <a:gd name="connsiteX4" fmla="*/ 161 w 969332"/>
                <a:gd name="connsiteY4" fmla="*/ 831916 h 831916"/>
                <a:gd name="connsiteX5" fmla="*/ 172383 w 969332"/>
                <a:gd name="connsiteY5" fmla="*/ 577891 h 831916"/>
                <a:gd name="connsiteX6" fmla="*/ 3314 w 969332"/>
                <a:gd name="connsiteY6" fmla="*/ 377863 h 831916"/>
                <a:gd name="connsiteX7" fmla="*/ 179527 w 969332"/>
                <a:gd name="connsiteY7" fmla="*/ 218329 h 831916"/>
                <a:gd name="connsiteX8" fmla="*/ 16830 w 969332"/>
                <a:gd name="connsiteY8" fmla="*/ 0 h 831916"/>
                <a:gd name="connsiteX0" fmla="*/ 16830 w 969332"/>
                <a:gd name="connsiteY0" fmla="*/ 0 h 831916"/>
                <a:gd name="connsiteX1" fmla="*/ 493081 w 969332"/>
                <a:gd name="connsiteY1" fmla="*/ 0 h 831916"/>
                <a:gd name="connsiteX2" fmla="*/ 969332 w 969332"/>
                <a:gd name="connsiteY2" fmla="*/ 415958 h 831916"/>
                <a:gd name="connsiteX3" fmla="*/ 493081 w 969332"/>
                <a:gd name="connsiteY3" fmla="*/ 831916 h 831916"/>
                <a:gd name="connsiteX4" fmla="*/ 161 w 969332"/>
                <a:gd name="connsiteY4" fmla="*/ 831916 h 831916"/>
                <a:gd name="connsiteX5" fmla="*/ 172383 w 969332"/>
                <a:gd name="connsiteY5" fmla="*/ 577891 h 831916"/>
                <a:gd name="connsiteX6" fmla="*/ 3314 w 969332"/>
                <a:gd name="connsiteY6" fmla="*/ 377863 h 831916"/>
                <a:gd name="connsiteX7" fmla="*/ 179527 w 969332"/>
                <a:gd name="connsiteY7" fmla="*/ 218329 h 831916"/>
                <a:gd name="connsiteX8" fmla="*/ 16830 w 969332"/>
                <a:gd name="connsiteY8" fmla="*/ 0 h 831916"/>
                <a:gd name="connsiteX0" fmla="*/ 16830 w 969332"/>
                <a:gd name="connsiteY0" fmla="*/ 0 h 831916"/>
                <a:gd name="connsiteX1" fmla="*/ 493081 w 969332"/>
                <a:gd name="connsiteY1" fmla="*/ 0 h 831916"/>
                <a:gd name="connsiteX2" fmla="*/ 969332 w 969332"/>
                <a:gd name="connsiteY2" fmla="*/ 415958 h 831916"/>
                <a:gd name="connsiteX3" fmla="*/ 493081 w 969332"/>
                <a:gd name="connsiteY3" fmla="*/ 831916 h 831916"/>
                <a:gd name="connsiteX4" fmla="*/ 161 w 969332"/>
                <a:gd name="connsiteY4" fmla="*/ 831916 h 831916"/>
                <a:gd name="connsiteX5" fmla="*/ 172383 w 969332"/>
                <a:gd name="connsiteY5" fmla="*/ 577891 h 831916"/>
                <a:gd name="connsiteX6" fmla="*/ 3314 w 969332"/>
                <a:gd name="connsiteY6" fmla="*/ 377863 h 831916"/>
                <a:gd name="connsiteX7" fmla="*/ 179527 w 969332"/>
                <a:gd name="connsiteY7" fmla="*/ 218329 h 831916"/>
                <a:gd name="connsiteX8" fmla="*/ 16830 w 969332"/>
                <a:gd name="connsiteY8" fmla="*/ 0 h 831916"/>
                <a:gd name="connsiteX0" fmla="*/ 16830 w 969332"/>
                <a:gd name="connsiteY0" fmla="*/ 0 h 831916"/>
                <a:gd name="connsiteX1" fmla="*/ 493081 w 969332"/>
                <a:gd name="connsiteY1" fmla="*/ 0 h 831916"/>
                <a:gd name="connsiteX2" fmla="*/ 969332 w 969332"/>
                <a:gd name="connsiteY2" fmla="*/ 415958 h 831916"/>
                <a:gd name="connsiteX3" fmla="*/ 493081 w 969332"/>
                <a:gd name="connsiteY3" fmla="*/ 831916 h 831916"/>
                <a:gd name="connsiteX4" fmla="*/ 161 w 969332"/>
                <a:gd name="connsiteY4" fmla="*/ 831916 h 831916"/>
                <a:gd name="connsiteX5" fmla="*/ 172383 w 969332"/>
                <a:gd name="connsiteY5" fmla="*/ 596941 h 831916"/>
                <a:gd name="connsiteX6" fmla="*/ 3314 w 969332"/>
                <a:gd name="connsiteY6" fmla="*/ 377863 h 831916"/>
                <a:gd name="connsiteX7" fmla="*/ 179527 w 969332"/>
                <a:gd name="connsiteY7" fmla="*/ 218329 h 831916"/>
                <a:gd name="connsiteX8" fmla="*/ 16830 w 969332"/>
                <a:gd name="connsiteY8" fmla="*/ 0 h 831916"/>
                <a:gd name="connsiteX0" fmla="*/ 16830 w 969332"/>
                <a:gd name="connsiteY0" fmla="*/ 0 h 831916"/>
                <a:gd name="connsiteX1" fmla="*/ 493081 w 969332"/>
                <a:gd name="connsiteY1" fmla="*/ 0 h 831916"/>
                <a:gd name="connsiteX2" fmla="*/ 969332 w 969332"/>
                <a:gd name="connsiteY2" fmla="*/ 415958 h 831916"/>
                <a:gd name="connsiteX3" fmla="*/ 493081 w 969332"/>
                <a:gd name="connsiteY3" fmla="*/ 831916 h 831916"/>
                <a:gd name="connsiteX4" fmla="*/ 161 w 969332"/>
                <a:gd name="connsiteY4" fmla="*/ 831916 h 831916"/>
                <a:gd name="connsiteX5" fmla="*/ 172383 w 969332"/>
                <a:gd name="connsiteY5" fmla="*/ 596941 h 831916"/>
                <a:gd name="connsiteX6" fmla="*/ 3314 w 969332"/>
                <a:gd name="connsiteY6" fmla="*/ 377863 h 831916"/>
                <a:gd name="connsiteX7" fmla="*/ 179527 w 969332"/>
                <a:gd name="connsiteY7" fmla="*/ 254048 h 831916"/>
                <a:gd name="connsiteX8" fmla="*/ 16830 w 969332"/>
                <a:gd name="connsiteY8" fmla="*/ 0 h 831916"/>
                <a:gd name="connsiteX0" fmla="*/ 16830 w 969332"/>
                <a:gd name="connsiteY0" fmla="*/ 0 h 831916"/>
                <a:gd name="connsiteX1" fmla="*/ 493081 w 969332"/>
                <a:gd name="connsiteY1" fmla="*/ 0 h 831916"/>
                <a:gd name="connsiteX2" fmla="*/ 969332 w 969332"/>
                <a:gd name="connsiteY2" fmla="*/ 415958 h 831916"/>
                <a:gd name="connsiteX3" fmla="*/ 493081 w 969332"/>
                <a:gd name="connsiteY3" fmla="*/ 831916 h 831916"/>
                <a:gd name="connsiteX4" fmla="*/ 161 w 969332"/>
                <a:gd name="connsiteY4" fmla="*/ 831916 h 831916"/>
                <a:gd name="connsiteX5" fmla="*/ 172383 w 969332"/>
                <a:gd name="connsiteY5" fmla="*/ 596941 h 831916"/>
                <a:gd name="connsiteX6" fmla="*/ 3314 w 969332"/>
                <a:gd name="connsiteY6" fmla="*/ 377863 h 831916"/>
                <a:gd name="connsiteX7" fmla="*/ 179527 w 969332"/>
                <a:gd name="connsiteY7" fmla="*/ 254048 h 831916"/>
                <a:gd name="connsiteX8" fmla="*/ 16830 w 969332"/>
                <a:gd name="connsiteY8" fmla="*/ 0 h 831916"/>
                <a:gd name="connsiteX0" fmla="*/ 16830 w 969332"/>
                <a:gd name="connsiteY0" fmla="*/ 0 h 831916"/>
                <a:gd name="connsiteX1" fmla="*/ 493081 w 969332"/>
                <a:gd name="connsiteY1" fmla="*/ 0 h 831916"/>
                <a:gd name="connsiteX2" fmla="*/ 969332 w 969332"/>
                <a:gd name="connsiteY2" fmla="*/ 415958 h 831916"/>
                <a:gd name="connsiteX3" fmla="*/ 493081 w 969332"/>
                <a:gd name="connsiteY3" fmla="*/ 831916 h 831916"/>
                <a:gd name="connsiteX4" fmla="*/ 161 w 969332"/>
                <a:gd name="connsiteY4" fmla="*/ 831916 h 831916"/>
                <a:gd name="connsiteX5" fmla="*/ 172383 w 969332"/>
                <a:gd name="connsiteY5" fmla="*/ 596941 h 831916"/>
                <a:gd name="connsiteX6" fmla="*/ 3314 w 969332"/>
                <a:gd name="connsiteY6" fmla="*/ 408819 h 831916"/>
                <a:gd name="connsiteX7" fmla="*/ 179527 w 969332"/>
                <a:gd name="connsiteY7" fmla="*/ 254048 h 831916"/>
                <a:gd name="connsiteX8" fmla="*/ 16830 w 969332"/>
                <a:gd name="connsiteY8" fmla="*/ 0 h 831916"/>
                <a:gd name="connsiteX0" fmla="*/ 16830 w 969332"/>
                <a:gd name="connsiteY0" fmla="*/ 0 h 831916"/>
                <a:gd name="connsiteX1" fmla="*/ 493081 w 969332"/>
                <a:gd name="connsiteY1" fmla="*/ 0 h 831916"/>
                <a:gd name="connsiteX2" fmla="*/ 969332 w 969332"/>
                <a:gd name="connsiteY2" fmla="*/ 415958 h 831916"/>
                <a:gd name="connsiteX3" fmla="*/ 493081 w 969332"/>
                <a:gd name="connsiteY3" fmla="*/ 831916 h 831916"/>
                <a:gd name="connsiteX4" fmla="*/ 161 w 969332"/>
                <a:gd name="connsiteY4" fmla="*/ 831916 h 831916"/>
                <a:gd name="connsiteX5" fmla="*/ 172383 w 969332"/>
                <a:gd name="connsiteY5" fmla="*/ 596941 h 831916"/>
                <a:gd name="connsiteX6" fmla="*/ 3314 w 969332"/>
                <a:gd name="connsiteY6" fmla="*/ 408819 h 831916"/>
                <a:gd name="connsiteX7" fmla="*/ 179527 w 969332"/>
                <a:gd name="connsiteY7" fmla="*/ 254048 h 831916"/>
                <a:gd name="connsiteX8" fmla="*/ 16830 w 969332"/>
                <a:gd name="connsiteY8" fmla="*/ 0 h 831916"/>
                <a:gd name="connsiteX0" fmla="*/ 16830 w 969351"/>
                <a:gd name="connsiteY0" fmla="*/ 0 h 831916"/>
                <a:gd name="connsiteX1" fmla="*/ 493081 w 969351"/>
                <a:gd name="connsiteY1" fmla="*/ 0 h 831916"/>
                <a:gd name="connsiteX2" fmla="*/ 969332 w 969351"/>
                <a:gd name="connsiteY2" fmla="*/ 415958 h 831916"/>
                <a:gd name="connsiteX3" fmla="*/ 493081 w 969351"/>
                <a:gd name="connsiteY3" fmla="*/ 831916 h 831916"/>
                <a:gd name="connsiteX4" fmla="*/ 161 w 969351"/>
                <a:gd name="connsiteY4" fmla="*/ 831916 h 831916"/>
                <a:gd name="connsiteX5" fmla="*/ 172383 w 969351"/>
                <a:gd name="connsiteY5" fmla="*/ 596941 h 831916"/>
                <a:gd name="connsiteX6" fmla="*/ 3314 w 969351"/>
                <a:gd name="connsiteY6" fmla="*/ 408819 h 831916"/>
                <a:gd name="connsiteX7" fmla="*/ 179527 w 969351"/>
                <a:gd name="connsiteY7" fmla="*/ 254048 h 831916"/>
                <a:gd name="connsiteX8" fmla="*/ 16830 w 969351"/>
                <a:gd name="connsiteY8" fmla="*/ 0 h 831916"/>
                <a:gd name="connsiteX0" fmla="*/ 16830 w 970427"/>
                <a:gd name="connsiteY0" fmla="*/ 0 h 831916"/>
                <a:gd name="connsiteX1" fmla="*/ 493081 w 970427"/>
                <a:gd name="connsiteY1" fmla="*/ 0 h 831916"/>
                <a:gd name="connsiteX2" fmla="*/ 969332 w 970427"/>
                <a:gd name="connsiteY2" fmla="*/ 415958 h 831916"/>
                <a:gd name="connsiteX3" fmla="*/ 493081 w 970427"/>
                <a:gd name="connsiteY3" fmla="*/ 831916 h 831916"/>
                <a:gd name="connsiteX4" fmla="*/ 161 w 970427"/>
                <a:gd name="connsiteY4" fmla="*/ 831916 h 831916"/>
                <a:gd name="connsiteX5" fmla="*/ 172383 w 970427"/>
                <a:gd name="connsiteY5" fmla="*/ 596941 h 831916"/>
                <a:gd name="connsiteX6" fmla="*/ 3314 w 970427"/>
                <a:gd name="connsiteY6" fmla="*/ 408819 h 831916"/>
                <a:gd name="connsiteX7" fmla="*/ 179527 w 970427"/>
                <a:gd name="connsiteY7" fmla="*/ 254048 h 831916"/>
                <a:gd name="connsiteX8" fmla="*/ 16830 w 970427"/>
                <a:gd name="connsiteY8" fmla="*/ 0 h 831916"/>
                <a:gd name="connsiteX0" fmla="*/ 16830 w 970694"/>
                <a:gd name="connsiteY0" fmla="*/ 0 h 831916"/>
                <a:gd name="connsiteX1" fmla="*/ 364493 w 970694"/>
                <a:gd name="connsiteY1" fmla="*/ 0 h 831916"/>
                <a:gd name="connsiteX2" fmla="*/ 969332 w 970694"/>
                <a:gd name="connsiteY2" fmla="*/ 415958 h 831916"/>
                <a:gd name="connsiteX3" fmla="*/ 493081 w 970694"/>
                <a:gd name="connsiteY3" fmla="*/ 831916 h 831916"/>
                <a:gd name="connsiteX4" fmla="*/ 161 w 970694"/>
                <a:gd name="connsiteY4" fmla="*/ 831916 h 831916"/>
                <a:gd name="connsiteX5" fmla="*/ 172383 w 970694"/>
                <a:gd name="connsiteY5" fmla="*/ 596941 h 831916"/>
                <a:gd name="connsiteX6" fmla="*/ 3314 w 970694"/>
                <a:gd name="connsiteY6" fmla="*/ 408819 h 831916"/>
                <a:gd name="connsiteX7" fmla="*/ 179527 w 970694"/>
                <a:gd name="connsiteY7" fmla="*/ 254048 h 831916"/>
                <a:gd name="connsiteX8" fmla="*/ 16830 w 970694"/>
                <a:gd name="connsiteY8" fmla="*/ 0 h 831916"/>
                <a:gd name="connsiteX0" fmla="*/ 16830 w 970694"/>
                <a:gd name="connsiteY0" fmla="*/ 0 h 831918"/>
                <a:gd name="connsiteX1" fmla="*/ 364493 w 970694"/>
                <a:gd name="connsiteY1" fmla="*/ 0 h 831918"/>
                <a:gd name="connsiteX2" fmla="*/ 969332 w 970694"/>
                <a:gd name="connsiteY2" fmla="*/ 415958 h 831918"/>
                <a:gd name="connsiteX3" fmla="*/ 493081 w 970694"/>
                <a:gd name="connsiteY3" fmla="*/ 831918 h 831918"/>
                <a:gd name="connsiteX4" fmla="*/ 161 w 970694"/>
                <a:gd name="connsiteY4" fmla="*/ 831916 h 831918"/>
                <a:gd name="connsiteX5" fmla="*/ 172383 w 970694"/>
                <a:gd name="connsiteY5" fmla="*/ 596941 h 831918"/>
                <a:gd name="connsiteX6" fmla="*/ 3314 w 970694"/>
                <a:gd name="connsiteY6" fmla="*/ 408819 h 831918"/>
                <a:gd name="connsiteX7" fmla="*/ 179527 w 970694"/>
                <a:gd name="connsiteY7" fmla="*/ 254048 h 831918"/>
                <a:gd name="connsiteX8" fmla="*/ 16830 w 970694"/>
                <a:gd name="connsiteY8" fmla="*/ 0 h 831918"/>
                <a:gd name="connsiteX0" fmla="*/ 16830 w 969663"/>
                <a:gd name="connsiteY0" fmla="*/ 0 h 831916"/>
                <a:gd name="connsiteX1" fmla="*/ 364493 w 969663"/>
                <a:gd name="connsiteY1" fmla="*/ 0 h 831916"/>
                <a:gd name="connsiteX2" fmla="*/ 969332 w 969663"/>
                <a:gd name="connsiteY2" fmla="*/ 415958 h 831916"/>
                <a:gd name="connsiteX3" fmla="*/ 288294 w 969663"/>
                <a:gd name="connsiteY3" fmla="*/ 829709 h 831916"/>
                <a:gd name="connsiteX4" fmla="*/ 161 w 969663"/>
                <a:gd name="connsiteY4" fmla="*/ 831916 h 831916"/>
                <a:gd name="connsiteX5" fmla="*/ 172383 w 969663"/>
                <a:gd name="connsiteY5" fmla="*/ 596941 h 831916"/>
                <a:gd name="connsiteX6" fmla="*/ 3314 w 969663"/>
                <a:gd name="connsiteY6" fmla="*/ 408819 h 831916"/>
                <a:gd name="connsiteX7" fmla="*/ 179527 w 969663"/>
                <a:gd name="connsiteY7" fmla="*/ 254048 h 831916"/>
                <a:gd name="connsiteX8" fmla="*/ 16830 w 969663"/>
                <a:gd name="connsiteY8" fmla="*/ 0 h 831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9663" h="831916">
                  <a:moveTo>
                    <a:pt x="16830" y="0"/>
                  </a:moveTo>
                  <a:lnTo>
                    <a:pt x="364493" y="0"/>
                  </a:lnTo>
                  <a:cubicBezTo>
                    <a:pt x="627519" y="0"/>
                    <a:pt x="982032" y="277673"/>
                    <a:pt x="969332" y="415958"/>
                  </a:cubicBezTo>
                  <a:cubicBezTo>
                    <a:pt x="956632" y="554243"/>
                    <a:pt x="551320" y="829709"/>
                    <a:pt x="288294" y="829709"/>
                  </a:cubicBezTo>
                  <a:lnTo>
                    <a:pt x="161" y="831916"/>
                  </a:lnTo>
                  <a:cubicBezTo>
                    <a:pt x="-4475" y="741959"/>
                    <a:pt x="91294" y="705169"/>
                    <a:pt x="172383" y="596941"/>
                  </a:cubicBezTo>
                  <a:cubicBezTo>
                    <a:pt x="93930" y="512543"/>
                    <a:pt x="12046" y="469149"/>
                    <a:pt x="3314" y="408819"/>
                  </a:cubicBezTo>
                  <a:cubicBezTo>
                    <a:pt x="12174" y="346643"/>
                    <a:pt x="83612" y="315445"/>
                    <a:pt x="179527" y="254048"/>
                  </a:cubicBezTo>
                  <a:cubicBezTo>
                    <a:pt x="125295" y="181272"/>
                    <a:pt x="21055" y="115639"/>
                    <a:pt x="16830" y="0"/>
                  </a:cubicBezTo>
                  <a:close/>
                </a:path>
              </a:pathLst>
            </a:custGeom>
            <a:gradFill>
              <a:gsLst>
                <a:gs pos="71000">
                  <a:srgbClr val="C00000"/>
                </a:gs>
                <a:gs pos="0">
                  <a:srgbClr val="FF0000"/>
                </a:gs>
                <a:gs pos="46000">
                  <a:srgbClr val="FF0000"/>
                </a:gs>
                <a:gs pos="28000">
                  <a:srgbClr val="C00000"/>
                </a:gs>
                <a:gs pos="100000">
                  <a:srgbClr val="FF0000"/>
                </a:gs>
              </a:gsLst>
              <a:lin ang="16200000" scaled="1"/>
            </a:gradFill>
            <a:ln w="222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lIns="0" tIns="0" rIns="0" bIns="0" rtlCol="0" anchor="ctr">
              <a:noAutofit/>
            </a:bodyPr>
            <a:lstStyle/>
            <a:p>
              <a:pPr algn="ctr"/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40736">
              <a:off x="1072633" y="3923537"/>
              <a:ext cx="1714286" cy="19047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241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454420" y="1220312"/>
            <a:ext cx="8235036" cy="605317"/>
          </a:xfrm>
        </p:spPr>
        <p:txBody>
          <a:bodyPr/>
          <a:lstStyle/>
          <a:p>
            <a:r>
              <a:rPr lang="de-DE" dirty="0" smtClean="0">
                <a:solidFill>
                  <a:schemeClr val="accent1"/>
                </a:solidFill>
              </a:rPr>
              <a:t>Intro – Patterns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2" y="1837639"/>
            <a:ext cx="8235265" cy="3988027"/>
          </a:xfrm>
        </p:spPr>
        <p:txBody>
          <a:bodyPr/>
          <a:lstStyle/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Based on some observations from designing </a:t>
            </a:r>
            <a:r>
              <a:rPr lang="en-US" dirty="0" err="1" smtClean="0"/>
              <a:t>Xtend</a:t>
            </a:r>
            <a:r>
              <a:rPr lang="en-US" dirty="0" smtClean="0"/>
              <a:t> APIs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Some ideas inspired by other languages (e.g. Scala, F#)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Some patterns may or should be implemented via active annotations in future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12" name="Textfeld 11"/>
          <p:cNvSpPr txBox="1"/>
          <p:nvPr/>
        </p:nvSpPr>
        <p:spPr>
          <a:xfrm rot="16200000">
            <a:off x="7812243" y="4909300"/>
            <a:ext cx="1983168" cy="2408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defTabSz="914016">
              <a:lnSpc>
                <a:spcPts val="1428"/>
              </a:lnSpc>
              <a:spcBef>
                <a:spcPts val="286"/>
              </a:spcBef>
              <a:buClr>
                <a:prstClr val="black"/>
              </a:buClr>
            </a:pPr>
            <a:r>
              <a:rPr lang="de-DE" sz="600" dirty="0">
                <a:solidFill>
                  <a:srgbClr val="FFFFFF"/>
                </a:solidFill>
                <a:latin typeface="Arial"/>
              </a:rPr>
              <a:t>©Matthias Heyde / Fraunhofer FOKUS</a:t>
            </a:r>
          </a:p>
        </p:txBody>
      </p:sp>
      <p:sp>
        <p:nvSpPr>
          <p:cNvPr id="8" name="Textfeld 7"/>
          <p:cNvSpPr txBox="1"/>
          <p:nvPr/>
        </p:nvSpPr>
        <p:spPr>
          <a:xfrm rot="16200000">
            <a:off x="7812243" y="4909298"/>
            <a:ext cx="1983168" cy="2408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defTabSz="914180">
              <a:lnSpc>
                <a:spcPts val="1428"/>
              </a:lnSpc>
              <a:spcBef>
                <a:spcPts val="286"/>
              </a:spcBef>
              <a:buClr>
                <a:prstClr val="black"/>
              </a:buClr>
            </a:pPr>
            <a:r>
              <a:rPr lang="de-DE" sz="600" dirty="0">
                <a:solidFill>
                  <a:srgbClr val="C7C9CA"/>
                </a:solidFill>
                <a:latin typeface="Arial"/>
              </a:rPr>
              <a:t>© Matthias Heyde / Fraunhofer FOKUS</a:t>
            </a:r>
          </a:p>
        </p:txBody>
      </p:sp>
    </p:spTree>
    <p:extLst>
      <p:ext uri="{BB962C8B-B14F-4D97-AF65-F5344CB8AC3E}">
        <p14:creationId xmlns:p14="http://schemas.microsoft.com/office/powerpoint/2010/main" val="312881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API </a:t>
            </a:r>
            <a:r>
              <a:rPr lang="en-US" dirty="0" err="1" smtClean="0">
                <a:solidFill>
                  <a:schemeClr val="accent1"/>
                </a:solidFill>
              </a:rPr>
              <a:t>Xtendification</a:t>
            </a:r>
            <a:r>
              <a:rPr lang="en-US" dirty="0" smtClean="0">
                <a:solidFill>
                  <a:schemeClr val="accent1"/>
                </a:solidFill>
              </a:rPr>
              <a:t>, Builder Extension Method; Example Before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5" y="1837639"/>
            <a:ext cx="8337381" cy="398802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Example calling constructor of type from JDK:</a:t>
            </a:r>
          </a:p>
          <a:p>
            <a:endParaRPr lang="en-US" dirty="0" smtClean="0"/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queue =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LinkedBlockingDeque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corePoolSize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maximumPoolSize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keepAliveTime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200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keepAliveTimeUnit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TimeUnit.</a:t>
            </a:r>
            <a:r>
              <a:rPr lang="en-US" i="1" dirty="0" err="1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MILLISECONDS</a:t>
            </a:r>
            <a:r>
              <a:rPr lang="en-US" i="1" dirty="0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i="1" dirty="0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pool =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ThreadPoolExecutor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maximumPoolSize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corePoolSize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keepAliveTime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keepAliveTimeUnit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queue)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  <p:sp>
        <p:nvSpPr>
          <p:cNvPr id="6" name="Abgerundete rechteckige Legende 5"/>
          <p:cNvSpPr/>
          <p:nvPr/>
        </p:nvSpPr>
        <p:spPr bwMode="auto">
          <a:xfrm>
            <a:off x="6376788" y="2296155"/>
            <a:ext cx="2312671" cy="975680"/>
          </a:xfrm>
          <a:prstGeom prst="wedgeRoundRectCallout">
            <a:avLst>
              <a:gd name="adj1" fmla="val -42821"/>
              <a:gd name="adj2" fmla="val 157736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kern="0" dirty="0">
                <a:solidFill>
                  <a:sysClr val="windowText" lastClr="000000"/>
                </a:solidFill>
              </a:rPr>
              <a:t>Whoops, wrong parameter order</a:t>
            </a:r>
          </a:p>
        </p:txBody>
      </p:sp>
      <p:sp>
        <p:nvSpPr>
          <p:cNvPr id="8" name="Rechteck 7"/>
          <p:cNvSpPr/>
          <p:nvPr/>
        </p:nvSpPr>
        <p:spPr bwMode="auto">
          <a:xfrm>
            <a:off x="4318000" y="4311583"/>
            <a:ext cx="3241040" cy="276999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/>
            <a:tailEnd/>
          </a:ln>
          <a:effectLst/>
        </p:spPr>
        <p:txBody>
          <a:bodyPr lIns="0" tIns="0" rIns="0" bIns="0" rtlCol="0" anchor="ctr">
            <a:spAutoFit/>
          </a:bodyPr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33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API </a:t>
            </a:r>
            <a:r>
              <a:rPr lang="en-US" dirty="0" err="1">
                <a:solidFill>
                  <a:schemeClr val="accent1"/>
                </a:solidFill>
              </a:rPr>
              <a:t>Xtendification</a:t>
            </a:r>
            <a:r>
              <a:rPr lang="en-US" dirty="0">
                <a:solidFill>
                  <a:schemeClr val="accent1"/>
                </a:solidFill>
              </a:rPr>
              <a:t>, Builder Extension </a:t>
            </a:r>
            <a:r>
              <a:rPr lang="en-US" dirty="0" smtClean="0">
                <a:solidFill>
                  <a:schemeClr val="accent1"/>
                </a:solidFill>
              </a:rPr>
              <a:t>Method; Problem Statement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5" y="1837639"/>
            <a:ext cx="8235263" cy="3988027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When not using variables, long parameter lists are hard to understand</a:t>
            </a:r>
          </a:p>
          <a:p>
            <a:endParaRPr lang="en-US" dirty="0" smtClean="0"/>
          </a:p>
          <a:p>
            <a:r>
              <a:rPr lang="en-US" dirty="0" smtClean="0"/>
              <a:t>When using variables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It is possible to mess up parameter order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Wrong variables might be used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Code will compile, but might be wrong</a:t>
            </a:r>
          </a:p>
          <a:p>
            <a:pPr lvl="1"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Solution: Use a builder class …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119395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API </a:t>
            </a:r>
            <a:r>
              <a:rPr lang="en-US" dirty="0" err="1" smtClean="0">
                <a:solidFill>
                  <a:schemeClr val="accent1"/>
                </a:solidFill>
              </a:rPr>
              <a:t>Xtendification</a:t>
            </a:r>
            <a:r>
              <a:rPr lang="en-US" dirty="0" smtClean="0">
                <a:solidFill>
                  <a:schemeClr val="accent1"/>
                </a:solidFill>
              </a:rPr>
              <a:t>, Builder Extension Method; </a:t>
            </a:r>
            <a:r>
              <a:rPr lang="en-US" dirty="0">
                <a:solidFill>
                  <a:schemeClr val="accent1"/>
                </a:solidFill>
              </a:rPr>
              <a:t>Example </a:t>
            </a:r>
            <a:r>
              <a:rPr lang="en-US" dirty="0" smtClean="0">
                <a:solidFill>
                  <a:schemeClr val="accent1"/>
                </a:solidFill>
              </a:rPr>
              <a:t>Definition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Let’s define an extension method: </a:t>
            </a:r>
            <a:br>
              <a:rPr lang="en-US" dirty="0" smtClean="0"/>
            </a:br>
            <a:endParaRPr lang="en-US" dirty="0" smtClean="0"/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ThreadPoolExecutor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create(Class&lt;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ThreadPoolExecutor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clazz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ThreadPoolExecutorBuilder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)=&gt;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config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builder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ThreadPoolExecutorBuilder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config.apply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builder.build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de-DE" sz="1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  <p:sp>
        <p:nvSpPr>
          <p:cNvPr id="4" name="Pfeil nach unten 3"/>
          <p:cNvSpPr/>
          <p:nvPr/>
        </p:nvSpPr>
        <p:spPr bwMode="auto">
          <a:xfrm>
            <a:off x="7267577" y="1933576"/>
            <a:ext cx="1133475" cy="1066800"/>
          </a:xfrm>
          <a:prstGeom prst="downArrow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de-DE" b="1" kern="0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???</a:t>
            </a:r>
            <a:endParaRPr lang="en-US" b="1" kern="0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686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API </a:t>
            </a:r>
            <a:r>
              <a:rPr lang="en-US" dirty="0" err="1" smtClean="0">
                <a:solidFill>
                  <a:schemeClr val="accent1"/>
                </a:solidFill>
              </a:rPr>
              <a:t>Xtendification</a:t>
            </a:r>
            <a:r>
              <a:rPr lang="en-US" dirty="0" smtClean="0">
                <a:solidFill>
                  <a:schemeClr val="accent1"/>
                </a:solidFill>
              </a:rPr>
              <a:t>, Builder Extension Method; </a:t>
            </a:r>
            <a:r>
              <a:rPr lang="en-US" dirty="0">
                <a:solidFill>
                  <a:schemeClr val="accent1"/>
                </a:solidFill>
              </a:rPr>
              <a:t>Example </a:t>
            </a:r>
            <a:r>
              <a:rPr lang="en-US" dirty="0" smtClean="0">
                <a:solidFill>
                  <a:schemeClr val="accent1"/>
                </a:solidFill>
              </a:rPr>
              <a:t>Usage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en-US" sz="1200" dirty="0"/>
          </a:p>
          <a:p>
            <a:pPr marL="0" indent="0">
              <a:buNone/>
            </a:pPr>
            <a:r>
              <a:rPr lang="en-US" dirty="0" smtClean="0"/>
              <a:t>Example using extension method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pool 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ThreadPoolExecutor.</a:t>
            </a:r>
            <a:r>
              <a:rPr lang="en-US" i="1" dirty="0" err="1" smtClean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corePoolSize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maximumPoolSize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keepAliveTime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200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keepAliveTimeUnit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TimeUnit.</a:t>
            </a:r>
            <a:r>
              <a:rPr lang="en-US" i="1" dirty="0" err="1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MILLISECONDS</a:t>
            </a:r>
            <a:r>
              <a:rPr lang="en-US" i="1" dirty="0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i="1" dirty="0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i="1" dirty="0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workQueue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LinkedBlockingDeque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6535965" y="1941226"/>
            <a:ext cx="1988457" cy="116193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pPr>
              <a:lnSpc>
                <a:spcPts val="2800"/>
              </a:lnSpc>
              <a:spcBef>
                <a:spcPts val="560"/>
              </a:spcBef>
              <a:buClr>
                <a:schemeClr val="tx1"/>
              </a:buClr>
            </a:pPr>
            <a:r>
              <a:rPr lang="en-US" sz="7200" dirty="0">
                <a:solidFill>
                  <a:schemeClr val="bg1">
                    <a:lumMod val="65000"/>
                  </a:schemeClr>
                </a:solidFill>
              </a:rPr>
              <a:t>🔨</a:t>
            </a:r>
            <a:r>
              <a:rPr lang="en-US" sz="72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</a:t>
            </a:r>
            <a:r>
              <a:rPr lang="en-US" sz="7200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055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API </a:t>
            </a:r>
            <a:r>
              <a:rPr lang="en-US" dirty="0" err="1">
                <a:solidFill>
                  <a:schemeClr val="accent1"/>
                </a:solidFill>
              </a:rPr>
              <a:t>Xtendification</a:t>
            </a:r>
            <a:r>
              <a:rPr lang="en-US" dirty="0">
                <a:solidFill>
                  <a:schemeClr val="accent1"/>
                </a:solidFill>
              </a:rPr>
              <a:t>, Builder Extension </a:t>
            </a:r>
            <a:r>
              <a:rPr lang="en-US" dirty="0" smtClean="0">
                <a:solidFill>
                  <a:schemeClr val="accent1"/>
                </a:solidFill>
              </a:rPr>
              <a:t>Method Explained</a:t>
            </a:r>
            <a:endParaRPr lang="en-US" dirty="0"/>
          </a:p>
          <a:p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5" y="1837639"/>
            <a:ext cx="8235263" cy="398802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Example shows alternative to overloaded constructors with different parameter lists</a:t>
            </a:r>
          </a:p>
          <a:p>
            <a:endParaRPr lang="en-US" dirty="0" smtClean="0"/>
          </a:p>
          <a:p>
            <a:r>
              <a:rPr lang="en-US" dirty="0" smtClean="0"/>
              <a:t>It is supposed to look like a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en-US" dirty="0" smtClean="0"/>
              <a:t> method is called in class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ThreadPoolExecutor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Actual static method is located in different class </a:t>
            </a:r>
          </a:p>
          <a:p>
            <a:endParaRPr lang="en-US" dirty="0" smtClean="0"/>
          </a:p>
          <a:p>
            <a:r>
              <a:rPr lang="en-US" dirty="0" smtClean="0"/>
              <a:t>Extension method call with class object of class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ThreadPoolExecutor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as first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param</a:t>
            </a:r>
            <a:endParaRPr lang="en-US" dirty="0" smtClean="0">
              <a:latin typeface="+mj-lt"/>
            </a:endParaRPr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369350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Further </a:t>
            </a:r>
            <a:r>
              <a:rPr lang="en-US" dirty="0" err="1" smtClean="0"/>
              <a:t>Xtend</a:t>
            </a:r>
            <a:r>
              <a:rPr lang="en-US" dirty="0" smtClean="0"/>
              <a:t> Patterns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5" y="1837639"/>
            <a:ext cx="8235263" cy="3988027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10 Java Idioms Stomped with </a:t>
            </a:r>
            <a:r>
              <a:rPr lang="en-US" dirty="0" err="1" smtClean="0"/>
              <a:t>Xtend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https://www.youtube.com/watch?v=n7LUgXX_3cE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226385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Summary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Xtend</a:t>
            </a:r>
            <a:r>
              <a:rPr lang="en-US" dirty="0" smtClean="0"/>
              <a:t> language is pretty flexible, due to its syntax features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Declarative looking internal DSLs are </a:t>
            </a:r>
            <a:r>
              <a:rPr lang="en-US" dirty="0" smtClean="0"/>
              <a:t>possible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Enables new types of API patterns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Patterns can be used to make Java APIs friendlier to use in </a:t>
            </a:r>
            <a:r>
              <a:rPr lang="en-US" dirty="0" err="1" smtClean="0"/>
              <a:t>Xtend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Some patterns can be automated with Active Annotations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85811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Feedback and Opinions?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5" y="1837639"/>
            <a:ext cx="8235263" cy="3988027"/>
          </a:xfrm>
        </p:spPr>
        <p:txBody>
          <a:bodyPr/>
          <a:lstStyle/>
          <a:p>
            <a:r>
              <a:rPr lang="de-DE" dirty="0" err="1" smtClean="0"/>
              <a:t>Examples</a:t>
            </a:r>
            <a:r>
              <a:rPr lang="de-DE" dirty="0" smtClean="0"/>
              <a:t> </a:t>
            </a:r>
            <a:r>
              <a:rPr lang="de-DE" dirty="0" err="1" smtClean="0"/>
              <a:t>repository</a:t>
            </a:r>
            <a:r>
              <a:rPr lang="de-DE" dirty="0"/>
              <a:t>: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</a:t>
            </a:r>
            <a:r>
              <a:rPr lang="de-DE" dirty="0" smtClean="0">
                <a:hlinkClick r:id="rId2"/>
              </a:rPr>
              <a:t>gitlab.fokus.fraunhofer.de/xtenders/xtend-patterns-presentation.git</a:t>
            </a:r>
            <a:r>
              <a:rPr lang="de-DE" dirty="0" smtClean="0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Useful?</a:t>
            </a:r>
          </a:p>
          <a:p>
            <a:endParaRPr lang="en-US" dirty="0" smtClean="0"/>
          </a:p>
          <a:p>
            <a:r>
              <a:rPr lang="en-US" dirty="0" smtClean="0"/>
              <a:t>Interesting?</a:t>
            </a:r>
          </a:p>
          <a:p>
            <a:endParaRPr lang="en-US" dirty="0" smtClean="0"/>
          </a:p>
          <a:p>
            <a:r>
              <a:rPr lang="en-US" dirty="0" smtClean="0"/>
              <a:t>Impractical?</a:t>
            </a:r>
          </a:p>
          <a:p>
            <a:endParaRPr lang="en-US" dirty="0" smtClean="0"/>
          </a:p>
          <a:p>
            <a:r>
              <a:rPr lang="en-US" dirty="0" smtClean="0"/>
              <a:t>Too obvious?</a:t>
            </a:r>
          </a:p>
          <a:p>
            <a:endParaRPr lang="en-US" dirty="0" smtClean="0"/>
          </a:p>
          <a:p>
            <a:r>
              <a:rPr lang="en-US" dirty="0" smtClean="0"/>
              <a:t>What are your favorite patterns?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261031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Image Sources</a:t>
            </a:r>
          </a:p>
          <a:p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7"/>
            <a:ext cx="8235122" cy="3988027"/>
          </a:xfrm>
        </p:spPr>
        <p:txBody>
          <a:bodyPr/>
          <a:lstStyle/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Max </a:t>
            </a:r>
            <a:r>
              <a:rPr lang="de-DE" dirty="0"/>
              <a:t>Power:</a:t>
            </a:r>
            <a:br>
              <a:rPr lang="de-DE" dirty="0"/>
            </a:br>
            <a:r>
              <a:rPr lang="de-DE" dirty="0">
                <a:hlinkClick r:id="rId2"/>
              </a:rPr>
              <a:t>http://25.media.tumblr.com/tumblr_lxxowbwXTs1qhkm9yo1_400.gif</a:t>
            </a:r>
            <a:endParaRPr lang="en-US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r>
              <a:rPr lang="de-DE" dirty="0" err="1"/>
              <a:t>Joda</a:t>
            </a:r>
            <a:r>
              <a:rPr lang="de-DE" dirty="0"/>
              <a:t> </a:t>
            </a:r>
            <a:r>
              <a:rPr lang="de-DE" dirty="0" err="1"/>
              <a:t>Pug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>
                <a:hlinkClick r:id="rId3"/>
              </a:rPr>
              <a:t>https://unsplash.com/photos/2Ts5HnA67k8</a:t>
            </a:r>
            <a:endParaRPr lang="de-DE" dirty="0"/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147" y="3639337"/>
            <a:ext cx="476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654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My </a:t>
            </a:r>
            <a:r>
              <a:rPr lang="en-US" dirty="0" err="1" smtClean="0"/>
              <a:t>Xtend</a:t>
            </a:r>
            <a:r>
              <a:rPr lang="en-US" dirty="0" smtClean="0"/>
              <a:t> Most Wanted Whish List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5" y="1837639"/>
            <a:ext cx="8235263" cy="3988027"/>
          </a:xfrm>
        </p:spPr>
        <p:txBody>
          <a:bodyPr/>
          <a:lstStyle/>
          <a:p>
            <a:r>
              <a:rPr lang="en-US" dirty="0" smtClean="0"/>
              <a:t>Method references</a:t>
            </a:r>
          </a:p>
          <a:p>
            <a:endParaRPr lang="en-US" dirty="0" smtClean="0"/>
          </a:p>
          <a:p>
            <a:r>
              <a:rPr lang="en-US" dirty="0" smtClean="0"/>
              <a:t>Default methods</a:t>
            </a:r>
          </a:p>
          <a:p>
            <a:endParaRPr lang="en-US" dirty="0" smtClean="0"/>
          </a:p>
          <a:p>
            <a:r>
              <a:rPr lang="en-US" dirty="0" smtClean="0"/>
              <a:t>Compile auto-lambda-type-conversions to Java 8 method references, where possible</a:t>
            </a:r>
          </a:p>
          <a:p>
            <a:endParaRPr lang="en-US" dirty="0" smtClean="0"/>
          </a:p>
          <a:p>
            <a:r>
              <a:rPr lang="en-US" dirty="0" smtClean="0"/>
              <a:t>Overloading call operator (also allow as extension method)</a:t>
            </a:r>
          </a:p>
          <a:p>
            <a:pPr marL="259592" lvl="1" indent="0">
              <a:lnSpc>
                <a:spcPct val="107000"/>
              </a:lnSpc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nomnom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[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"banana"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9592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nomnom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de-DE" dirty="0">
              <a:solidFill>
                <a:srgbClr val="00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dirty="0" smtClean="0"/>
              <a:t>Pattern matching with decomposition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More flexible active annotations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364867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454420" y="1220312"/>
            <a:ext cx="8235036" cy="605317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Intro – The Tools Provided By </a:t>
            </a:r>
            <a:r>
              <a:rPr lang="en-US" dirty="0" err="1" smtClean="0">
                <a:solidFill>
                  <a:schemeClr val="accent1"/>
                </a:solidFill>
              </a:rPr>
              <a:t>Xtend</a:t>
            </a:r>
            <a:endParaRPr lang="en-US" dirty="0" smtClean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2" y="1647825"/>
            <a:ext cx="8235265" cy="4248150"/>
          </a:xfrm>
        </p:spPr>
        <p:txBody>
          <a:bodyPr/>
          <a:lstStyle/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Lambdas</a:t>
            </a:r>
          </a:p>
          <a:p>
            <a:pPr lvl="1"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Call with lambda as last parameter: place after brackets; omit empty brackets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strProv.apply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([String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 | 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(s)])  </a:t>
            </a:r>
            <a:r>
              <a:rPr lang="en-US" dirty="0" smtClean="0"/>
              <a:t>⇨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strProv.apply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)]</a:t>
            </a:r>
            <a:endParaRPr lang="en-US" dirty="0" smtClean="0"/>
          </a:p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Setter call can be written as assignment</a:t>
            </a:r>
          </a:p>
          <a:p>
            <a:pPr marL="0" indent="0">
              <a:spcBef>
                <a:spcPts val="1200"/>
              </a:spcBef>
              <a:spcAft>
                <a:spcPts val="1800"/>
              </a:spcAft>
              <a:buNone/>
            </a:pPr>
            <a:r>
              <a:rPr lang="de-DE" dirty="0" smtClean="0"/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button.setText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"Press Me"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 </a:t>
            </a:r>
            <a:r>
              <a:rPr lang="en-US" dirty="0" smtClean="0"/>
              <a:t>⇨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button.text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"Press 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Me"</a:t>
            </a:r>
            <a:endParaRPr lang="en-US" dirty="0" smtClean="0"/>
          </a:p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Extension methods</a:t>
            </a:r>
          </a:p>
          <a:p>
            <a:pPr marL="0" indent="0">
              <a:spcBef>
                <a:spcPts val="1200"/>
              </a:spcBef>
              <a:spcAft>
                <a:spcPts val="1800"/>
              </a:spcAft>
              <a:buClr>
                <a:schemeClr val="tx1"/>
              </a:buClr>
              <a:buNone/>
            </a:pPr>
            <a:r>
              <a:rPr lang="de-DE" dirty="0" smtClean="0"/>
              <a:t>    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emphasize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"boo"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 </a:t>
            </a:r>
            <a:r>
              <a:rPr lang="en-US" dirty="0" smtClean="0"/>
              <a:t>⇨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boo"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i="1" dirty="0" err="1" smtClean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emphasize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Operator overloading</a:t>
            </a:r>
            <a:endParaRPr lang="en-US" dirty="0"/>
          </a:p>
          <a:p>
            <a:pPr marL="0" indent="0">
              <a:spcBef>
                <a:spcPts val="1200"/>
              </a:spcBef>
              <a:spcAft>
                <a:spcPts val="1800"/>
              </a:spcAft>
              <a:buNone/>
            </a:pPr>
            <a:r>
              <a:rPr lang="de-DE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de-DE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operator_plus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de-DE" dirty="0" smtClean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1e15bd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de-DE" dirty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1e-4bd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/>
              <a:t>⇨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1e15bd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dirty="0" smtClean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1e-4bd</a:t>
            </a:r>
            <a:endParaRPr lang="en-US" dirty="0" smtClean="0"/>
          </a:p>
          <a:p>
            <a:pPr>
              <a:spcAft>
                <a:spcPts val="800"/>
              </a:spcAft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Active annotations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12" name="Textfeld 11"/>
          <p:cNvSpPr txBox="1"/>
          <p:nvPr/>
        </p:nvSpPr>
        <p:spPr>
          <a:xfrm rot="16200000">
            <a:off x="7812243" y="4909300"/>
            <a:ext cx="1983168" cy="2408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defTabSz="914016">
              <a:lnSpc>
                <a:spcPts val="1428"/>
              </a:lnSpc>
              <a:spcBef>
                <a:spcPts val="286"/>
              </a:spcBef>
              <a:buClr>
                <a:prstClr val="black"/>
              </a:buClr>
            </a:pPr>
            <a:r>
              <a:rPr lang="de-DE" sz="600" dirty="0">
                <a:solidFill>
                  <a:srgbClr val="FFFFFF"/>
                </a:solidFill>
                <a:latin typeface="Arial"/>
              </a:rPr>
              <a:t>©Matthias Heyde / Fraunhofer FOKUS</a:t>
            </a:r>
          </a:p>
        </p:txBody>
      </p:sp>
      <p:sp>
        <p:nvSpPr>
          <p:cNvPr id="8" name="Textfeld 7"/>
          <p:cNvSpPr txBox="1"/>
          <p:nvPr/>
        </p:nvSpPr>
        <p:spPr>
          <a:xfrm rot="16200000">
            <a:off x="7812243" y="4909298"/>
            <a:ext cx="1983168" cy="2408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defTabSz="914180">
              <a:lnSpc>
                <a:spcPts val="1428"/>
              </a:lnSpc>
              <a:spcBef>
                <a:spcPts val="286"/>
              </a:spcBef>
              <a:buClr>
                <a:prstClr val="black"/>
              </a:buClr>
            </a:pPr>
            <a:r>
              <a:rPr lang="de-DE" sz="600" dirty="0">
                <a:solidFill>
                  <a:srgbClr val="C7C9CA"/>
                </a:solidFill>
                <a:latin typeface="Arial"/>
              </a:rPr>
              <a:t>© Matthias Heyde / Fraunhofer FOKUS</a:t>
            </a:r>
          </a:p>
        </p:txBody>
      </p:sp>
    </p:spTree>
    <p:extLst>
      <p:ext uri="{BB962C8B-B14F-4D97-AF65-F5344CB8AC3E}">
        <p14:creationId xmlns:p14="http://schemas.microsoft.com/office/powerpoint/2010/main" val="52733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type="body" sz="quarter" idx="10"/>
          </p:nvPr>
        </p:nvSpPr>
        <p:spPr>
          <a:xfrm>
            <a:off x="457589" y="1875935"/>
            <a:ext cx="8232775" cy="3639942"/>
          </a:xfrm>
        </p:spPr>
        <p:txBody>
          <a:bodyPr/>
          <a:lstStyle/>
          <a:p>
            <a:pPr>
              <a:lnSpc>
                <a:spcPts val="2120"/>
              </a:lnSpc>
              <a:spcBef>
                <a:spcPts val="432"/>
              </a:spcBef>
              <a:buClr>
                <a:schemeClr val="tx1"/>
              </a:buClr>
            </a:pPr>
            <a:r>
              <a:rPr lang="de-DE" dirty="0" smtClean="0"/>
              <a:t>Fraunhofer FOKUS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Kaiserin-Augusta-Allee 31</a:t>
            </a:r>
            <a:br>
              <a:rPr lang="de-DE" dirty="0"/>
            </a:br>
            <a:r>
              <a:rPr lang="de-DE" dirty="0"/>
              <a:t>10589 Berlin, Germany</a:t>
            </a:r>
          </a:p>
          <a:p>
            <a:pPr>
              <a:lnSpc>
                <a:spcPts val="2120"/>
              </a:lnSpc>
              <a:spcBef>
                <a:spcPts val="432"/>
              </a:spcBef>
              <a:buClr>
                <a:schemeClr val="tx1"/>
              </a:buClr>
            </a:pPr>
            <a:r>
              <a:rPr lang="de-DE" dirty="0"/>
              <a:t>www.fokus.fraunhofer.de</a:t>
            </a:r>
          </a:p>
          <a:p>
            <a:pPr>
              <a:lnSpc>
                <a:spcPts val="2120"/>
              </a:lnSpc>
              <a:spcBef>
                <a:spcPts val="432"/>
              </a:spcBef>
              <a:buClr>
                <a:schemeClr val="tx1"/>
              </a:buClr>
            </a:pPr>
            <a:endParaRPr lang="de-DE" dirty="0"/>
          </a:p>
          <a:p>
            <a:r>
              <a:rPr lang="de-DE" dirty="0" smtClean="0"/>
              <a:t>Max Bureck</a:t>
            </a:r>
          </a:p>
          <a:p>
            <a:r>
              <a:rPr lang="de-DE" dirty="0" smtClean="0"/>
              <a:t>Senior Researcher</a:t>
            </a:r>
          </a:p>
          <a:p>
            <a:r>
              <a:rPr lang="de-DE" dirty="0" smtClean="0"/>
              <a:t>max.bureck@fokus.fraunhofer.de</a:t>
            </a:r>
          </a:p>
          <a:p>
            <a:r>
              <a:rPr lang="de-DE" dirty="0" smtClean="0"/>
              <a:t>Phone </a:t>
            </a:r>
            <a:r>
              <a:rPr lang="de-DE" dirty="0"/>
              <a:t>+49 (0)30 </a:t>
            </a:r>
            <a:r>
              <a:rPr lang="de-DE" dirty="0" smtClean="0"/>
              <a:t>3463-7321</a:t>
            </a:r>
            <a:endParaRPr lang="de-DE" b="1" dirty="0">
              <a:solidFill>
                <a:srgbClr val="FF0000"/>
              </a:solidFill>
            </a:endParaRPr>
          </a:p>
          <a:p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Contact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066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54420" y="1220312"/>
            <a:ext cx="8234896" cy="605317"/>
          </a:xfrm>
        </p:spPr>
        <p:txBody>
          <a:bodyPr/>
          <a:lstStyle/>
          <a:p>
            <a:r>
              <a:rPr lang="en-US" dirty="0" smtClean="0"/>
              <a:t>Pattern Overview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2" y="1837639"/>
            <a:ext cx="8235265" cy="3988027"/>
          </a:xfrm>
        </p:spPr>
        <p:txBody>
          <a:bodyPr/>
          <a:lstStyle/>
          <a:p>
            <a:r>
              <a:rPr lang="en-US" dirty="0" smtClean="0"/>
              <a:t>Nested Block Syntax</a:t>
            </a:r>
          </a:p>
          <a:p>
            <a:endParaRPr lang="en-US" dirty="0" smtClean="0"/>
          </a:p>
          <a:p>
            <a:r>
              <a:rPr lang="en-US" dirty="0"/>
              <a:t>Fluent </a:t>
            </a:r>
            <a:r>
              <a:rPr lang="en-US" dirty="0" smtClean="0"/>
              <a:t>Case Distinction</a:t>
            </a:r>
          </a:p>
          <a:p>
            <a:endParaRPr lang="en-US" dirty="0" smtClean="0"/>
          </a:p>
          <a:p>
            <a:r>
              <a:rPr lang="en-US" dirty="0"/>
              <a:t>Immutable </a:t>
            </a:r>
            <a:r>
              <a:rPr lang="en-US" dirty="0" smtClean="0"/>
              <a:t>Data Structure Patterns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Implicit Parameter Values</a:t>
            </a:r>
          </a:p>
          <a:p>
            <a:endParaRPr lang="de-DE" dirty="0"/>
          </a:p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Type Providers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API </a:t>
            </a:r>
            <a:r>
              <a:rPr lang="en-US" dirty="0" err="1" smtClean="0"/>
              <a:t>Xtendification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411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Nested Block Syntax, </a:t>
            </a:r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pPr marL="209714" lvl="1" indent="-209714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Lambda as last argument looks like a named block</a:t>
            </a:r>
          </a:p>
          <a:p>
            <a:pPr marL="209714" lvl="1" indent="-209714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de-DE" dirty="0" smtClean="0"/>
          </a:p>
          <a:p>
            <a:pPr marL="209714" lvl="1" indent="-209714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 marL="209714" lvl="1" indent="-209714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Can be exploited to create internal DSLs that look like nested blocks</a:t>
            </a:r>
          </a:p>
          <a:p>
            <a:pPr marL="437564" lvl="2" indent="-209714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Declarative look, while being imperative</a:t>
            </a:r>
          </a:p>
          <a:p>
            <a:pPr marL="437564" lvl="2" indent="-209714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de-DE" dirty="0" smtClean="0"/>
          </a:p>
          <a:p>
            <a:pPr marL="437564" lvl="2" indent="-209714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 marL="209714" lvl="1" indent="-209714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Especially useful when building up object trees, e.g.</a:t>
            </a:r>
          </a:p>
          <a:p>
            <a:pPr marL="437564" lvl="2" indent="-209714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UI elements</a:t>
            </a:r>
          </a:p>
          <a:p>
            <a:pPr marL="437564" lvl="2" indent="-209714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Configuration</a:t>
            </a:r>
          </a:p>
          <a:p>
            <a:pPr marL="437564" lvl="2" indent="-209714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Etc.</a:t>
            </a:r>
          </a:p>
          <a:p>
            <a:pPr marL="0" indent="0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902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Nested Block Syntax, Callback API Example in Java 8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pPr marL="0" indent="0">
              <a:lnSpc>
                <a:spcPct val="107000"/>
              </a:lnSpc>
              <a:buNone/>
            </a:pPr>
            <a:endParaRPr lang="en-US" i="1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endParaRPr lang="en-US" i="1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-&gt;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conf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.setPort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(80);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conf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"/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hello?name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=$name"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response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-&gt;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response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.header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Pair.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"content"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"text/html"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HtmlBuilder.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response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-&gt;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.h1(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"Hello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builder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.param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"name"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828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Nested Block Syntax, Callback API Example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de-DE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de-DE" dirty="0"/>
          </a:p>
          <a:p>
            <a:pPr marL="0" indent="0">
              <a:lnSpc>
                <a:spcPct val="107000"/>
              </a:lnSpc>
              <a:buNone/>
            </a:pP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port = </a:t>
            </a:r>
            <a:r>
              <a:rPr lang="en-US" dirty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80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get(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"/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hello?name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=$name"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header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Content-Type"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"text/html"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i="1" dirty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h1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Hello 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'name'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  <p:sp>
        <p:nvSpPr>
          <p:cNvPr id="6" name="Abgerundete rechteckige Legende 5"/>
          <p:cNvSpPr/>
          <p:nvPr/>
        </p:nvSpPr>
        <p:spPr bwMode="auto">
          <a:xfrm>
            <a:off x="3280721" y="2392116"/>
            <a:ext cx="4328985" cy="375080"/>
          </a:xfrm>
          <a:prstGeom prst="wedgeRoundRectCallout">
            <a:avLst>
              <a:gd name="adj1" fmla="val -78773"/>
              <a:gd name="adj2" fmla="val 91964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kern="0" dirty="0">
                <a:solidFill>
                  <a:sysClr val="windowText" lastClr="000000"/>
                </a:solidFill>
              </a:rPr>
              <a:t>Assignment to setter on default argument</a:t>
            </a:r>
          </a:p>
        </p:txBody>
      </p:sp>
      <p:sp>
        <p:nvSpPr>
          <p:cNvPr id="8" name="Abgerundete rechteckige Legende 7"/>
          <p:cNvSpPr/>
          <p:nvPr/>
        </p:nvSpPr>
        <p:spPr bwMode="auto">
          <a:xfrm>
            <a:off x="3897526" y="1969934"/>
            <a:ext cx="2306594" cy="358102"/>
          </a:xfrm>
          <a:prstGeom prst="wedgeRoundRectCallout">
            <a:avLst>
              <a:gd name="adj1" fmla="val -153197"/>
              <a:gd name="adj2" fmla="val 123691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kern="0" dirty="0">
                <a:solidFill>
                  <a:sysClr val="windowText" lastClr="000000"/>
                </a:solidFill>
              </a:rPr>
              <a:t>default argument </a:t>
            </a:r>
            <a:r>
              <a:rPr lang="en-US" kern="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</a:p>
        </p:txBody>
      </p:sp>
      <p:sp>
        <p:nvSpPr>
          <p:cNvPr id="9" name="Abgerundete rechteckige Legende 8"/>
          <p:cNvSpPr/>
          <p:nvPr/>
        </p:nvSpPr>
        <p:spPr bwMode="auto">
          <a:xfrm>
            <a:off x="2062438" y="5132844"/>
            <a:ext cx="4576120" cy="382362"/>
          </a:xfrm>
          <a:prstGeom prst="wedgeRoundRectCallout">
            <a:avLst>
              <a:gd name="adj1" fmla="val -61344"/>
              <a:gd name="adj2" fmla="val -221932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kern="0" dirty="0">
                <a:solidFill>
                  <a:sysClr val="windowText" lastClr="000000"/>
                </a:solidFill>
              </a:rPr>
              <a:t>Implicit return of last expression result</a:t>
            </a:r>
          </a:p>
        </p:txBody>
      </p:sp>
      <p:sp>
        <p:nvSpPr>
          <p:cNvPr id="11" name="Abgerundete rechteckige Legende 10"/>
          <p:cNvSpPr/>
          <p:nvPr/>
        </p:nvSpPr>
        <p:spPr bwMode="auto">
          <a:xfrm>
            <a:off x="5303110" y="3653136"/>
            <a:ext cx="2306594" cy="370351"/>
          </a:xfrm>
          <a:prstGeom prst="wedgeRoundRectCallout">
            <a:avLst>
              <a:gd name="adj1" fmla="val -187069"/>
              <a:gd name="adj2" fmla="val -11282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kern="0" dirty="0">
                <a:solidFill>
                  <a:sysClr val="windowText" lastClr="000000"/>
                </a:solidFill>
              </a:rPr>
              <a:t>Extension method</a:t>
            </a:r>
          </a:p>
        </p:txBody>
      </p:sp>
      <p:sp>
        <p:nvSpPr>
          <p:cNvPr id="12" name="Abgerundete rechteckige Legende 11"/>
          <p:cNvSpPr/>
          <p:nvPr/>
        </p:nvSpPr>
        <p:spPr bwMode="auto">
          <a:xfrm>
            <a:off x="1739063" y="1536016"/>
            <a:ext cx="5633803" cy="353693"/>
          </a:xfrm>
          <a:prstGeom prst="wedgeRoundRectCallout">
            <a:avLst>
              <a:gd name="adj1" fmla="val -55496"/>
              <a:gd name="adj2" fmla="val 216097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kern="0" dirty="0">
                <a:solidFill>
                  <a:sysClr val="windowText" lastClr="000000"/>
                </a:solidFill>
              </a:rPr>
              <a:t>Method with lambda argument</a:t>
            </a:r>
          </a:p>
        </p:txBody>
      </p:sp>
      <p:sp>
        <p:nvSpPr>
          <p:cNvPr id="13" name="Abgerundete rechteckige Legende 12"/>
          <p:cNvSpPr/>
          <p:nvPr/>
        </p:nvSpPr>
        <p:spPr bwMode="auto">
          <a:xfrm>
            <a:off x="4823942" y="2847967"/>
            <a:ext cx="2306594" cy="365257"/>
          </a:xfrm>
          <a:prstGeom prst="wedgeRoundRectCallout">
            <a:avLst>
              <a:gd name="adj1" fmla="val -84034"/>
              <a:gd name="adj2" fmla="val 109885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kern="0" dirty="0">
                <a:solidFill>
                  <a:sysClr val="windowText" lastClr="000000"/>
                </a:solidFill>
              </a:rPr>
              <a:t>Mapping operator</a:t>
            </a:r>
          </a:p>
        </p:txBody>
      </p:sp>
    </p:spTree>
    <p:extLst>
      <p:ext uri="{BB962C8B-B14F-4D97-AF65-F5344CB8AC3E}">
        <p14:creationId xmlns:p14="http://schemas.microsoft.com/office/powerpoint/2010/main" val="378011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9" grpId="0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Nested Block Syntax</a:t>
            </a:r>
            <a:r>
              <a:rPr lang="en-US" dirty="0" smtClean="0"/>
              <a:t>, Summary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5" y="1837639"/>
            <a:ext cx="8235263" cy="3988027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Nested block APIs reflect logical containment structures in code</a:t>
            </a:r>
          </a:p>
          <a:p>
            <a:endParaRPr lang="en-US" dirty="0" smtClean="0"/>
          </a:p>
          <a:p>
            <a:r>
              <a:rPr lang="en-US" dirty="0" err="1" smtClean="0"/>
              <a:t>Xtend</a:t>
            </a:r>
            <a:r>
              <a:rPr lang="en-US" dirty="0" smtClean="0"/>
              <a:t> reduces visual noise and enables declarative look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Can improve maintainability due to clear intent and readability of code</a:t>
            </a:r>
            <a:br>
              <a:rPr lang="en-US" dirty="0" smtClean="0"/>
            </a:br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"Traditional" APIs may be used as nested blocks, using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operator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32897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unhofer FOKUS">
  <a:themeElements>
    <a:clrScheme name="Fraunhofer FOKUS SQC">
      <a:dk1>
        <a:sysClr val="windowText" lastClr="000000"/>
      </a:dk1>
      <a:lt1>
        <a:sysClr val="window" lastClr="FFFFFF"/>
      </a:lt1>
      <a:dk2>
        <a:srgbClr val="AD2221"/>
      </a:dk2>
      <a:lt2>
        <a:srgbClr val="FFFFFF"/>
      </a:lt2>
      <a:accent1>
        <a:srgbClr val="AD2221"/>
      </a:accent1>
      <a:accent2>
        <a:srgbClr val="616568"/>
      </a:accent2>
      <a:accent3>
        <a:srgbClr val="93959A"/>
      </a:accent3>
      <a:accent4>
        <a:srgbClr val="C7C9CA"/>
      </a:accent4>
      <a:accent5>
        <a:srgbClr val="E9EAEB"/>
      </a:accent5>
      <a:accent6>
        <a:srgbClr val="616567"/>
      </a:accent6>
      <a:hlink>
        <a:srgbClr val="AD2221"/>
      </a:hlink>
      <a:folHlink>
        <a:srgbClr val="009879"/>
      </a:folHlink>
    </a:clrScheme>
    <a:fontScheme name="FOKUS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22225" cap="flat" cmpd="sng">
          <a:solidFill>
            <a:schemeClr val="accent1"/>
          </a:solidFill>
          <a:prstDash val="solid"/>
          <a:round/>
          <a:headEnd/>
          <a:tailEnd/>
        </a:ln>
        <a:effectLst/>
      </a:spPr>
      <a:bodyPr lIns="0" tIns="0" rIns="0" bIns="0" rtlCol="0" anchor="ctr">
        <a:sp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>
            <a:ln>
              <a:noFill/>
            </a:ln>
            <a:solidFill>
              <a:sysClr val="windowText" lastClr="000000"/>
            </a:solidFill>
            <a:effectLst/>
            <a:uLnTx/>
            <a:uFillTx/>
          </a:defRPr>
        </a:defPPr>
      </a:lstStyle>
    </a:spDef>
    <a:lnDef>
      <a:spPr>
        <a:ln w="12700" cmpd="sng">
          <a:solidFill>
            <a:srgbClr val="16BAE7"/>
          </a:solidFill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151200" tIns="0" rIns="0" bIns="0" rtlCol="0">
        <a:noAutofit/>
      </a:bodyPr>
      <a:lstStyle>
        <a:defPPr>
          <a:lnSpc>
            <a:spcPts val="2800"/>
          </a:lnSpc>
          <a:spcBef>
            <a:spcPts val="560"/>
          </a:spcBef>
          <a:buClr>
            <a:schemeClr val="tx1"/>
          </a:buClr>
          <a:defRPr sz="2200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SQC_PPT-Vorlage_16-9_2016-v02</Template>
  <TotalTime>0</TotalTime>
  <Words>2249</Words>
  <Application>Microsoft Office PowerPoint</Application>
  <PresentationFormat>Bildschirmpräsentation (4:3)</PresentationFormat>
  <Paragraphs>543</Paragraphs>
  <Slides>40</Slides>
  <Notes>26</Notes>
  <HiddenSlides>8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40</vt:i4>
      </vt:variant>
    </vt:vector>
  </HeadingPairs>
  <TitlesOfParts>
    <vt:vector size="47" baseType="lpstr">
      <vt:lpstr>Arial</vt:lpstr>
      <vt:lpstr>Arial Black</vt:lpstr>
      <vt:lpstr>Calibri</vt:lpstr>
      <vt:lpstr>Consolas</vt:lpstr>
      <vt:lpstr>Symbol</vt:lpstr>
      <vt:lpstr>Times New Roman</vt:lpstr>
      <vt:lpstr>Fraunhofer FOKUS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Contact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Xtend API and DSL Design Patterns Subheadline</dc:title>
  <dc:creator>mbu</dc:creator>
  <cp:lastModifiedBy>mbu</cp:lastModifiedBy>
  <cp:revision>527</cp:revision>
  <dcterms:created xsi:type="dcterms:W3CDTF">2016-01-03T10:26:22Z</dcterms:created>
  <dcterms:modified xsi:type="dcterms:W3CDTF">2016-06-06T06:42:08Z</dcterms:modified>
</cp:coreProperties>
</file>