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9BF12-0D0A-4BD7-9825-7D986B222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CAC9D7-591F-483C-8822-263ADF16E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064B66-5BFF-4298-AB11-DC20AE4B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8EDE-CC39-480A-B02C-3E552156857B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6AE6B-79CD-41E2-BBA9-DB823DF9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B54A5-3141-47B5-A60F-58496236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C60D-9192-4EF8-95D2-D311C27C7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63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DB4C5-5406-4F23-A403-5BF61378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9C7B58-B2A0-4ABF-B548-1D546D301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6F090-5DB0-45A5-8606-EACFE222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8EDE-CC39-480A-B02C-3E552156857B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78458-730C-469F-A269-DD2D67C9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748B6-FFFF-46F8-9865-0B94FF49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C60D-9192-4EF8-95D2-D311C27C7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55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841D2D-BE41-49A9-9E46-D37958D40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2944C0-498D-4FE3-BABE-F5CD1A873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14CC5-C604-4F9D-BDF0-AA3A79F6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8EDE-CC39-480A-B02C-3E552156857B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680D4-CD32-418B-B8CF-D2ACA745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75341-D805-411E-A463-C81AD8BF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C60D-9192-4EF8-95D2-D311C27C7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12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E1E02-D798-45F7-A7B0-5557AEC3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EEDC7-D227-4772-99D3-5379A6BDC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F871C-6374-4A1D-91DD-7AEFC610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8EDE-CC39-480A-B02C-3E552156857B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C0B08-6B4F-4C7C-BA43-D36CE3AE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5BA420-4612-4BAE-AF6E-1A8CFBF4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C60D-9192-4EF8-95D2-D311C27C7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11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13073-6833-4D46-B52E-1511EC9E4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7BCD55-9EE6-4575-A783-4A0818EDC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A2ED4-5177-4F36-9A8A-C68CFD15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8EDE-CC39-480A-B02C-3E552156857B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E9E94-5281-4738-AE86-30B428B7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68B8A-3F40-4785-888E-70357701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C60D-9192-4EF8-95D2-D311C27C7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1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7E346-724C-4658-85E2-41B41A06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FC9D9-BCE8-441C-A8C4-9EC6DC742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A976D5-243C-4A8E-8F9A-F8CD3746C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D88F07-70C2-40F7-9290-BA54BAFB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8EDE-CC39-480A-B02C-3E552156857B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C72106-3316-485E-8825-1020A166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6AFD0B-18FF-47B6-86C1-5664DADD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C60D-9192-4EF8-95D2-D311C27C7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206C6-4372-4B06-A576-B8395F76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D4D8D2-1A69-4C96-AC0A-468F40663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7D2FEA-21B0-4691-B099-E2A567D7D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941911-0090-4D0E-8188-E43ECF3D5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2C80FE-AF87-43B2-9055-F8C5FD773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4B8B7B-9DB4-4D5E-8A86-A60621E6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8EDE-CC39-480A-B02C-3E552156857B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A3E25B-70AC-4C45-8159-21373129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07AF9B-A845-4641-8354-D3BCC0DC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C60D-9192-4EF8-95D2-D311C27C7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37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CFE78-0EC5-4569-AAE1-07962BB6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171625-FC0C-42D2-B140-848A60C14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8EDE-CC39-480A-B02C-3E552156857B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B35E39-9079-415B-B1E7-52614B84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F9BB8B-4275-4774-AE61-847FF715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C60D-9192-4EF8-95D2-D311C27C7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53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C18BA8-BE0C-480A-AAEB-4C8549D7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8EDE-CC39-480A-B02C-3E552156857B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75BA59-2452-4EFA-A893-77676CAF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34F7E-9DE0-478A-807F-FA42A389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C60D-9192-4EF8-95D2-D311C27C7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85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E3E26-2088-475A-ABEC-48064468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F7AFF-7C8F-4140-901B-16CF628C8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40EAF8-A4E6-45FA-B157-B50EDD150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CF278-0BB9-4BB9-9670-6DA6F39C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8EDE-CC39-480A-B02C-3E552156857B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25653-575D-4D97-9949-37E923F1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7E2DE-59D8-4B76-88AD-57075422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C60D-9192-4EF8-95D2-D311C27C7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78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3E7D5-8F1E-4C9C-A6F0-90E8F170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9B2083-3599-4D1E-9621-B19F9768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537D46-FE54-4B46-B7F7-DCAA3DA01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1A1F2-AE64-40BB-8E3D-28B2073F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8EDE-CC39-480A-B02C-3E552156857B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DED8A9-9AA2-4608-AD89-BF2BB6DE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54B9B4-E42B-42DE-BB30-D6400D20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C60D-9192-4EF8-95D2-D311C27C7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30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A2CBDE-FF39-41B1-AA5C-3D8696A56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D04FC5-2696-431D-A5DF-359510221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B6B60-6D17-44F1-9E8A-B91E7D96A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68EDE-CC39-480A-B02C-3E552156857B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85D36-221A-4D05-887D-85A02DBFD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7545F-FFE6-479F-ACA1-869339A34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CC60D-9192-4EF8-95D2-D311C27C78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7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0046A-113F-4ED3-8962-AF8C3C9D4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5709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B5F42-C956-4C58-82C5-E281E477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流程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E508A-7C47-459C-943C-4BD044DC0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读取指令</a:t>
            </a:r>
            <a:endParaRPr lang="en-US" altLang="zh-CN" dirty="0"/>
          </a:p>
          <a:p>
            <a:r>
              <a:rPr lang="zh-CN" altLang="zh-CN" dirty="0"/>
              <a:t>生成对象（同时输出相应语句，计数</a:t>
            </a:r>
            <a:r>
              <a:rPr lang="en-US" altLang="zh-CN" dirty="0"/>
              <a:t>+1</a:t>
            </a:r>
            <a:r>
              <a:rPr lang="zh-CN" altLang="zh-CN" dirty="0"/>
              <a:t>）</a:t>
            </a:r>
            <a:endParaRPr lang="en-US" altLang="zh-CN" dirty="0"/>
          </a:p>
          <a:p>
            <a:r>
              <a:rPr lang="zh-CN" altLang="zh-CN" dirty="0"/>
              <a:t>输出所有生成过的对象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2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8F14B-6896-4CE4-B555-3883D182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r>
              <a:rPr lang="en-US" altLang="zh-CN" dirty="0"/>
              <a:t>-</a:t>
            </a:r>
            <a:r>
              <a:rPr lang="en-US" altLang="zh-CN" dirty="0" err="1"/>
              <a:t>PoweredDevice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FF10C1-C110-4BF3-918C-C13588A3D7C0}"/>
              </a:ext>
            </a:extLst>
          </p:cNvPr>
          <p:cNvSpPr/>
          <p:nvPr/>
        </p:nvSpPr>
        <p:spPr>
          <a:xfrm>
            <a:off x="1021234" y="1582339"/>
            <a:ext cx="10332566" cy="40318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1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PoweredDevice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20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1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number;</a:t>
            </a:r>
          </a:p>
          <a:p>
            <a:pPr lvl="2"/>
            <a:r>
              <a:rPr lang="en-US" altLang="zh-CN" sz="2000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PoweredDevice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3"/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 new </a:t>
            </a:r>
            <a:r>
              <a:rPr lang="en-US" altLang="zh-CN" sz="2000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PoweredDevice</a:t>
            </a:r>
            <a:r>
              <a:rPr lang="en-US" altLang="zh-CN" sz="2000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is constructed.</a:t>
            </a:r>
            <a:r>
              <a:rPr lang="en-US" altLang="zh-CN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sz="20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PoweredDevice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There are </a:t>
            </a:r>
            <a:r>
              <a:rPr lang="en-US" altLang="zh-CN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PoweredDevice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number</a:t>
            </a:r>
          </a:p>
          <a:p>
            <a:pPr lvl="3"/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PoweredDevices</a:t>
            </a:r>
            <a:r>
              <a:rPr lang="en-US" altLang="zh-CN" sz="2000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in total.</a:t>
            </a:r>
            <a:r>
              <a:rPr lang="en-US" altLang="zh-CN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	virtual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1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 { cout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PoweredDevice</a:t>
            </a:r>
            <a:r>
              <a:rPr lang="en-US" altLang="zh-CN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0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925C-EAEE-4269-B420-D2727CB1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r>
              <a:rPr lang="en-US" altLang="zh-CN" dirty="0"/>
              <a:t>-Scanner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19C93D-5261-4172-8FB7-15C7A267FDBB}"/>
              </a:ext>
            </a:extLst>
          </p:cNvPr>
          <p:cNvSpPr/>
          <p:nvPr/>
        </p:nvSpPr>
        <p:spPr>
          <a:xfrm>
            <a:off x="649663" y="1843950"/>
            <a:ext cx="11265817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1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1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PoweredDevice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20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1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number;</a:t>
            </a:r>
          </a:p>
          <a:p>
            <a:pPr lvl="1"/>
            <a:r>
              <a:rPr lang="en-US" altLang="zh-CN" sz="2000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 new Scanner is constructed.</a:t>
            </a:r>
            <a:r>
              <a:rPr lang="en-US" altLang="zh-CN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There are </a:t>
            </a:r>
            <a:r>
              <a:rPr lang="en-US" altLang="zh-CN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Scanner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Scanner in total.</a:t>
            </a:r>
            <a:r>
              <a:rPr lang="en-US" altLang="zh-CN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1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 { cout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altLang="zh-CN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65553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E0A50-9683-4D0B-9BB2-66AF880D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r>
              <a:rPr lang="en-US" altLang="zh-CN" dirty="0"/>
              <a:t>- Printer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BEA703-293B-472E-A047-C4B71181C932}"/>
              </a:ext>
            </a:extLst>
          </p:cNvPr>
          <p:cNvSpPr/>
          <p:nvPr/>
        </p:nvSpPr>
        <p:spPr>
          <a:xfrm>
            <a:off x="223100" y="2022497"/>
            <a:ext cx="1174580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1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1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PoweredDevice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20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1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number;</a:t>
            </a:r>
          </a:p>
          <a:p>
            <a:pPr lvl="1"/>
            <a:r>
              <a:rPr lang="en-US" altLang="zh-CN" sz="2000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 new Printer is constructed.</a:t>
            </a:r>
            <a:r>
              <a:rPr lang="en-US" altLang="zh-CN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There are </a:t>
            </a:r>
            <a:r>
              <a:rPr lang="en-US" altLang="zh-CN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Printer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Printer in total.</a:t>
            </a:r>
            <a:r>
              <a:rPr lang="en-US" altLang="zh-CN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1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 { cout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altLang="zh-CN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58702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52EE7-E17A-40BF-8616-AA582B19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r>
              <a:rPr lang="en-US" altLang="zh-CN" dirty="0"/>
              <a:t>-Copier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DA96AA1-A08B-4F6B-972F-F13E06E4A37D}"/>
              </a:ext>
            </a:extLst>
          </p:cNvPr>
          <p:cNvSpPr/>
          <p:nvPr/>
        </p:nvSpPr>
        <p:spPr>
          <a:xfrm>
            <a:off x="378643" y="1720840"/>
            <a:ext cx="11434714" cy="37240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1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Copier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1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1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20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1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number;</a:t>
            </a:r>
          </a:p>
          <a:p>
            <a:pPr lvl="1"/>
            <a:r>
              <a:rPr lang="en-US" altLang="zh-CN" sz="2000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Copier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 new Copier is constructed.</a:t>
            </a:r>
            <a:r>
              <a:rPr lang="en-US" altLang="zh-CN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Copier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cout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There are </a:t>
            </a:r>
            <a:r>
              <a:rPr lang="en-US" altLang="zh-CN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Copier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 Copiers </a:t>
            </a:r>
            <a:r>
              <a:rPr lang="en-US" altLang="zh-CN" sz="2000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in total.</a:t>
            </a:r>
            <a:r>
              <a:rPr lang="en-US" altLang="zh-CN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1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 { cout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Copier</a:t>
            </a:r>
            <a:r>
              <a:rPr lang="en-US" altLang="zh-CN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FB81FE-F316-454D-BDF2-4A52F5C7CE54}"/>
              </a:ext>
            </a:extLst>
          </p:cNvPr>
          <p:cNvSpPr txBox="1"/>
          <p:nvPr/>
        </p:nvSpPr>
        <p:spPr>
          <a:xfrm>
            <a:off x="512189" y="5684363"/>
            <a:ext cx="693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记得初始化四个</a:t>
            </a:r>
            <a:r>
              <a:rPr lang="en-US" altLang="zh-CN" dirty="0"/>
              <a:t>number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7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F4954-B96A-49F5-A845-D9B2CF76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76" y="940160"/>
            <a:ext cx="10515600" cy="1325563"/>
          </a:xfrm>
        </p:spPr>
        <p:txBody>
          <a:bodyPr/>
          <a:lstStyle/>
          <a:p>
            <a:r>
              <a:rPr lang="zh-CN" altLang="en-US" dirty="0"/>
              <a:t>代码</a:t>
            </a:r>
            <a:br>
              <a:rPr lang="en-US" altLang="zh-CN" dirty="0"/>
            </a:br>
            <a:r>
              <a:rPr lang="en-US" altLang="zh-CN" dirty="0"/>
              <a:t>main()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ADBC8F-EEFC-4B60-B023-E4A5A027095B}"/>
              </a:ext>
            </a:extLst>
          </p:cNvPr>
          <p:cNvSpPr/>
          <p:nvPr/>
        </p:nvSpPr>
        <p:spPr>
          <a:xfrm>
            <a:off x="2680355" y="335845"/>
            <a:ext cx="6831291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i="1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zh-CN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PoweredDevice</a:t>
            </a:r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p[</a:t>
            </a:r>
            <a:r>
              <a:rPr lang="en-US" altLang="zh-CN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US" altLang="zh-CN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题目中的指针数组</a:t>
            </a:r>
            <a:endParaRPr lang="zh-CN" altLang="en-US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i="1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s[</a:t>
            </a:r>
            <a:r>
              <a:rPr lang="en-US" altLang="zh-CN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US" altLang="zh-CN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指令</a:t>
            </a:r>
            <a:endParaRPr lang="zh-CN" altLang="en-US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i="1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7B7F8B"/>
                </a:solidFill>
                <a:effectLst/>
                <a:latin typeface="Consolas" panose="020B0609020204030204" pitchFamily="49" charset="0"/>
              </a:rPr>
              <a:t>已经实例化对象的数目</a:t>
            </a:r>
            <a:endParaRPr lang="zh-CN" altLang="en-US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cin </a:t>
            </a:r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s;</a:t>
            </a:r>
          </a:p>
          <a:p>
            <a:pPr lvl="2"/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(s[</a:t>
            </a:r>
            <a:r>
              <a:rPr lang="en-US" altLang="zh-CN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	p[</a:t>
            </a:r>
            <a:r>
              <a:rPr lang="en-US" altLang="zh-CN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(s[</a:t>
            </a:r>
            <a:r>
              <a:rPr lang="en-US" altLang="zh-CN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	p[</a:t>
            </a:r>
            <a:r>
              <a:rPr lang="en-US" altLang="zh-CN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Copier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(s[</a:t>
            </a:r>
            <a:r>
              <a:rPr lang="en-US" altLang="zh-CN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	p[</a:t>
            </a:r>
            <a:r>
              <a:rPr lang="en-US" altLang="zh-CN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(s[</a:t>
            </a:r>
            <a:r>
              <a:rPr lang="en-US" altLang="zh-CN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	cout </a:t>
            </a:r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The devices are:</a:t>
            </a:r>
            <a:r>
              <a:rPr lang="en-US" altLang="zh-CN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i="1" dirty="0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		p[</a:t>
            </a:r>
            <a:r>
              <a:rPr lang="en-US" altLang="zh-CN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	break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1419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81D26B-7A50-4098-A002-F3B32419BBBA}"/>
              </a:ext>
            </a:extLst>
          </p:cNvPr>
          <p:cNvSpPr/>
          <p:nvPr/>
        </p:nvSpPr>
        <p:spPr>
          <a:xfrm>
            <a:off x="5262278" y="2967335"/>
            <a:ext cx="16674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1252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485C8A-CA01-4592-B756-D50D1883F95E}"/>
              </a:ext>
            </a:extLst>
          </p:cNvPr>
          <p:cNvSpPr/>
          <p:nvPr/>
        </p:nvSpPr>
        <p:spPr>
          <a:xfrm>
            <a:off x="4965722" y="2967335"/>
            <a:ext cx="22605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310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AA2B8-96A3-441A-918D-0039D7C5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D58F0-12D5-4B31-8536-F178D0F91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设计并实现用电设备类（</a:t>
            </a:r>
            <a:r>
              <a:rPr lang="en-US" altLang="zh-CN" dirty="0" err="1"/>
              <a:t>PoweredDevice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扫描仪类（</a:t>
            </a:r>
            <a:r>
              <a:rPr lang="en-US" altLang="zh-CN" dirty="0"/>
              <a:t>Scanner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打印机类（</a:t>
            </a:r>
            <a:r>
              <a:rPr lang="en-US" altLang="zh-CN" dirty="0"/>
              <a:t>Printer</a:t>
            </a:r>
            <a:r>
              <a:rPr lang="zh-CN" altLang="en-US" dirty="0"/>
              <a:t>），一体机类（</a:t>
            </a:r>
            <a:r>
              <a:rPr lang="en-US" altLang="zh-CN" dirty="0"/>
              <a:t>Copier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创建若干个设备，并将每个设备的指针保存于一个数组中，数组元素的类型为 </a:t>
            </a:r>
            <a:r>
              <a:rPr lang="en-US" altLang="zh-CN" dirty="0" err="1"/>
              <a:t>PoweredDevice</a:t>
            </a:r>
            <a:r>
              <a:rPr lang="en-US" altLang="zh-CN" dirty="0"/>
              <a:t> *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每创建一个设备，把它“隶属”的所有设备信息打印输出</a:t>
            </a:r>
            <a:endParaRPr lang="en-US" altLang="zh-CN" dirty="0"/>
          </a:p>
          <a:p>
            <a:r>
              <a:rPr lang="zh-CN" altLang="en-US" dirty="0"/>
              <a:t>在创建设备结束后（即输入</a:t>
            </a:r>
            <a:r>
              <a:rPr lang="en-US" altLang="zh-CN" dirty="0"/>
              <a:t>e</a:t>
            </a:r>
            <a:r>
              <a:rPr lang="zh-CN" altLang="en-US" dirty="0"/>
              <a:t>之后），显示所有创建过的设备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E0D157-29B5-431F-9255-C6B4F82E39DF}"/>
              </a:ext>
            </a:extLst>
          </p:cNvPr>
          <p:cNvSpPr/>
          <p:nvPr/>
        </p:nvSpPr>
        <p:spPr>
          <a:xfrm>
            <a:off x="2614367" y="4976634"/>
            <a:ext cx="76231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zh-CN" sz="2400" dirty="0"/>
              <a:t>打印机是</a:t>
            </a:r>
            <a:r>
              <a:rPr lang="en-US" altLang="zh-CN" sz="2400" dirty="0"/>
              <a:t>  </a:t>
            </a:r>
            <a:r>
              <a:rPr lang="zh-CN" altLang="zh-CN" sz="2400" b="1" dirty="0">
                <a:solidFill>
                  <a:srgbClr val="FF33CC"/>
                </a:solidFill>
              </a:rPr>
              <a:t>用电设备</a:t>
            </a:r>
            <a:endParaRPr lang="en-US" altLang="zh-CN" sz="2400" b="1" dirty="0">
              <a:solidFill>
                <a:srgbClr val="FF33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sz="2400" dirty="0"/>
              <a:t>扫描仪也是</a:t>
            </a:r>
            <a:r>
              <a:rPr lang="en-US" altLang="zh-CN" sz="2400" dirty="0"/>
              <a:t> </a:t>
            </a:r>
            <a:r>
              <a:rPr lang="zh-CN" altLang="zh-CN" sz="2400" b="1" dirty="0">
                <a:solidFill>
                  <a:srgbClr val="FF33CC"/>
                </a:solidFill>
              </a:rPr>
              <a:t>用电设备</a:t>
            </a:r>
            <a:endParaRPr lang="en-US" altLang="zh-CN" sz="2400" b="1" dirty="0">
              <a:solidFill>
                <a:srgbClr val="FF33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sz="2400" dirty="0"/>
              <a:t>一体机既是</a:t>
            </a:r>
            <a:r>
              <a:rPr lang="zh-CN" altLang="zh-CN" sz="2400" b="1" dirty="0"/>
              <a:t>打印机</a:t>
            </a:r>
            <a:r>
              <a:rPr lang="zh-CN" altLang="zh-CN" sz="2400" dirty="0"/>
              <a:t>，又是</a:t>
            </a:r>
            <a:r>
              <a:rPr lang="zh-CN" altLang="zh-CN" sz="2400" b="1" dirty="0"/>
              <a:t>扫描仪</a:t>
            </a:r>
            <a:r>
              <a:rPr lang="zh-CN" altLang="zh-CN" sz="2400" dirty="0"/>
              <a:t>，还是</a:t>
            </a:r>
            <a:r>
              <a:rPr lang="zh-CN" altLang="zh-CN" sz="2400" b="1" dirty="0">
                <a:solidFill>
                  <a:srgbClr val="FF33CC"/>
                </a:solidFill>
              </a:rPr>
              <a:t>用电设备</a:t>
            </a:r>
          </a:p>
        </p:txBody>
      </p:sp>
    </p:spTree>
    <p:extLst>
      <p:ext uri="{BB962C8B-B14F-4D97-AF65-F5344CB8AC3E}">
        <p14:creationId xmlns:p14="http://schemas.microsoft.com/office/powerpoint/2010/main" val="138598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33512-00F6-4322-A7FF-14977FAC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做什么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8DD7A-8547-4EC7-AA41-4DCD4ADCB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记录</a:t>
            </a:r>
            <a:r>
              <a:rPr lang="zh-CN" altLang="en-US" dirty="0"/>
              <a:t>每种类型已经实例化</a:t>
            </a:r>
            <a:r>
              <a:rPr lang="zh-CN" altLang="zh-CN" dirty="0"/>
              <a:t>对象的数目</a:t>
            </a:r>
            <a:endParaRPr lang="en-US" altLang="zh-CN" dirty="0"/>
          </a:p>
          <a:p>
            <a:r>
              <a:rPr lang="zh-CN" altLang="en-US" dirty="0"/>
              <a:t>按要求打印输出</a:t>
            </a:r>
            <a:endParaRPr lang="en-US" altLang="zh-CN" dirty="0"/>
          </a:p>
          <a:p>
            <a:r>
              <a:rPr lang="zh-CN" altLang="en-US" dirty="0"/>
              <a:t>记录对象生成的顺序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855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28C0D-5D0E-4534-9662-35F0BA5B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自顶向下</a:t>
            </a:r>
            <a:r>
              <a:rPr lang="en-US" altLang="zh-CN" dirty="0"/>
              <a:t>-&gt;Top Down</a:t>
            </a:r>
            <a:r>
              <a:rPr lang="zh-CN" altLang="zh-CN" dirty="0"/>
              <a:t>的想法：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2E85E-D066-4678-87DD-0F00DC6F9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打印机是用电设备</a:t>
            </a:r>
            <a:endParaRPr lang="en-US" altLang="zh-CN" dirty="0"/>
          </a:p>
          <a:p>
            <a:r>
              <a:rPr lang="zh-CN" altLang="zh-CN" dirty="0"/>
              <a:t>扫描仪也是用电设备</a:t>
            </a:r>
            <a:endParaRPr lang="en-US" altLang="zh-CN" dirty="0"/>
          </a:p>
          <a:p>
            <a:r>
              <a:rPr lang="zh-CN" altLang="zh-CN" dirty="0"/>
              <a:t>一体机既是打印机，又是扫描仪，还是用电设备</a:t>
            </a:r>
          </a:p>
          <a:p>
            <a:r>
              <a:rPr lang="zh-CN" altLang="en-US" dirty="0"/>
              <a:t>自然地想到</a:t>
            </a:r>
            <a:r>
              <a:rPr lang="en-US" altLang="zh-CN" dirty="0"/>
              <a:t>C++</a:t>
            </a:r>
            <a:r>
              <a:rPr lang="zh-CN" altLang="en-US" dirty="0"/>
              <a:t>中 </a:t>
            </a:r>
            <a:r>
              <a:rPr lang="zh-CN" altLang="en-US" b="1" dirty="0"/>
              <a:t>“类的继承”</a:t>
            </a:r>
          </a:p>
        </p:txBody>
      </p:sp>
    </p:spTree>
    <p:extLst>
      <p:ext uri="{BB962C8B-B14F-4D97-AF65-F5344CB8AC3E}">
        <p14:creationId xmlns:p14="http://schemas.microsoft.com/office/powerpoint/2010/main" val="80676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BB778-6FD7-4727-9D80-7DC85B86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隶属关系</a:t>
            </a:r>
            <a:r>
              <a:rPr lang="en-US" altLang="zh-CN" dirty="0"/>
              <a:t>-&gt;</a:t>
            </a:r>
            <a:r>
              <a:rPr lang="zh-CN" altLang="zh-CN" dirty="0"/>
              <a:t>类的继承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9B390-1273-4DD9-8D51-3ADAB6F2B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01825" cy="4351338"/>
          </a:xfrm>
        </p:spPr>
        <p:txBody>
          <a:bodyPr/>
          <a:lstStyle/>
          <a:p>
            <a:r>
              <a:rPr lang="zh-CN" altLang="zh-CN" dirty="0"/>
              <a:t>设计</a:t>
            </a:r>
            <a:r>
              <a:rPr lang="en-US" altLang="zh-CN" dirty="0"/>
              <a:t>4</a:t>
            </a:r>
            <a:r>
              <a:rPr lang="zh-CN" altLang="zh-CN" dirty="0"/>
              <a:t>个类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 err="1"/>
              <a:t>PoweredDevice</a:t>
            </a:r>
            <a:endParaRPr lang="en-US" altLang="zh-CN" dirty="0"/>
          </a:p>
          <a:p>
            <a:pPr lvl="1"/>
            <a:r>
              <a:rPr lang="en-US" altLang="zh-CN" dirty="0"/>
              <a:t>Printer</a:t>
            </a:r>
          </a:p>
          <a:p>
            <a:pPr lvl="1"/>
            <a:r>
              <a:rPr lang="en-US" altLang="zh-CN" dirty="0"/>
              <a:t>Scanner</a:t>
            </a:r>
          </a:p>
          <a:p>
            <a:pPr lvl="1"/>
            <a:r>
              <a:rPr lang="en-US" altLang="zh-CN" dirty="0"/>
              <a:t>Copier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76EC38-AC8A-44CA-825F-44373B85B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84" b="94012" l="4793" r="91321">
                        <a14:foregroundMark x1="38083" y1="14172" x2="38083" y2="14172"/>
                        <a14:foregroundMark x1="37953" y1="35729" x2="37953" y2="35729"/>
                        <a14:foregroundMark x1="54922" y1="35928" x2="54922" y2="359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320" y="681037"/>
            <a:ext cx="8471678" cy="549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0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F7664-75B0-42DE-B5E1-8910649A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记录数目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30566A-F383-4BFA-9712-C86493C2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类</a:t>
            </a:r>
            <a:r>
              <a:rPr lang="zh-CN" altLang="zh-CN"/>
              <a:t>专</a:t>
            </a:r>
            <a:r>
              <a:rPr lang="zh-CN" altLang="zh-CN" dirty="0"/>
              <a:t>属的</a:t>
            </a:r>
            <a:r>
              <a:rPr lang="zh-CN" altLang="en-US" dirty="0"/>
              <a:t>静态</a:t>
            </a:r>
            <a:r>
              <a:rPr lang="zh-CN" altLang="zh-CN" dirty="0"/>
              <a:t>变量：</a:t>
            </a:r>
            <a:r>
              <a:rPr lang="en-US" altLang="zh-CN" dirty="0"/>
              <a:t>static int number</a:t>
            </a:r>
          </a:p>
          <a:p>
            <a:pPr lvl="0"/>
            <a:r>
              <a:rPr lang="zh-CN" altLang="en-US" dirty="0"/>
              <a:t>静态变量一直存在，需要在类外初始化。</a:t>
            </a:r>
            <a:endParaRPr lang="en-US" altLang="zh-CN" dirty="0"/>
          </a:p>
          <a:p>
            <a:pPr lvl="0"/>
            <a:endParaRPr lang="zh-CN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A23B77-0636-4D63-9868-181D6DAB699C}"/>
              </a:ext>
            </a:extLst>
          </p:cNvPr>
          <p:cNvSpPr/>
          <p:nvPr/>
        </p:nvSpPr>
        <p:spPr>
          <a:xfrm>
            <a:off x="1407736" y="352641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i="1" dirty="0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PoweredDevice</a:t>
            </a:r>
            <a:r>
              <a:rPr lang="en-US" altLang="zh-CN" dirty="0"/>
              <a:t>::number = 0;</a:t>
            </a:r>
          </a:p>
          <a:p>
            <a:r>
              <a:rPr lang="en-US" altLang="zh-CN" i="1" dirty="0"/>
              <a:t>int</a:t>
            </a:r>
            <a:r>
              <a:rPr lang="en-US" altLang="zh-CN" dirty="0"/>
              <a:t> Printer::number = 0;</a:t>
            </a:r>
          </a:p>
          <a:p>
            <a:r>
              <a:rPr lang="en-US" altLang="zh-CN" i="1" dirty="0"/>
              <a:t>int</a:t>
            </a:r>
            <a:r>
              <a:rPr lang="en-US" altLang="zh-CN" dirty="0"/>
              <a:t> Scanner::number = 0;</a:t>
            </a:r>
          </a:p>
          <a:p>
            <a:r>
              <a:rPr lang="en-US" altLang="zh-CN" i="1" dirty="0"/>
              <a:t>int</a:t>
            </a:r>
            <a:r>
              <a:rPr lang="en-US" altLang="zh-CN" dirty="0"/>
              <a:t> Copier::number = 0;</a:t>
            </a:r>
          </a:p>
        </p:txBody>
      </p:sp>
    </p:spTree>
    <p:extLst>
      <p:ext uri="{BB962C8B-B14F-4D97-AF65-F5344CB8AC3E}">
        <p14:creationId xmlns:p14="http://schemas.microsoft.com/office/powerpoint/2010/main" val="107294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CCAEE-7D6B-40D7-930F-94898203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打印输出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1352F-1B45-4797-86D3-45DFE10A0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子类的对象生成时，会先调用父类的构造函数，再调用子类的构造函数。</a:t>
            </a:r>
            <a:endParaRPr lang="en-US" altLang="zh-CN" dirty="0"/>
          </a:p>
          <a:p>
            <a:r>
              <a:rPr lang="zh-CN" altLang="en-US" dirty="0"/>
              <a:t>修改构造函数即可</a:t>
            </a:r>
          </a:p>
        </p:txBody>
      </p:sp>
    </p:spTree>
    <p:extLst>
      <p:ext uri="{BB962C8B-B14F-4D97-AF65-F5344CB8AC3E}">
        <p14:creationId xmlns:p14="http://schemas.microsoft.com/office/powerpoint/2010/main" val="254126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DC8FD-78C7-4CD8-AA4A-3F39556C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按对象生成顺序输出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7E9DF-436F-457B-9335-9FF438AF3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创建若干个设备，并将每个设备的指针保存于一个数组中，数组元素的类型为 </a:t>
            </a:r>
            <a:r>
              <a:rPr lang="en-US" altLang="zh-CN" b="1" dirty="0" err="1">
                <a:solidFill>
                  <a:srgbClr val="FF0000"/>
                </a:solidFill>
              </a:rPr>
              <a:t>PoweredDevice</a:t>
            </a:r>
            <a:r>
              <a:rPr lang="en-US" altLang="zh-CN" b="1" dirty="0">
                <a:solidFill>
                  <a:srgbClr val="FF0000"/>
                </a:solidFill>
              </a:rPr>
              <a:t> *</a:t>
            </a:r>
            <a:r>
              <a:rPr lang="en-US" altLang="zh-CN" b="1" dirty="0"/>
              <a:t> </a:t>
            </a:r>
          </a:p>
          <a:p>
            <a:r>
              <a:rPr lang="zh-CN" altLang="en-US" dirty="0"/>
              <a:t>多态：</a:t>
            </a:r>
            <a:r>
              <a:rPr lang="zh-CN" altLang="en-US" b="1" dirty="0"/>
              <a:t>父类的指针可以指向子类的对象</a:t>
            </a:r>
            <a:r>
              <a:rPr lang="zh-CN" altLang="en-US" dirty="0"/>
              <a:t>，在调用虚函数时，指向的对象是谁，就调用谁的函数。</a:t>
            </a:r>
            <a:endParaRPr lang="en-US" altLang="zh-CN" dirty="0"/>
          </a:p>
          <a:p>
            <a:r>
              <a:rPr lang="zh-CN" altLang="en-US" dirty="0"/>
              <a:t>给每个类加一个</a:t>
            </a:r>
            <a:r>
              <a:rPr lang="en-US" altLang="zh-CN" dirty="0"/>
              <a:t>virtual void show(); </a:t>
            </a:r>
            <a:r>
              <a:rPr lang="zh-CN" altLang="en-US" dirty="0"/>
              <a:t>从而输出类型名称。</a:t>
            </a:r>
          </a:p>
        </p:txBody>
      </p:sp>
    </p:spTree>
    <p:extLst>
      <p:ext uri="{BB962C8B-B14F-4D97-AF65-F5344CB8AC3E}">
        <p14:creationId xmlns:p14="http://schemas.microsoft.com/office/powerpoint/2010/main" val="128126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D6207-43D4-43C5-B0AE-DB15F7EA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两个</a:t>
            </a:r>
            <a:r>
              <a:rPr lang="en-US" altLang="zh-CN" dirty="0"/>
              <a:t>”</a:t>
            </a:r>
            <a:r>
              <a:rPr lang="en-US" altLang="zh-CN" dirty="0" err="1"/>
              <a:t>PoweredDevice</a:t>
            </a:r>
            <a:r>
              <a:rPr lang="en-US" altLang="zh-CN" dirty="0"/>
              <a:t>”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90A8D-D385-4315-9D08-4285B45FF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298" y="1816198"/>
            <a:ext cx="10270502" cy="4351338"/>
          </a:xfrm>
        </p:spPr>
        <p:txBody>
          <a:bodyPr/>
          <a:lstStyle/>
          <a:p>
            <a:r>
              <a:rPr lang="zh-CN" altLang="zh-CN" dirty="0"/>
              <a:t>虚继承</a:t>
            </a:r>
          </a:p>
          <a:p>
            <a:r>
              <a:rPr lang="en-US" altLang="zh-CN" dirty="0"/>
              <a:t>class </a:t>
            </a:r>
            <a:r>
              <a:rPr lang="en-US" altLang="zh-CN" i="1" dirty="0"/>
              <a:t>Printer</a:t>
            </a:r>
            <a:r>
              <a:rPr lang="en-US" altLang="zh-CN" dirty="0"/>
              <a:t> : public </a:t>
            </a:r>
            <a:r>
              <a:rPr lang="en-US" altLang="zh-CN" i="1" dirty="0">
                <a:solidFill>
                  <a:srgbClr val="FF0000"/>
                </a:solidFill>
              </a:rPr>
              <a:t>virtual</a:t>
            </a:r>
            <a:r>
              <a:rPr lang="en-US" altLang="zh-CN" dirty="0"/>
              <a:t> </a:t>
            </a:r>
            <a:r>
              <a:rPr lang="en-US" altLang="zh-CN" dirty="0" err="1"/>
              <a:t>PoweredDevice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394619-844B-4A8F-9146-9E2BA582E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66" b="89817" l="5961" r="899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30" y="2915749"/>
            <a:ext cx="5988590" cy="35771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D0E4A9-227A-4B3C-9471-3591D4270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184" b="94012" l="4793" r="91321">
                        <a14:foregroundMark x1="38083" y1="14172" x2="38083" y2="14172"/>
                        <a14:foregroundMark x1="37953" y1="35729" x2="37953" y2="35729"/>
                        <a14:foregroundMark x1="54922" y1="35928" x2="54922" y2="359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71" y="2664299"/>
            <a:ext cx="6152685" cy="399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9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代码专用">
      <a:majorFont>
        <a:latin typeface="Arial Black"/>
        <a:ea typeface="微软雅黑"/>
        <a:cs typeface=""/>
      </a:majorFont>
      <a:minorFont>
        <a:latin typeface="Monaco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695</Words>
  <Application>Microsoft Office PowerPoint</Application>
  <PresentationFormat>宽屏</PresentationFormat>
  <Paragraphs>118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Consolas</vt:lpstr>
      <vt:lpstr>Monaco</vt:lpstr>
      <vt:lpstr>Office 主题​​</vt:lpstr>
      <vt:lpstr>class？</vt:lpstr>
      <vt:lpstr>题目：</vt:lpstr>
      <vt:lpstr>做什么?</vt:lpstr>
      <vt:lpstr>自顶向下-&gt;Top Down的想法：</vt:lpstr>
      <vt:lpstr>隶属关系-&gt;类的继承</vt:lpstr>
      <vt:lpstr>记录数目</vt:lpstr>
      <vt:lpstr>打印输出</vt:lpstr>
      <vt:lpstr>按对象生成顺序输出</vt:lpstr>
      <vt:lpstr>两个”PoweredDevice”？</vt:lpstr>
      <vt:lpstr>流程</vt:lpstr>
      <vt:lpstr>代码-PoweredDevice</vt:lpstr>
      <vt:lpstr>代码-Scanner</vt:lpstr>
      <vt:lpstr>代码- Printer</vt:lpstr>
      <vt:lpstr>代码-Copier</vt:lpstr>
      <vt:lpstr>代码 main()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BoffinZhang</dc:creator>
  <cp:lastModifiedBy>BoffinZhang</cp:lastModifiedBy>
  <cp:revision>83</cp:revision>
  <dcterms:created xsi:type="dcterms:W3CDTF">2019-03-20T11:30:06Z</dcterms:created>
  <dcterms:modified xsi:type="dcterms:W3CDTF">2019-03-21T02:22:26Z</dcterms:modified>
</cp:coreProperties>
</file>