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9" r:id="rId4"/>
    <p:sldId id="261" r:id="rId5"/>
    <p:sldId id="259" r:id="rId6"/>
    <p:sldId id="260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1" r:id="rId15"/>
    <p:sldId id="268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4091" autoAdjust="0"/>
  </p:normalViewPr>
  <p:slideViewPr>
    <p:cSldViewPr snapToGrid="0">
      <p:cViewPr>
        <p:scale>
          <a:sx n="100" d="100"/>
          <a:sy n="100" d="100"/>
        </p:scale>
        <p:origin x="72" y="-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C2B73-7A47-4B98-9585-638FF8B4EA7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5606-1663-4649-A583-1EF14ECFF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08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这次呢，我们讲一讲上次课堂练习的习题，首先请翟云帆同学讲一下他做第一题的方法，掌声欢迎。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1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4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分配</a:t>
            </a:r>
            <a:r>
              <a:rPr lang="en-US" altLang="zh-CN" dirty="0"/>
              <a:t>6,</a:t>
            </a:r>
          </a:p>
          <a:p>
            <a:r>
              <a:rPr lang="zh-CN" altLang="en-US" dirty="0"/>
              <a:t>分配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分配</a:t>
            </a:r>
            <a:r>
              <a:rPr lang="en-US" altLang="zh-CN" dirty="0"/>
              <a:t>4</a:t>
            </a:r>
            <a:r>
              <a:rPr lang="zh-CN" altLang="en-US" dirty="0"/>
              <a:t>，内存不够了，输出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08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删除句柄对应的内存块，这里删除</a:t>
            </a:r>
            <a:r>
              <a:rPr lang="en-US" altLang="zh-CN" dirty="0"/>
              <a:t>1</a:t>
            </a:r>
            <a:r>
              <a:rPr lang="zh-CN" altLang="en-US" dirty="0"/>
              <a:t>号内存块，就把相应的内存区域释放就行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0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defragmentation</a:t>
            </a:r>
            <a:r>
              <a:rPr lang="zh-CN" altLang="en-US" dirty="0"/>
              <a:t>，整理内存碎片，从上到下逐个访问内存区域，如果遇到空的，就把下一个内存块“提上来”。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0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由于我的实现比较长，这里只介绍</a:t>
            </a:r>
            <a:r>
              <a:rPr lang="en-US" altLang="zh-CN" dirty="0"/>
              <a:t>Mem</a:t>
            </a:r>
            <a:r>
              <a:rPr lang="zh-CN" altLang="en-US" dirty="0"/>
              <a:t>结构的定义，以及部分全局变量的声明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63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0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5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我们说一下第四题，先看一看题面，他要找一个星球，使得这个星球到所有星球的距离之和最短。</a:t>
            </a:r>
            <a:endParaRPr lang="en-US" altLang="zh-CN" dirty="0"/>
          </a:p>
          <a:p>
            <a:r>
              <a:rPr lang="zh-CN" altLang="en-US" dirty="0"/>
              <a:t>这个距离怎么计算呢，你看，他只能沿</a:t>
            </a:r>
            <a:r>
              <a:rPr lang="en-US" altLang="zh-CN" dirty="0" err="1"/>
              <a:t>x,y,z</a:t>
            </a:r>
            <a:r>
              <a:rPr lang="zh-CN" altLang="en-US" dirty="0"/>
              <a:t>轴移动，那也就是说一次就是上下左右前后六个方向。</a:t>
            </a:r>
            <a:endParaRPr lang="en-US" altLang="zh-CN" dirty="0"/>
          </a:p>
          <a:p>
            <a:r>
              <a:rPr lang="zh-CN" altLang="en-US" dirty="0"/>
              <a:t>或许</a:t>
            </a:r>
            <a:r>
              <a:rPr lang="en-US" altLang="zh-CN" dirty="0"/>
              <a:t>3</a:t>
            </a:r>
            <a:r>
              <a:rPr lang="zh-CN" altLang="en-US" dirty="0"/>
              <a:t>维的不好想，那么我们先看一看二维的情形。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7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比如说计算</a:t>
            </a:r>
            <a:r>
              <a:rPr lang="en-US" altLang="zh-CN" dirty="0"/>
              <a:t>0</a:t>
            </a:r>
            <a:r>
              <a:rPr lang="zh-CN" altLang="en-US" dirty="0"/>
              <a:t>号到</a:t>
            </a:r>
            <a:r>
              <a:rPr lang="en-US" altLang="zh-CN" dirty="0"/>
              <a:t>1</a:t>
            </a:r>
            <a:r>
              <a:rPr lang="zh-CN" altLang="en-US"/>
              <a:t>号的距离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9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于是呢，计算距离的方法就有了，取三个绝对轴距相加，就得到了两点之间的距离。</a:t>
            </a:r>
            <a:endParaRPr lang="en-US" altLang="zh-CN" dirty="0"/>
          </a:p>
          <a:p>
            <a:r>
              <a:rPr lang="zh-CN" altLang="en-US" dirty="0"/>
              <a:t>这其实是在几何度量空间上的“曼哈顿距离”，同学们可以自行百度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1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题目含义就变成了这样：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我们所要做的事情就有了：把星星抽象成具有三维坐标的点，计算出每个点到其它所有点的距离之和，选取其中最小的那一个。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那么我们继续抽象出解决问题的方法，我们至少需要两个变量：</a:t>
            </a:r>
            <a:r>
              <a:rPr lang="en-US" altLang="zh-CN" dirty="0"/>
              <a:t>answer</a:t>
            </a:r>
            <a:r>
              <a:rPr lang="zh-CN" altLang="en-US" dirty="0"/>
              <a:t>表示最短的距离，</a:t>
            </a:r>
            <a:r>
              <a:rPr lang="en-US" altLang="zh-CN" dirty="0"/>
              <a:t>position</a:t>
            </a:r>
            <a:r>
              <a:rPr lang="zh-CN" altLang="en-US" dirty="0"/>
              <a:t>表示聚会举办地的编号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8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之前的算法，写成</a:t>
            </a:r>
            <a:r>
              <a:rPr lang="en-US" altLang="zh-CN" dirty="0"/>
              <a:t>C++</a:t>
            </a:r>
            <a:r>
              <a:rPr lang="zh-CN" altLang="en-US" dirty="0"/>
              <a:t>代码就是这样了（当然，这只是一部分）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40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接下来，我们看最后一个，模拟内存管理，还是回顾一下题目，它让你实现三种不同的操作，</a:t>
            </a:r>
            <a:r>
              <a:rPr lang="en-US" altLang="zh-CN" dirty="0"/>
              <a:t>new</a:t>
            </a:r>
            <a:r>
              <a:rPr lang="zh-CN" altLang="en-US" dirty="0"/>
              <a:t>，</a:t>
            </a:r>
            <a:r>
              <a:rPr lang="en-US" altLang="zh-CN" dirty="0"/>
              <a:t>delete</a:t>
            </a:r>
            <a:r>
              <a:rPr lang="zh-CN" altLang="en-US" dirty="0"/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defragmentation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（碎片整理）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5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5606-1663-4649-A583-1EF14ECFF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7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3266E-290E-49B2-9EEE-BE45CD650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DC31A1-0C5C-4C6E-AC0E-5A09C8EF0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59312-B767-4390-A997-22B860D0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E75FE-53BD-474F-8964-62650396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4B5F8-0595-40F9-8D91-F2BAFA28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2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F643B-C8D5-42A7-B3EF-747FD7E9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8B2C3-ADB3-4ACF-B887-D148C6D45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4FFFB-F008-4A48-99BD-D8C71157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FFB05-2010-482E-8338-D3745F55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A4D24-A13D-4224-90CA-77A7124C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003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F89F11-384D-4BEF-9312-95078F76B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3BC5D-0B03-476A-9832-66739485A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E6EC5-2A58-4F0A-834A-F9E52052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62D56-93A5-475D-91E2-6F3957C3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705CE-830B-4AEF-98AB-0188ECFE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729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0EB1E-6F28-4A20-AA33-DCE95861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AEBD8-C1BC-48F1-8EE4-4012AC8D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096DC-B660-45AE-90F1-8CBC9EA1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5E24F-697C-412A-8E84-01C6AFC1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E67B4-18B8-4E58-BCE2-6545FE1D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F726CB-A833-45AA-BA2E-3EDD4A822A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brightnessContrast bright="70000" contras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0631184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11A41-FC4E-49FE-A6AF-C6210274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C1DD4-0021-4A60-BED3-04B1B0F70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61E9F-40D2-4068-8886-3D087370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8C8C7-35D4-45FC-87FD-D4203F29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3DFEE-E763-4902-8A03-5631FA5B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0254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8108-8DA4-4B3B-B624-0DEE2D68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A7EF1-D0B3-425D-88D8-9AA993D6F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0BDE5-EE93-4E1D-A685-23C4925DD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25B6D-990B-46D8-9A06-5040F2EC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227C5-C452-4652-BE6F-B89900E3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FEFBF-6AD4-4D7C-83B0-B86A7FA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9177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8B8C6-0274-424F-BC34-7FDCE3EC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ED475-7244-4F45-B470-020C6CC8F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150940-67BC-4309-8CD6-DEB89F108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2C26CE-0075-457A-8D60-1FC1CD11B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36E82-5678-4B49-AAA4-9B18B7182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9B6B56-15A8-4642-BBBE-C0D8AE36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8ADD65-2FC4-4645-96A6-F53110DA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FC4187-013E-4A0B-AA4C-B5179ED1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552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1649C-7626-4BAD-8023-602BD8FF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3AFFA5-177B-4CB3-90E4-FC1F3DA0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E9159E-0ACF-4899-9242-9A262369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A5A479-B2F4-4A57-9BAF-CD8AB1AD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415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C8CDEB-D851-4608-A9E1-2479AC7D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7D0B7-4205-4D0A-AF3E-0594374B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BCEDB8-A31D-4B27-8508-4E4E94FE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4210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8DF81-024C-415B-B183-F9E2064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2DDCF-2CAB-4941-A5FD-A8166388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D46086-AE73-4FA7-A62F-DC0366EFF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C5455-5069-4D9A-8BC9-31E96868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C04E7-12B0-454B-9CCB-BCA00CCA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B788C-B21F-4BBD-88F6-378DB086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026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257B0-29AF-448C-9075-F5A7F6DB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192D2-E5D3-4B17-9EFF-708534F26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E587C-6868-4392-87D2-A9DBE0ED5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704DE-9A0B-42F6-BB30-E8DF8C88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CED5D-50D2-42AD-BEB0-9D1A0CD1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7D5968-309E-4F96-AD99-34960F65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2697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40E3E3-D885-481C-9ED3-3B4648C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EC383-3672-4D4B-A001-2EEB3F6D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87F36-DC2D-44C5-839C-A5FBA0FF5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025E-143F-4D87-B740-845F02DE294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6AB2D-19F7-451C-9E88-08EE3ADC0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5AE7F-7A77-4940-8FC5-1B252B59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DE4C-3195-4239-A258-337CAB0B8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6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A9D395-12F5-4FB6-84FA-04260BEC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2C1725-EE59-4B2B-B117-0B6B1DCA5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专题二习题选讲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97089-8E39-40B7-963B-FAD2E0F8D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43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149A8-4768-47C2-8553-99526BA0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问题的关键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49D74-30AC-4F12-BE4B-EF31E266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在哪里分配内存？</a:t>
            </a:r>
            <a:endParaRPr lang="en-US" altLang="zh-CN" dirty="0"/>
          </a:p>
          <a:p>
            <a:r>
              <a:rPr lang="zh-CN" altLang="en-US" dirty="0"/>
              <a:t>“存活”内存块的句柄、起始位置、长度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93AD1-75DF-4D77-816B-28971916A9A9}"/>
              </a:ext>
            </a:extLst>
          </p:cNvPr>
          <p:cNvSpPr txBox="1"/>
          <p:nvPr/>
        </p:nvSpPr>
        <p:spPr>
          <a:xfrm>
            <a:off x="995265" y="3615969"/>
            <a:ext cx="9542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一个指向内存块末尾的“指针”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拿到“句柄”，访问对应的内存信息，“映射”</a:t>
            </a:r>
            <a:br>
              <a:rPr lang="en-US" altLang="zh-CN" sz="2800" dirty="0"/>
            </a:br>
            <a:r>
              <a:rPr lang="zh-CN" altLang="en-US" sz="2800" dirty="0"/>
              <a:t>（可以利用</a:t>
            </a:r>
            <a:r>
              <a:rPr lang="en-US" altLang="zh-CN" sz="2800" dirty="0"/>
              <a:t>STL</a:t>
            </a:r>
            <a:r>
              <a:rPr lang="zh-CN" altLang="en-US" sz="2800" dirty="0"/>
              <a:t>的</a:t>
            </a:r>
            <a:r>
              <a:rPr lang="en-US" altLang="zh-CN" sz="2800" dirty="0"/>
              <a:t>map</a:t>
            </a:r>
            <a:r>
              <a:rPr lang="zh-CN" altLang="en-US" sz="2800" dirty="0"/>
              <a:t>，请查阅</a:t>
            </a:r>
            <a:r>
              <a:rPr lang="en-US" altLang="zh-CN" sz="2800" dirty="0">
                <a:hlinkClick r:id="rId3"/>
              </a:rPr>
              <a:t>www.cplusplus.com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063496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8AA-C887-4F98-90B9-0DDCA39F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步骤演示</a:t>
            </a:r>
            <a:r>
              <a:rPr lang="en-US" altLang="zh-CN" dirty="0"/>
              <a:t>-new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8746CD-A811-4160-9D5C-A27B4D372D58}"/>
              </a:ext>
            </a:extLst>
          </p:cNvPr>
          <p:cNvSpPr txBox="1"/>
          <p:nvPr/>
        </p:nvSpPr>
        <p:spPr>
          <a:xfrm>
            <a:off x="1021080" y="1877627"/>
            <a:ext cx="34889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指令：</a:t>
            </a:r>
            <a:endParaRPr lang="en-US" altLang="zh-CN" dirty="0"/>
          </a:p>
          <a:p>
            <a:r>
              <a:rPr lang="en-US" altLang="zh-CN" dirty="0"/>
              <a:t>new 6</a:t>
            </a:r>
          </a:p>
          <a:p>
            <a:r>
              <a:rPr lang="en-US" altLang="zh-CN" dirty="0"/>
              <a:t>new 2</a:t>
            </a:r>
          </a:p>
          <a:p>
            <a:r>
              <a:rPr lang="en-US" altLang="zh-CN" dirty="0"/>
              <a:t>new 4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624C761-4F7D-447C-84F2-09E5EA4C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49596"/>
              </p:ext>
            </p:extLst>
          </p:nvPr>
        </p:nvGraphicFramePr>
        <p:xfrm>
          <a:off x="6096000" y="1690688"/>
          <a:ext cx="3963386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63386">
                  <a:extLst>
                    <a:ext uri="{9D8B030D-6E8A-4147-A177-3AD203B41FA5}">
                      <a16:colId xmlns:a16="http://schemas.microsoft.com/office/drawing/2014/main" val="3000798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4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2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5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3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2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4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3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2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62132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0C5EBF82-597D-4490-8B8A-B6F3F239F58D}"/>
              </a:ext>
            </a:extLst>
          </p:cNvPr>
          <p:cNvSpPr/>
          <p:nvPr/>
        </p:nvSpPr>
        <p:spPr>
          <a:xfrm>
            <a:off x="5299969" y="1784412"/>
            <a:ext cx="550415" cy="18643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B6998E0-999A-46A3-9FA4-1AB2E0CAFBE2}"/>
              </a:ext>
            </a:extLst>
          </p:cNvPr>
          <p:cNvSpPr/>
          <p:nvPr/>
        </p:nvSpPr>
        <p:spPr>
          <a:xfrm>
            <a:off x="5299968" y="3958117"/>
            <a:ext cx="550415" cy="18643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B61E344-EAFF-4774-B427-F31FD26D09EB}"/>
              </a:ext>
            </a:extLst>
          </p:cNvPr>
          <p:cNvSpPr/>
          <p:nvPr/>
        </p:nvSpPr>
        <p:spPr>
          <a:xfrm>
            <a:off x="5299967" y="4700727"/>
            <a:ext cx="550415" cy="18643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98059925-85CA-4274-B1DC-171FD8E9A9CA}"/>
              </a:ext>
            </a:extLst>
          </p:cNvPr>
          <p:cNvSpPr/>
          <p:nvPr/>
        </p:nvSpPr>
        <p:spPr>
          <a:xfrm>
            <a:off x="3108961" y="5399088"/>
            <a:ext cx="1816694" cy="721894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超出限制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175776-442D-4ECB-844C-F299FE07743D}"/>
              </a:ext>
            </a:extLst>
          </p:cNvPr>
          <p:cNvSpPr txBox="1"/>
          <p:nvPr/>
        </p:nvSpPr>
        <p:spPr>
          <a:xfrm>
            <a:off x="1021080" y="3727978"/>
            <a:ext cx="34889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NULL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805D3D-566C-4629-A11F-59F7EFBE6501}"/>
              </a:ext>
            </a:extLst>
          </p:cNvPr>
          <p:cNvSpPr/>
          <p:nvPr/>
        </p:nvSpPr>
        <p:spPr>
          <a:xfrm>
            <a:off x="10154653" y="1690688"/>
            <a:ext cx="173254" cy="2267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AEDB45-4368-4EEB-8548-06C0C71D66FD}"/>
              </a:ext>
            </a:extLst>
          </p:cNvPr>
          <p:cNvSpPr/>
          <p:nvPr/>
        </p:nvSpPr>
        <p:spPr>
          <a:xfrm>
            <a:off x="10154653" y="3952036"/>
            <a:ext cx="173254" cy="7486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73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1.66667E-6 0.319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1.66667E-6 0.1138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1.66667E-6 0.1247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2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2056-29CC-49CC-B3B7-AACFF2F2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步骤演示</a:t>
            </a:r>
            <a:r>
              <a:rPr lang="en-US" altLang="zh-CN" dirty="0"/>
              <a:t>-del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992693-9963-4F3F-8CF4-2EAE57EC9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58222"/>
              </p:ext>
            </p:extLst>
          </p:nvPr>
        </p:nvGraphicFramePr>
        <p:xfrm>
          <a:off x="6096000" y="1690688"/>
          <a:ext cx="3963386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63386">
                  <a:extLst>
                    <a:ext uri="{9D8B030D-6E8A-4147-A177-3AD203B41FA5}">
                      <a16:colId xmlns:a16="http://schemas.microsoft.com/office/drawing/2014/main" val="3000798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4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2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5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3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2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4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3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2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62132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EFE64035-AE47-40BA-A0CC-EB1C7D0EEFDB}"/>
              </a:ext>
            </a:extLst>
          </p:cNvPr>
          <p:cNvSpPr/>
          <p:nvPr/>
        </p:nvSpPr>
        <p:spPr>
          <a:xfrm>
            <a:off x="5376971" y="4748993"/>
            <a:ext cx="550415" cy="18643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705A-2190-4F32-8BBB-193C81A022F9}"/>
              </a:ext>
            </a:extLst>
          </p:cNvPr>
          <p:cNvSpPr/>
          <p:nvPr/>
        </p:nvSpPr>
        <p:spPr>
          <a:xfrm>
            <a:off x="10154653" y="1690688"/>
            <a:ext cx="173254" cy="2267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8DE599-18F9-431A-A52E-C3EBC6236BB7}"/>
              </a:ext>
            </a:extLst>
          </p:cNvPr>
          <p:cNvSpPr/>
          <p:nvPr/>
        </p:nvSpPr>
        <p:spPr>
          <a:xfrm>
            <a:off x="10154653" y="3952036"/>
            <a:ext cx="173254" cy="7486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DA04F5-6676-43C1-8ADE-488AA746B2BD}"/>
              </a:ext>
            </a:extLst>
          </p:cNvPr>
          <p:cNvSpPr txBox="1"/>
          <p:nvPr/>
        </p:nvSpPr>
        <p:spPr>
          <a:xfrm>
            <a:off x="1021080" y="1877627"/>
            <a:ext cx="34889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指令：</a:t>
            </a:r>
            <a:endParaRPr lang="en-US" altLang="zh-CN" dirty="0"/>
          </a:p>
          <a:p>
            <a:r>
              <a:rPr lang="en-US" altLang="zh-CN" dirty="0"/>
              <a:t>del 1</a:t>
            </a:r>
          </a:p>
          <a:p>
            <a:r>
              <a:rPr lang="en-US" altLang="zh-CN" dirty="0"/>
              <a:t>del 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EE94BF-5D0C-451C-93A7-B98B916B68A3}"/>
              </a:ext>
            </a:extLst>
          </p:cNvPr>
          <p:cNvSpPr txBox="1"/>
          <p:nvPr/>
        </p:nvSpPr>
        <p:spPr>
          <a:xfrm>
            <a:off x="1021080" y="3727978"/>
            <a:ext cx="34889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en-US" altLang="zh-CN" dirty="0"/>
              <a:t>ILLEGAL_OPERATION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90456C-80BC-4BC0-9326-EF02EA20A016}"/>
              </a:ext>
            </a:extLst>
          </p:cNvPr>
          <p:cNvSpPr txBox="1"/>
          <p:nvPr/>
        </p:nvSpPr>
        <p:spPr>
          <a:xfrm>
            <a:off x="1674304" y="2431625"/>
            <a:ext cx="294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//</a:t>
            </a:r>
            <a:r>
              <a:rPr lang="zh-CN" altLang="en-US" dirty="0"/>
              <a:t>没有句柄为</a:t>
            </a:r>
            <a:r>
              <a:rPr lang="en-US" altLang="zh-CN" dirty="0"/>
              <a:t>1</a:t>
            </a:r>
            <a:r>
              <a:rPr lang="zh-CN" altLang="en-US" dirty="0"/>
              <a:t>的内存块了</a:t>
            </a:r>
          </a:p>
        </p:txBody>
      </p:sp>
    </p:spTree>
    <p:extLst>
      <p:ext uri="{BB962C8B-B14F-4D97-AF65-F5344CB8AC3E}">
        <p14:creationId xmlns:p14="http://schemas.microsoft.com/office/powerpoint/2010/main" val="487132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FE9C8-4111-4109-BE1F-4D07DEB5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步骤演示</a:t>
            </a:r>
            <a:r>
              <a:rPr lang="en-US" altLang="zh-CN" dirty="0"/>
              <a:t>-def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D32EAD-FCA1-49F5-9997-A17D053AC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27269"/>
              </p:ext>
            </p:extLst>
          </p:nvPr>
        </p:nvGraphicFramePr>
        <p:xfrm>
          <a:off x="6096000" y="1690688"/>
          <a:ext cx="3963386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63386">
                  <a:extLst>
                    <a:ext uri="{9D8B030D-6E8A-4147-A177-3AD203B41FA5}">
                      <a16:colId xmlns:a16="http://schemas.microsoft.com/office/drawing/2014/main" val="3000798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4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2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5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3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2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4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3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2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6213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1EB346F-2F0A-4416-9880-4FC812EB793D}"/>
              </a:ext>
            </a:extLst>
          </p:cNvPr>
          <p:cNvSpPr/>
          <p:nvPr/>
        </p:nvSpPr>
        <p:spPr>
          <a:xfrm>
            <a:off x="10154653" y="3952036"/>
            <a:ext cx="173254" cy="7486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A7D2FCF-631E-41B4-9959-8106AFB451D7}"/>
              </a:ext>
            </a:extLst>
          </p:cNvPr>
          <p:cNvSpPr/>
          <p:nvPr/>
        </p:nvSpPr>
        <p:spPr>
          <a:xfrm>
            <a:off x="5450318" y="1794037"/>
            <a:ext cx="550415" cy="18643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AC1761-27D9-4EB5-B2FE-7B4B0F914DCC}"/>
              </a:ext>
            </a:extLst>
          </p:cNvPr>
          <p:cNvSpPr txBox="1"/>
          <p:nvPr/>
        </p:nvSpPr>
        <p:spPr>
          <a:xfrm>
            <a:off x="1021080" y="1877627"/>
            <a:ext cx="34889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指令：</a:t>
            </a:r>
            <a:endParaRPr lang="en-US" altLang="zh-CN" dirty="0"/>
          </a:p>
          <a:p>
            <a:r>
              <a:rPr lang="en-US" altLang="zh-CN" dirty="0"/>
              <a:t>def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ED8F0A-A88A-4940-8865-684CBFA5E70F}"/>
              </a:ext>
            </a:extLst>
          </p:cNvPr>
          <p:cNvSpPr txBox="1"/>
          <p:nvPr/>
        </p:nvSpPr>
        <p:spPr>
          <a:xfrm>
            <a:off x="1021080" y="3727978"/>
            <a:ext cx="3488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8AFADD1-BB84-4853-BEA3-FCF7E95D7EF0}"/>
              </a:ext>
            </a:extLst>
          </p:cNvPr>
          <p:cNvSpPr/>
          <p:nvPr/>
        </p:nvSpPr>
        <p:spPr>
          <a:xfrm>
            <a:off x="5450317" y="4007312"/>
            <a:ext cx="550415" cy="18643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5024E09-0883-47DB-9B16-E9B1F082D9C1}"/>
              </a:ext>
            </a:extLst>
          </p:cNvPr>
          <p:cNvSpPr/>
          <p:nvPr/>
        </p:nvSpPr>
        <p:spPr>
          <a:xfrm>
            <a:off x="5450317" y="1794037"/>
            <a:ext cx="550415" cy="18643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74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0052 0.3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757 L -3.95833E-6 -0.32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1.25E-6 -0.322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1.25E-6 -0.322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1.25E-6 0.4840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84914C-CFAD-4403-9F49-4ACA78C7813A}"/>
              </a:ext>
            </a:extLst>
          </p:cNvPr>
          <p:cNvSpPr/>
          <p:nvPr/>
        </p:nvSpPr>
        <p:spPr>
          <a:xfrm>
            <a:off x="2341232" y="778971"/>
            <a:ext cx="684086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Mem</a:t>
            </a:r>
            <a:endParaRPr lang="en-US" altLang="zh-CN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handle, start, 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62E884"/>
                </a:solidFill>
                <a:latin typeface="Consolas" panose="020B0609020204030204" pitchFamily="49" charset="0"/>
              </a:rPr>
              <a:t>Mem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h, 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s, 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l) {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handle 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h;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start 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l;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62E884"/>
                </a:solidFill>
                <a:latin typeface="Consolas" panose="020B0609020204030204" pitchFamily="49" charset="0"/>
              </a:rPr>
              <a:t>Mem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(){}</a:t>
            </a:r>
          </a:p>
          <a:p>
            <a:b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};//</a:t>
            </a:r>
            <a:r>
              <a:rPr lang="zh-CN" altLang="en-US" dirty="0">
                <a:solidFill>
                  <a:srgbClr val="F6F6F4"/>
                </a:solidFill>
                <a:latin typeface="Consolas" panose="020B0609020204030204" pitchFamily="49" charset="0"/>
              </a:rPr>
              <a:t>内存块设置</a:t>
            </a:r>
            <a:endParaRPr lang="en-US" altLang="zh-CN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i="1" dirty="0">
                <a:solidFill>
                  <a:srgbClr val="00B0F0"/>
                </a:solidFill>
                <a:latin typeface="Consolas" panose="020B0609020204030204" pitchFamily="49" charset="0"/>
              </a:rPr>
              <a:t>Mem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&gt;Memory;     //</a:t>
            </a:r>
            <a:r>
              <a:rPr lang="zh-CN" altLang="en-US" dirty="0">
                <a:solidFill>
                  <a:srgbClr val="F6F6F4"/>
                </a:solidFill>
                <a:latin typeface="Consolas" panose="020B0609020204030204" pitchFamily="49" charset="0"/>
              </a:rPr>
              <a:t>存储内存块信息</a:t>
            </a:r>
            <a:endParaRPr lang="en-US" altLang="zh-CN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int end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;               //</a:t>
            </a:r>
            <a:r>
              <a:rPr lang="zh-CN" altLang="en-US" dirty="0">
                <a:solidFill>
                  <a:srgbClr val="F6F6F4"/>
                </a:solidFill>
                <a:latin typeface="Consolas" panose="020B0609020204030204" pitchFamily="49" charset="0"/>
              </a:rPr>
              <a:t>指向已分配内存区域的末尾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+1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numberOfMem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;       //</a:t>
            </a:r>
            <a:r>
              <a:rPr lang="zh-CN" altLang="en-US" dirty="0">
                <a:solidFill>
                  <a:srgbClr val="F6F6F4"/>
                </a:solidFill>
                <a:latin typeface="Consolas" panose="020B0609020204030204" pitchFamily="49" charset="0"/>
              </a:rPr>
              <a:t>已分配内存块数目，用于编号句柄</a:t>
            </a:r>
            <a:endParaRPr lang="en-US" altLang="zh-CN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471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AE86B-5097-413A-87D4-01A83399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哈利波特问题分析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EC351-5CB1-481B-9215-559B2ADB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202247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将哈利波特的</a:t>
            </a:r>
            <a:r>
              <a:rPr lang="en-US" altLang="zh-CN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7</a:t>
            </a:r>
            <a:r>
              <a:rPr lang="zh-CN" altLang="zh-CN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本书（</a:t>
            </a:r>
            <a:r>
              <a:rPr lang="en-US" altLang="zh-CN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txt</a:t>
            </a:r>
            <a:r>
              <a:rPr lang="zh-CN" altLang="zh-CN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格式）读入，然后在指定了人名</a:t>
            </a:r>
            <a:r>
              <a:rPr lang="en-US" altLang="zh-CN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zh-CN" altLang="zh-CN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地名后，显示查询结果，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输入</a:t>
            </a:r>
            <a:r>
              <a:rPr lang="zh-CN" altLang="zh-CN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指定查询结果</a:t>
            </a:r>
            <a:r>
              <a:rPr lang="zh-CN" alt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的</a:t>
            </a:r>
            <a:r>
              <a:rPr lang="zh-CN" altLang="zh-CN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序号（选择查询内容），能够显示指定查询结果所在位置前后的一段文字。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70E6B2-5055-4642-9E5A-B9E9F95A0EE3}"/>
              </a:ext>
            </a:extLst>
          </p:cNvPr>
          <p:cNvSpPr/>
          <p:nvPr/>
        </p:nvSpPr>
        <p:spPr>
          <a:xfrm>
            <a:off x="838200" y="4066985"/>
            <a:ext cx="105156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zh-CN" sz="2800" dirty="0"/>
              <a:t>本质上是字符串匹配问题，只不过需要记录搜索结果与匹配次数，再处理一下文件读入。</a:t>
            </a:r>
          </a:p>
        </p:txBody>
      </p:sp>
    </p:spTree>
    <p:extLst>
      <p:ext uri="{BB962C8B-B14F-4D97-AF65-F5344CB8AC3E}">
        <p14:creationId xmlns:p14="http://schemas.microsoft.com/office/powerpoint/2010/main" val="3182209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43F1A-2494-493F-BF72-490B77EB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40E8B-75B3-4727-94D4-979106F6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性能</a:t>
            </a:r>
            <a:r>
              <a:rPr lang="zh-CN" altLang="en-US" dirty="0"/>
              <a:t>：本次的题目测试数据较大，并且有运行时间限制，因此需要大家选择合适的算法完成搜索。（之后会开启一道题目，帮助大家测试自己算法的效率）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实验报告</a:t>
            </a:r>
            <a:r>
              <a:rPr lang="zh-CN" altLang="en-US" dirty="0"/>
              <a:t>：请大家在最终的实验报告中提交</a:t>
            </a:r>
            <a:r>
              <a:rPr lang="zh-CN" altLang="en-US" b="1" dirty="0"/>
              <a:t>两样</a:t>
            </a:r>
            <a:r>
              <a:rPr lang="zh-CN" altLang="en-US" dirty="0"/>
              <a:t>东西：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一个</a:t>
            </a:r>
            <a:r>
              <a:rPr lang="en-US" altLang="zh-CN" b="1" dirty="0"/>
              <a:t>word</a:t>
            </a:r>
            <a:r>
              <a:rPr lang="zh-CN" altLang="en-US" b="1" dirty="0"/>
              <a:t>文档</a:t>
            </a:r>
            <a:r>
              <a:rPr lang="zh-CN" altLang="en-US" dirty="0"/>
              <a:t>，按照模板书写即可，简要说明实现方法。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/>
              <a:t>源代码</a:t>
            </a:r>
            <a:r>
              <a:rPr lang="zh-CN" altLang="en-US" dirty="0"/>
              <a:t>，将需要读取的文件和代码放在一起。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728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E90048-F298-4D17-A7E5-ACB6D1EFA2CE}"/>
              </a:ext>
            </a:extLst>
          </p:cNvPr>
          <p:cNvSpPr/>
          <p:nvPr/>
        </p:nvSpPr>
        <p:spPr>
          <a:xfrm>
            <a:off x="3400135" y="2316071"/>
            <a:ext cx="5181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 &amp;&amp; THANKS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0551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biLevel thresh="50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5000" contrast="1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B591-A61B-4338-AF64-CD0F0D2D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银河联邦的聚会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9F046-0F3A-48BA-A0B1-9A9602F5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zh-CN" dirty="0"/>
              <a:t>为了纪念银河联邦成立</a:t>
            </a:r>
            <a:r>
              <a:rPr lang="en-US" altLang="zh-CN" dirty="0"/>
              <a:t>100</a:t>
            </a:r>
            <a:r>
              <a:rPr lang="zh-CN" altLang="zh-CN" dirty="0"/>
              <a:t>周年，各个星球的元首们准备相聚庆贺一番。但是银河系繁星若沙，各个星球分居各处，组委会想选择一个聚会地点，</a:t>
            </a:r>
            <a:r>
              <a:rPr lang="zh-CN" altLang="zh-CN" b="1" dirty="0"/>
              <a:t>这个地点要使得各个元首的旅行时间之和最短。</a:t>
            </a:r>
          </a:p>
          <a:p>
            <a:pPr marL="0" indent="457200">
              <a:buNone/>
            </a:pPr>
            <a:r>
              <a:rPr lang="zh-CN" altLang="zh-CN" dirty="0"/>
              <a:t>值得注意的是，这时的银河系处在一个无限大的三维网格中，每个星球均处于某个网格的位置上。</a:t>
            </a:r>
            <a:r>
              <a:rPr lang="zh-CN" altLang="zh-CN" b="1" dirty="0"/>
              <a:t>在一个银河时间内，元首乘坐的飞船仅可以折越一个网格的距离，也就是说，仅可以到达与之相邻的</a:t>
            </a:r>
            <a:r>
              <a:rPr lang="en-US" altLang="zh-CN" b="1" dirty="0"/>
              <a:t>6</a:t>
            </a:r>
            <a:r>
              <a:rPr lang="zh-CN" altLang="zh-CN" b="1" dirty="0"/>
              <a:t>个网格区域内。</a:t>
            </a:r>
            <a:r>
              <a:rPr lang="zh-CN" altLang="zh-CN" dirty="0"/>
              <a:t>（例如从</a:t>
            </a:r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zh-CN" dirty="0"/>
              <a:t>出发，单位时间内仅可以到达</a:t>
            </a:r>
            <a:r>
              <a:rPr lang="en-US" altLang="zh-CN" dirty="0"/>
              <a:t>(x-1,y,z),(x+1,y,z),(x,y-1,z),(x,y+1,z),(x,y,z-1),(x,y,z+1) </a:t>
            </a:r>
            <a:r>
              <a:rPr lang="zh-CN" altLang="zh-CN" dirty="0"/>
              <a:t>中的一个）</a:t>
            </a:r>
          </a:p>
          <a:p>
            <a:pPr marL="0" indent="457200">
              <a:buNone/>
            </a:pPr>
            <a:r>
              <a:rPr lang="zh-CN" altLang="zh-CN" dirty="0"/>
              <a:t>现在委员会收到了各星球的三维坐标，请你编写程序帮助他们挑选最合适的举办地，从而使总旅行时间最短。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99142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5D635D-9A3B-4793-9992-81532C74C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843276"/>
              </p:ext>
            </p:extLst>
          </p:nvPr>
        </p:nvGraphicFramePr>
        <p:xfrm>
          <a:off x="1552434" y="825909"/>
          <a:ext cx="8047896" cy="48195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658">
                  <a:extLst>
                    <a:ext uri="{9D8B030D-6E8A-4147-A177-3AD203B41FA5}">
                      <a16:colId xmlns:a16="http://schemas.microsoft.com/office/drawing/2014/main" val="903078583"/>
                    </a:ext>
                  </a:extLst>
                </a:gridCol>
                <a:gridCol w="670658">
                  <a:extLst>
                    <a:ext uri="{9D8B030D-6E8A-4147-A177-3AD203B41FA5}">
                      <a16:colId xmlns:a16="http://schemas.microsoft.com/office/drawing/2014/main" val="3714204949"/>
                    </a:ext>
                  </a:extLst>
                </a:gridCol>
                <a:gridCol w="670658">
                  <a:extLst>
                    <a:ext uri="{9D8B030D-6E8A-4147-A177-3AD203B41FA5}">
                      <a16:colId xmlns:a16="http://schemas.microsoft.com/office/drawing/2014/main" val="1873487907"/>
                    </a:ext>
                  </a:extLst>
                </a:gridCol>
                <a:gridCol w="670658">
                  <a:extLst>
                    <a:ext uri="{9D8B030D-6E8A-4147-A177-3AD203B41FA5}">
                      <a16:colId xmlns:a16="http://schemas.microsoft.com/office/drawing/2014/main" val="4019546202"/>
                    </a:ext>
                  </a:extLst>
                </a:gridCol>
                <a:gridCol w="670658">
                  <a:extLst>
                    <a:ext uri="{9D8B030D-6E8A-4147-A177-3AD203B41FA5}">
                      <a16:colId xmlns:a16="http://schemas.microsoft.com/office/drawing/2014/main" val="2746339841"/>
                    </a:ext>
                  </a:extLst>
                </a:gridCol>
                <a:gridCol w="670658">
                  <a:extLst>
                    <a:ext uri="{9D8B030D-6E8A-4147-A177-3AD203B41FA5}">
                      <a16:colId xmlns:a16="http://schemas.microsoft.com/office/drawing/2014/main" val="1867241815"/>
                    </a:ext>
                  </a:extLst>
                </a:gridCol>
                <a:gridCol w="670658">
                  <a:extLst>
                    <a:ext uri="{9D8B030D-6E8A-4147-A177-3AD203B41FA5}">
                      <a16:colId xmlns:a16="http://schemas.microsoft.com/office/drawing/2014/main" val="2672851939"/>
                    </a:ext>
                  </a:extLst>
                </a:gridCol>
                <a:gridCol w="670658">
                  <a:extLst>
                    <a:ext uri="{9D8B030D-6E8A-4147-A177-3AD203B41FA5}">
                      <a16:colId xmlns:a16="http://schemas.microsoft.com/office/drawing/2014/main" val="1965923824"/>
                    </a:ext>
                  </a:extLst>
                </a:gridCol>
                <a:gridCol w="670658">
                  <a:extLst>
                    <a:ext uri="{9D8B030D-6E8A-4147-A177-3AD203B41FA5}">
                      <a16:colId xmlns:a16="http://schemas.microsoft.com/office/drawing/2014/main" val="2486272551"/>
                    </a:ext>
                  </a:extLst>
                </a:gridCol>
                <a:gridCol w="670658">
                  <a:extLst>
                    <a:ext uri="{9D8B030D-6E8A-4147-A177-3AD203B41FA5}">
                      <a16:colId xmlns:a16="http://schemas.microsoft.com/office/drawing/2014/main" val="3956379730"/>
                    </a:ext>
                  </a:extLst>
                </a:gridCol>
                <a:gridCol w="670658">
                  <a:extLst>
                    <a:ext uri="{9D8B030D-6E8A-4147-A177-3AD203B41FA5}">
                      <a16:colId xmlns:a16="http://schemas.microsoft.com/office/drawing/2014/main" val="144431535"/>
                    </a:ext>
                  </a:extLst>
                </a:gridCol>
                <a:gridCol w="670658">
                  <a:extLst>
                    <a:ext uri="{9D8B030D-6E8A-4147-A177-3AD203B41FA5}">
                      <a16:colId xmlns:a16="http://schemas.microsoft.com/office/drawing/2014/main" val="3431391679"/>
                    </a:ext>
                  </a:extLst>
                </a:gridCol>
              </a:tblGrid>
              <a:tr h="681388"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663988"/>
                  </a:ext>
                </a:extLst>
              </a:tr>
              <a:tr h="681388"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1240285"/>
                  </a:ext>
                </a:extLst>
              </a:tr>
              <a:tr h="681388"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31556"/>
                  </a:ext>
                </a:extLst>
              </a:tr>
              <a:tr h="681388"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009017"/>
                  </a:ext>
                </a:extLst>
              </a:tr>
              <a:tr h="681388"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0950440"/>
                  </a:ext>
                </a:extLst>
              </a:tr>
              <a:tr h="681388"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015401"/>
                  </a:ext>
                </a:extLst>
              </a:tr>
              <a:tr h="681388"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3400" dirty="0"/>
                    </a:p>
                  </a:txBody>
                  <a:tcPr marL="170347" marR="170347" marT="85174" marB="851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4785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1DE543AF-1486-4D9A-B9AB-772FD34BFA43}"/>
              </a:ext>
            </a:extLst>
          </p:cNvPr>
          <p:cNvSpPr/>
          <p:nvPr/>
        </p:nvSpPr>
        <p:spPr>
          <a:xfrm>
            <a:off x="2176068" y="4290881"/>
            <a:ext cx="699867" cy="670565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926024C-2EA2-4B3E-BFB9-FD0C03B929A6}"/>
              </a:ext>
            </a:extLst>
          </p:cNvPr>
          <p:cNvSpPr/>
          <p:nvPr/>
        </p:nvSpPr>
        <p:spPr>
          <a:xfrm>
            <a:off x="4876515" y="1519210"/>
            <a:ext cx="699867" cy="67056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F4AC5F6-F178-491A-873C-31596F12B4F2}"/>
              </a:ext>
            </a:extLst>
          </p:cNvPr>
          <p:cNvSpPr/>
          <p:nvPr/>
        </p:nvSpPr>
        <p:spPr>
          <a:xfrm>
            <a:off x="6265686" y="2189775"/>
            <a:ext cx="699867" cy="67056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F5CA6BA-DB0D-4440-9964-70690E93F421}"/>
              </a:ext>
            </a:extLst>
          </p:cNvPr>
          <p:cNvSpPr/>
          <p:nvPr/>
        </p:nvSpPr>
        <p:spPr>
          <a:xfrm>
            <a:off x="7571520" y="3618930"/>
            <a:ext cx="699867" cy="67056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33BDDF-BCC0-486A-B0BE-0B4783BA5DDF}"/>
              </a:ext>
            </a:extLst>
          </p:cNvPr>
          <p:cNvSpPr txBox="1"/>
          <p:nvPr/>
        </p:nvSpPr>
        <p:spPr>
          <a:xfrm>
            <a:off x="1054509" y="4364553"/>
            <a:ext cx="106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(1,1)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2037F7-E035-4317-AC40-2EAE2C39DC77}"/>
              </a:ext>
            </a:extLst>
          </p:cNvPr>
          <p:cNvSpPr txBox="1"/>
          <p:nvPr/>
        </p:nvSpPr>
        <p:spPr>
          <a:xfrm>
            <a:off x="4082845" y="995990"/>
            <a:ext cx="182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(5,5)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B2942B-FBD0-4E78-AD91-82C3B2E95F51}"/>
              </a:ext>
            </a:extLst>
          </p:cNvPr>
          <p:cNvSpPr txBox="1"/>
          <p:nvPr/>
        </p:nvSpPr>
        <p:spPr>
          <a:xfrm>
            <a:off x="6744144" y="1739740"/>
            <a:ext cx="182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(7,4)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5850CF-87AB-4871-9913-81BC10A41338}"/>
              </a:ext>
            </a:extLst>
          </p:cNvPr>
          <p:cNvSpPr txBox="1"/>
          <p:nvPr/>
        </p:nvSpPr>
        <p:spPr>
          <a:xfrm>
            <a:off x="8138651" y="4071821"/>
            <a:ext cx="182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(9,2)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6B2AB4-FE4E-4930-A5B0-334AD31E5FC2}"/>
              </a:ext>
            </a:extLst>
          </p:cNvPr>
          <p:cNvCxnSpPr>
            <a:cxnSpLocks/>
          </p:cNvCxnSpPr>
          <p:nvPr/>
        </p:nvCxnSpPr>
        <p:spPr>
          <a:xfrm flipV="1">
            <a:off x="2566219" y="1854493"/>
            <a:ext cx="0" cy="24350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DA0934-AD4B-49B3-B922-DCE396A0A57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591670" y="1854493"/>
            <a:ext cx="22848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6ACF0CC2-DFFD-45FF-82C0-5AB90908D361}"/>
              </a:ext>
            </a:extLst>
          </p:cNvPr>
          <p:cNvCxnSpPr>
            <a:cxnSpLocks/>
            <a:stCxn id="5" idx="7"/>
            <a:endCxn id="6" idx="4"/>
          </p:cNvCxnSpPr>
          <p:nvPr/>
        </p:nvCxnSpPr>
        <p:spPr>
          <a:xfrm rot="5400000" flipH="1" flipV="1">
            <a:off x="2900291" y="2062926"/>
            <a:ext cx="2199308" cy="245300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FCFA6B9-CA16-4AB4-8F2C-E0F3BDB23305}"/>
              </a:ext>
            </a:extLst>
          </p:cNvPr>
          <p:cNvSpPr txBox="1"/>
          <p:nvPr/>
        </p:nvSpPr>
        <p:spPr>
          <a:xfrm>
            <a:off x="3999945" y="5799353"/>
            <a:ext cx="487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 = (4+4) + (6+3) + (8+1) = 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32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7F27F-354D-4D6C-955C-1D852689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计算距离的方法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789A8-E6F6-4E85-BCA4-82BB1F06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zh-CN" altLang="zh-CN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B4571B6D-89BE-4E12-BB39-DE921BA9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90" y="3973061"/>
            <a:ext cx="4181819" cy="25198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590891-CD8A-4202-B00B-B6BEA9A379D1}"/>
              </a:ext>
            </a:extLst>
          </p:cNvPr>
          <p:cNvSpPr/>
          <p:nvPr/>
        </p:nvSpPr>
        <p:spPr>
          <a:xfrm>
            <a:off x="1353483" y="1902823"/>
            <a:ext cx="7438825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2E884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b){ 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7E1F1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(x[a]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x[b])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97E1F1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(y[a]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y[b])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97E1F1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(z[a]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z[b]);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6E587-3521-48E1-9FA4-D69164BE76D2}"/>
              </a:ext>
            </a:extLst>
          </p:cNvPr>
          <p:cNvSpPr/>
          <p:nvPr/>
        </p:nvSpPr>
        <p:spPr>
          <a:xfrm>
            <a:off x="1251371" y="3287817"/>
            <a:ext cx="823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曼哈顿距离（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Manhattan Distance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）：</a:t>
            </a:r>
            <a:r>
              <a:rPr lang="zh-CN" altLang="en-US" dirty="0"/>
              <a:t>两个点在标准坐标系上的绝对轴距总和。</a:t>
            </a:r>
          </a:p>
        </p:txBody>
      </p:sp>
    </p:spTree>
    <p:extLst>
      <p:ext uri="{BB962C8B-B14F-4D97-AF65-F5344CB8AC3E}">
        <p14:creationId xmlns:p14="http://schemas.microsoft.com/office/powerpoint/2010/main" val="184468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BC1BA-B4D5-4286-8BC1-C5B1C267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49175-E5C0-44E5-87B6-F9A2A009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55206" cy="1068495"/>
          </a:xfrm>
        </p:spPr>
        <p:txBody>
          <a:bodyPr/>
          <a:lstStyle/>
          <a:p>
            <a:pPr marL="0" indent="457200">
              <a:lnSpc>
                <a:spcPct val="100000"/>
              </a:lnSpc>
              <a:buNone/>
            </a:pPr>
            <a:r>
              <a:rPr lang="zh-CN" altLang="en-US" dirty="0"/>
              <a:t>行星之间的距离为</a:t>
            </a:r>
            <a:r>
              <a:rPr lang="en-US" altLang="zh-CN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|x1-x2|+|y1-y2|+|z1-z2|</a:t>
            </a:r>
            <a:r>
              <a:rPr lang="zh-CN" altLang="zh-CN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找到一颗星星，使得该星球到其它所有星球的距离之和最短。</a:t>
            </a:r>
            <a:endParaRPr lang="en-US" altLang="zh-CN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71DEEB-C223-4DF6-9CAA-B48F5BC16DDE}"/>
              </a:ext>
            </a:extLst>
          </p:cNvPr>
          <p:cNvSpPr/>
          <p:nvPr/>
        </p:nvSpPr>
        <p:spPr>
          <a:xfrm>
            <a:off x="1282083" y="43455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题目中的歧义：如果有多个星球满足条件，输出哪一个的编号？</a:t>
            </a:r>
            <a:endParaRPr lang="en-US" altLang="zh-CN" dirty="0"/>
          </a:p>
          <a:p>
            <a:r>
              <a:rPr lang="zh-CN" altLang="en-US" dirty="0"/>
              <a:t>答：输出编号最小的那个。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DC3430-917D-4C5E-8AFB-E6836CB7FD96}"/>
              </a:ext>
            </a:extLst>
          </p:cNvPr>
          <p:cNvSpPr/>
          <p:nvPr/>
        </p:nvSpPr>
        <p:spPr>
          <a:xfrm>
            <a:off x="1282083" y="28941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解题思路：</a:t>
            </a:r>
            <a:endParaRPr lang="en-US" altLang="zh-CN" dirty="0"/>
          </a:p>
          <a:p>
            <a:r>
              <a:rPr lang="zh-CN" altLang="en-US" dirty="0"/>
              <a:t>将每个行星抽象成一个三维空间中的点，逐个计算出每个点到其它所有点的距离之和，选取其中最小的那一个，并记录下位置。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FE3D2A-E91A-46A1-BEAD-5A863BE6905D}"/>
              </a:ext>
            </a:extLst>
          </p:cNvPr>
          <p:cNvSpPr txBox="1"/>
          <p:nvPr/>
        </p:nvSpPr>
        <p:spPr>
          <a:xfrm>
            <a:off x="7610475" y="3244334"/>
            <a:ext cx="23241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结构体 </a:t>
            </a:r>
            <a:r>
              <a:rPr lang="en-US" altLang="zh-CN" sz="2800" b="1" dirty="0"/>
              <a:t>struct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0551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0EF7-0410-4C09-BB20-549B4911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41DF0-8A93-4013-BB55-BBED37DD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= </a:t>
            </a:r>
            <a:r>
              <a:rPr lang="en-US" altLang="zh-CN" sz="2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position = -1</a:t>
            </a:r>
            <a:endParaRPr lang="zh-CN" altLang="zh-CN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to N</a:t>
            </a:r>
            <a:br>
              <a:rPr lang="en-US" altLang="zh-CN" dirty="0"/>
            </a:b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sum = 0</a:t>
            </a:r>
            <a:b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28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= 1 </a:t>
            </a:r>
            <a:r>
              <a:rPr lang="en-US" altLang="zh-CN" sz="28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</a:t>
            </a:r>
            <a:b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sum = sum + </a:t>
            </a:r>
            <a:r>
              <a:rPr lang="en-US" altLang="zh-CN" sz="28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altLang="zh-CN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 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28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sum &lt; answer ) </a:t>
            </a:r>
            <a:br>
              <a:rPr lang="en-US" altLang="zh-CN" dirty="0"/>
            </a:br>
            <a:r>
              <a:rPr lang="en-US" altLang="zh-CN" dirty="0"/>
              <a:t>             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= sum</a:t>
            </a:r>
            <a:br>
              <a:rPr lang="en-US" altLang="zh-CN" dirty="0"/>
            </a:br>
            <a:r>
              <a:rPr lang="en-US" altLang="zh-CN" dirty="0"/>
              <a:t>             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= j;</a:t>
            </a:r>
            <a:endParaRPr lang="zh-CN" altLang="zh-CN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b="1" i="1" dirty="0"/>
              <a:t>output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answer;</a:t>
            </a:r>
          </a:p>
          <a:p>
            <a:endParaRPr lang="zh-CN" altLang="zh-CN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2D4A7806-D29A-4C34-9D8A-382470576829}"/>
              </a:ext>
            </a:extLst>
          </p:cNvPr>
          <p:cNvSpPr/>
          <p:nvPr/>
        </p:nvSpPr>
        <p:spPr>
          <a:xfrm>
            <a:off x="8166903" y="313917"/>
            <a:ext cx="1069986" cy="30935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开始</a:t>
            </a:r>
          </a:p>
        </p:txBody>
      </p:sp>
      <p:sp>
        <p:nvSpPr>
          <p:cNvPr id="7" name="流程图: 数据 6">
            <a:extLst>
              <a:ext uri="{FF2B5EF4-FFF2-40B4-BE49-F238E27FC236}">
                <a16:creationId xmlns:a16="http://schemas.microsoft.com/office/drawing/2014/main" id="{03140D4A-27F0-4185-8988-C48FB444536B}"/>
              </a:ext>
            </a:extLst>
          </p:cNvPr>
          <p:cNvSpPr/>
          <p:nvPr/>
        </p:nvSpPr>
        <p:spPr>
          <a:xfrm>
            <a:off x="8111221" y="919130"/>
            <a:ext cx="1171286" cy="27882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answer=INF</a:t>
            </a:r>
          </a:p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position=-1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FA102D91-2FF1-4847-8ADF-7C231FA26BCF}"/>
              </a:ext>
            </a:extLst>
          </p:cNvPr>
          <p:cNvSpPr/>
          <p:nvPr/>
        </p:nvSpPr>
        <p:spPr>
          <a:xfrm>
            <a:off x="8216336" y="2105402"/>
            <a:ext cx="956023" cy="38359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&lt;N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F0556399-4943-4D14-BC85-769D2BB6E84D}"/>
              </a:ext>
            </a:extLst>
          </p:cNvPr>
          <p:cNvSpPr/>
          <p:nvPr/>
        </p:nvSpPr>
        <p:spPr>
          <a:xfrm>
            <a:off x="8216336" y="3241474"/>
            <a:ext cx="968685" cy="3670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j&lt;N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流程图: 数据 9">
            <a:extLst>
              <a:ext uri="{FF2B5EF4-FFF2-40B4-BE49-F238E27FC236}">
                <a16:creationId xmlns:a16="http://schemas.microsoft.com/office/drawing/2014/main" id="{CA8E0A20-8A90-4B45-8785-74F6D08D6C68}"/>
              </a:ext>
            </a:extLst>
          </p:cNvPr>
          <p:cNvSpPr/>
          <p:nvPr/>
        </p:nvSpPr>
        <p:spPr>
          <a:xfrm>
            <a:off x="8175689" y="2709002"/>
            <a:ext cx="1104807" cy="27759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sum=0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216111DF-768A-406E-882C-C0E1EE74D8CB}"/>
              </a:ext>
            </a:extLst>
          </p:cNvPr>
          <p:cNvSpPr/>
          <p:nvPr/>
        </p:nvSpPr>
        <p:spPr>
          <a:xfrm>
            <a:off x="8182512" y="5987286"/>
            <a:ext cx="1080655" cy="50418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结束</a:t>
            </a:r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9332BD91-3728-4629-B5FE-3B47D766CBA5}"/>
              </a:ext>
            </a:extLst>
          </p:cNvPr>
          <p:cNvSpPr/>
          <p:nvPr/>
        </p:nvSpPr>
        <p:spPr>
          <a:xfrm>
            <a:off x="8165685" y="4429067"/>
            <a:ext cx="1069986" cy="3959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sum&lt;answer?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流程图: 数据 12">
            <a:extLst>
              <a:ext uri="{FF2B5EF4-FFF2-40B4-BE49-F238E27FC236}">
                <a16:creationId xmlns:a16="http://schemas.microsoft.com/office/drawing/2014/main" id="{052425A7-046D-434A-8F3D-01AC005B226A}"/>
              </a:ext>
            </a:extLst>
          </p:cNvPr>
          <p:cNvSpPr/>
          <p:nvPr/>
        </p:nvSpPr>
        <p:spPr>
          <a:xfrm>
            <a:off x="8170437" y="3887580"/>
            <a:ext cx="1104807" cy="27759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sum=</a:t>
            </a:r>
            <a:r>
              <a:rPr lang="en-US" altLang="zh-CN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sum+dis</a:t>
            </a: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j)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流程图: 数据 13">
            <a:extLst>
              <a:ext uri="{FF2B5EF4-FFF2-40B4-BE49-F238E27FC236}">
                <a16:creationId xmlns:a16="http://schemas.microsoft.com/office/drawing/2014/main" id="{CB33F12B-6F15-4CE1-92F9-ABAAF4A03AEA}"/>
              </a:ext>
            </a:extLst>
          </p:cNvPr>
          <p:cNvSpPr/>
          <p:nvPr/>
        </p:nvSpPr>
        <p:spPr>
          <a:xfrm>
            <a:off x="8084959" y="5124071"/>
            <a:ext cx="1297848" cy="27759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answer=sum</a:t>
            </a:r>
          </a:p>
          <a:p>
            <a:pPr algn="ctr"/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position=j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流程图: 数据 14">
            <a:extLst>
              <a:ext uri="{FF2B5EF4-FFF2-40B4-BE49-F238E27FC236}">
                <a16:creationId xmlns:a16="http://schemas.microsoft.com/office/drawing/2014/main" id="{0B158013-8B82-44D9-B8A6-2A99EE16AEE8}"/>
              </a:ext>
            </a:extLst>
          </p:cNvPr>
          <p:cNvSpPr/>
          <p:nvPr/>
        </p:nvSpPr>
        <p:spPr>
          <a:xfrm>
            <a:off x="7069893" y="3585846"/>
            <a:ext cx="1104807" cy="27759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j++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308BEC2-2D7A-4479-ABF5-73D531C9CA07}"/>
              </a:ext>
            </a:extLst>
          </p:cNvPr>
          <p:cNvCxnSpPr>
            <a:stCxn id="6" idx="2"/>
            <a:endCxn id="7" idx="1"/>
          </p:cNvCxnSpPr>
          <p:nvPr/>
        </p:nvCxnSpPr>
        <p:spPr>
          <a:xfrm flipH="1">
            <a:off x="8696864" y="623269"/>
            <a:ext cx="5032" cy="29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9BEC6F-E4ED-49BF-A941-422C2166551F}"/>
              </a:ext>
            </a:extLst>
          </p:cNvPr>
          <p:cNvCxnSpPr/>
          <p:nvPr/>
        </p:nvCxnSpPr>
        <p:spPr>
          <a:xfrm flipH="1">
            <a:off x="8694348" y="1197955"/>
            <a:ext cx="5032" cy="29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3C85D3-33F6-423D-807F-CD45A4FED86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681768" y="2488998"/>
            <a:ext cx="12580" cy="23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8999A2B-AA3C-47E8-817C-B2759D34B70E}"/>
              </a:ext>
            </a:extLst>
          </p:cNvPr>
          <p:cNvCxnSpPr/>
          <p:nvPr/>
        </p:nvCxnSpPr>
        <p:spPr>
          <a:xfrm flipH="1">
            <a:off x="8689316" y="2962713"/>
            <a:ext cx="5032" cy="29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902DE67-CAB5-44D1-8243-0EC8FCC7DF3B}"/>
              </a:ext>
            </a:extLst>
          </p:cNvPr>
          <p:cNvCxnSpPr/>
          <p:nvPr/>
        </p:nvCxnSpPr>
        <p:spPr>
          <a:xfrm flipH="1">
            <a:off x="8689316" y="3595577"/>
            <a:ext cx="5032" cy="29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B304CA-5BA8-47B9-9922-1DB451AD38D8}"/>
              </a:ext>
            </a:extLst>
          </p:cNvPr>
          <p:cNvCxnSpPr>
            <a:cxnSpLocks/>
          </p:cNvCxnSpPr>
          <p:nvPr/>
        </p:nvCxnSpPr>
        <p:spPr>
          <a:xfrm flipH="1">
            <a:off x="8686800" y="4126581"/>
            <a:ext cx="5032" cy="29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3C899A-EA36-4D93-8D59-B8C14E85DDF9}"/>
              </a:ext>
            </a:extLst>
          </p:cNvPr>
          <p:cNvCxnSpPr/>
          <p:nvPr/>
        </p:nvCxnSpPr>
        <p:spPr>
          <a:xfrm flipH="1">
            <a:off x="8686800" y="4819258"/>
            <a:ext cx="5032" cy="29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数据 22">
            <a:extLst>
              <a:ext uri="{FF2B5EF4-FFF2-40B4-BE49-F238E27FC236}">
                <a16:creationId xmlns:a16="http://schemas.microsoft.com/office/drawing/2014/main" id="{698460BF-55F7-4F34-B7C3-1A38EA731459}"/>
              </a:ext>
            </a:extLst>
          </p:cNvPr>
          <p:cNvSpPr/>
          <p:nvPr/>
        </p:nvSpPr>
        <p:spPr>
          <a:xfrm>
            <a:off x="6484734" y="2712009"/>
            <a:ext cx="1104807" cy="27759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++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865A46C-32C5-432F-B3AC-523D48FEE32B}"/>
              </a:ext>
            </a:extLst>
          </p:cNvPr>
          <p:cNvCxnSpPr>
            <a:cxnSpLocks/>
            <a:stCxn id="15" idx="1"/>
            <a:endCxn id="9" idx="1"/>
          </p:cNvCxnSpPr>
          <p:nvPr/>
        </p:nvCxnSpPr>
        <p:spPr>
          <a:xfrm rot="5400000" flipH="1" flipV="1">
            <a:off x="7838905" y="3208416"/>
            <a:ext cx="160823" cy="594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F31A13C-D7DF-44E5-BE68-ABFD6AD9C95A}"/>
              </a:ext>
            </a:extLst>
          </p:cNvPr>
          <p:cNvCxnSpPr>
            <a:cxnSpLocks/>
            <a:stCxn id="14" idx="4"/>
            <a:endCxn id="23" idx="4"/>
          </p:cNvCxnSpPr>
          <p:nvPr/>
        </p:nvCxnSpPr>
        <p:spPr>
          <a:xfrm rot="5400000" flipH="1">
            <a:off x="6679480" y="3347258"/>
            <a:ext cx="2412062" cy="1696745"/>
          </a:xfrm>
          <a:prstGeom prst="bentConnector3">
            <a:avLst>
              <a:gd name="adj1" fmla="val -9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27B9FDC-8B25-43C5-89B1-BFAE40714C27}"/>
              </a:ext>
            </a:extLst>
          </p:cNvPr>
          <p:cNvCxnSpPr>
            <a:cxnSpLocks/>
            <a:stCxn id="23" idx="1"/>
            <a:endCxn id="8" idx="1"/>
          </p:cNvCxnSpPr>
          <p:nvPr/>
        </p:nvCxnSpPr>
        <p:spPr>
          <a:xfrm rot="5400000" flipH="1" flipV="1">
            <a:off x="7419333" y="1915006"/>
            <a:ext cx="414809" cy="1179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数据 38">
            <a:extLst>
              <a:ext uri="{FF2B5EF4-FFF2-40B4-BE49-F238E27FC236}">
                <a16:creationId xmlns:a16="http://schemas.microsoft.com/office/drawing/2014/main" id="{CA395920-433C-43D5-AA38-DDAA511EFD00}"/>
              </a:ext>
            </a:extLst>
          </p:cNvPr>
          <p:cNvSpPr/>
          <p:nvPr/>
        </p:nvSpPr>
        <p:spPr>
          <a:xfrm>
            <a:off x="8111657" y="1504126"/>
            <a:ext cx="1171286" cy="27882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=0,j=0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6D4EED9-1815-4700-B453-4671B95D7C6D}"/>
              </a:ext>
            </a:extLst>
          </p:cNvPr>
          <p:cNvCxnSpPr/>
          <p:nvPr/>
        </p:nvCxnSpPr>
        <p:spPr>
          <a:xfrm flipH="1">
            <a:off x="8691832" y="1796788"/>
            <a:ext cx="5032" cy="29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912889E-4EC5-42D4-BCB1-49446B4BF090}"/>
              </a:ext>
            </a:extLst>
          </p:cNvPr>
          <p:cNvCxnSpPr>
            <a:stCxn id="12" idx="1"/>
          </p:cNvCxnSpPr>
          <p:nvPr/>
        </p:nvCxnSpPr>
        <p:spPr>
          <a:xfrm flipH="1">
            <a:off x="7037137" y="4627052"/>
            <a:ext cx="1128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FAA278D-3D73-4320-89A9-A2F3690D93DE}"/>
              </a:ext>
            </a:extLst>
          </p:cNvPr>
          <p:cNvCxnSpPr>
            <a:stCxn id="8" idx="3"/>
            <a:endCxn id="11" idx="3"/>
          </p:cNvCxnSpPr>
          <p:nvPr/>
        </p:nvCxnSpPr>
        <p:spPr>
          <a:xfrm>
            <a:off x="9172359" y="2297200"/>
            <a:ext cx="90808" cy="3942177"/>
          </a:xfrm>
          <a:prstGeom prst="bentConnector3">
            <a:avLst>
              <a:gd name="adj1" fmla="val 1571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C9650A9-91C1-486C-B395-04D6ABC44FCB}"/>
              </a:ext>
            </a:extLst>
          </p:cNvPr>
          <p:cNvSpPr txBox="1"/>
          <p:nvPr/>
        </p:nvSpPr>
        <p:spPr>
          <a:xfrm>
            <a:off x="8728000" y="2418700"/>
            <a:ext cx="45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582AADF-F510-47D6-8787-B19AED2FE8B6}"/>
              </a:ext>
            </a:extLst>
          </p:cNvPr>
          <p:cNvSpPr txBox="1"/>
          <p:nvPr/>
        </p:nvSpPr>
        <p:spPr>
          <a:xfrm>
            <a:off x="9227433" y="1960723"/>
            <a:ext cx="45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E31D478-2163-43A5-BF26-BA699FCC80AD}"/>
              </a:ext>
            </a:extLst>
          </p:cNvPr>
          <p:cNvSpPr txBox="1"/>
          <p:nvPr/>
        </p:nvSpPr>
        <p:spPr>
          <a:xfrm>
            <a:off x="8686363" y="3516828"/>
            <a:ext cx="45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3F833243-0D19-47D1-BC8F-D446D551950E}"/>
              </a:ext>
            </a:extLst>
          </p:cNvPr>
          <p:cNvCxnSpPr>
            <a:stCxn id="13" idx="2"/>
            <a:endCxn id="15" idx="4"/>
          </p:cNvCxnSpPr>
          <p:nvPr/>
        </p:nvCxnSpPr>
        <p:spPr>
          <a:xfrm rot="10800000">
            <a:off x="7622298" y="3863437"/>
            <a:ext cx="658621" cy="162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1ECB866-72B9-48F6-893C-4B924FC04038}"/>
              </a:ext>
            </a:extLst>
          </p:cNvPr>
          <p:cNvCxnSpPr>
            <a:stCxn id="9" idx="3"/>
            <a:endCxn id="12" idx="3"/>
          </p:cNvCxnSpPr>
          <p:nvPr/>
        </p:nvCxnSpPr>
        <p:spPr>
          <a:xfrm>
            <a:off x="9185021" y="3425023"/>
            <a:ext cx="50650" cy="1202029"/>
          </a:xfrm>
          <a:prstGeom prst="bentConnector3">
            <a:avLst>
              <a:gd name="adj1" fmla="val 1509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03B5504-222B-4C8B-BA86-A9F21ABA8B71}"/>
              </a:ext>
            </a:extLst>
          </p:cNvPr>
          <p:cNvSpPr txBox="1"/>
          <p:nvPr/>
        </p:nvSpPr>
        <p:spPr>
          <a:xfrm>
            <a:off x="9227433" y="3107327"/>
            <a:ext cx="45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EA166FF-C917-4BE6-8E0F-D5934525FA7C}"/>
              </a:ext>
            </a:extLst>
          </p:cNvPr>
          <p:cNvSpPr txBox="1"/>
          <p:nvPr/>
        </p:nvSpPr>
        <p:spPr>
          <a:xfrm>
            <a:off x="8683578" y="4775308"/>
            <a:ext cx="45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A57C7F7-1443-4520-B016-D608F1571685}"/>
              </a:ext>
            </a:extLst>
          </p:cNvPr>
          <p:cNvSpPr txBox="1"/>
          <p:nvPr/>
        </p:nvSpPr>
        <p:spPr>
          <a:xfrm>
            <a:off x="7855537" y="4299187"/>
            <a:ext cx="45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8726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A97E70C-CCFF-4E92-A1E5-F4A792BDFB89}"/>
              </a:ext>
            </a:extLst>
          </p:cNvPr>
          <p:cNvSpPr/>
          <p:nvPr/>
        </p:nvSpPr>
        <p:spPr>
          <a:xfrm>
            <a:off x="1719160" y="612845"/>
            <a:ext cx="8753681" cy="5632311"/>
          </a:xfrm>
          <a:custGeom>
            <a:avLst/>
            <a:gdLst>
              <a:gd name="connsiteX0" fmla="*/ 0 w 8753681"/>
              <a:gd name="connsiteY0" fmla="*/ 0 h 5632311"/>
              <a:gd name="connsiteX1" fmla="*/ 8753681 w 8753681"/>
              <a:gd name="connsiteY1" fmla="*/ 0 h 5632311"/>
              <a:gd name="connsiteX2" fmla="*/ 8753681 w 8753681"/>
              <a:gd name="connsiteY2" fmla="*/ 5632311 h 5632311"/>
              <a:gd name="connsiteX3" fmla="*/ 0 w 8753681"/>
              <a:gd name="connsiteY3" fmla="*/ 5632311 h 563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53681" h="5632311">
                <a:moveTo>
                  <a:pt x="0" y="0"/>
                </a:moveTo>
                <a:lnTo>
                  <a:pt x="8753681" y="0"/>
                </a:lnTo>
                <a:lnTo>
                  <a:pt x="8753681" y="5632311"/>
                </a:lnTo>
                <a:lnTo>
                  <a:pt x="0" y="5632311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2E884"/>
                </a:solidFill>
                <a:latin typeface="Consolas" panose="020B0609020204030204" pitchFamily="49" charset="0"/>
              </a:rPr>
              <a:t>solve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cin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n;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F9EEE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;i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n;i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){     </a:t>
            </a:r>
            <a:r>
              <a:rPr lang="en-US" altLang="zh-CN" dirty="0">
                <a:solidFill>
                  <a:srgbClr val="7B7F8B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7B7F8B"/>
                </a:solidFill>
                <a:latin typeface="Consolas" panose="020B0609020204030204" pitchFamily="49" charset="0"/>
              </a:rPr>
              <a:t>读入数据</a:t>
            </a:r>
            <a:endParaRPr lang="zh-CN" altLang="en-US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y[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z[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dirty="0">
                <a:solidFill>
                  <a:srgbClr val="7B7F8B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7B7F8B"/>
                </a:solidFill>
                <a:latin typeface="Consolas" panose="020B0609020204030204" pitchFamily="49" charset="0"/>
              </a:rPr>
              <a:t>分别读入每个星球的</a:t>
            </a:r>
            <a:r>
              <a:rPr lang="en-US" altLang="zh-CN" dirty="0" err="1">
                <a:solidFill>
                  <a:srgbClr val="7B7F8B"/>
                </a:solidFill>
                <a:latin typeface="Consolas" panose="020B0609020204030204" pitchFamily="49" charset="0"/>
              </a:rPr>
              <a:t>x,y,z</a:t>
            </a:r>
            <a:r>
              <a:rPr lang="zh-CN" altLang="en-US" dirty="0">
                <a:solidFill>
                  <a:srgbClr val="7B7F8B"/>
                </a:solidFill>
                <a:latin typeface="Consolas" panose="020B0609020204030204" pitchFamily="49" charset="0"/>
              </a:rPr>
              <a:t>坐标</a:t>
            </a:r>
            <a:endParaRPr lang="zh-CN" altLang="en-US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6F6F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position 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F9EEE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,answer 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F9EEE"/>
                </a:solidFill>
                <a:latin typeface="Consolas" panose="020B0609020204030204" pitchFamily="49" charset="0"/>
              </a:rPr>
              <a:t>1e9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7B7F8B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7B7F8B"/>
                </a:solidFill>
                <a:latin typeface="Consolas" panose="020B0609020204030204" pitchFamily="49" charset="0"/>
              </a:rPr>
              <a:t>初始化</a:t>
            </a:r>
            <a:r>
              <a:rPr lang="en-US" altLang="zh-CN" dirty="0">
                <a:solidFill>
                  <a:srgbClr val="7B7F8B"/>
                </a:solidFill>
                <a:latin typeface="Consolas" panose="020B0609020204030204" pitchFamily="49" charset="0"/>
              </a:rPr>
              <a:t>position</a:t>
            </a:r>
            <a:r>
              <a:rPr lang="zh-CN" altLang="en-US" dirty="0">
                <a:solidFill>
                  <a:srgbClr val="7B7F8B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7B7F8B"/>
                </a:solidFill>
                <a:latin typeface="Consolas" panose="020B0609020204030204" pitchFamily="49" charset="0"/>
              </a:rPr>
              <a:t>-1</a:t>
            </a:r>
            <a:r>
              <a:rPr lang="zh-CN" altLang="en-US" dirty="0">
                <a:solidFill>
                  <a:srgbClr val="7B7F8B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rgbClr val="7B7F8B"/>
                </a:solidFill>
                <a:latin typeface="Consolas" panose="020B0609020204030204" pitchFamily="49" charset="0"/>
              </a:rPr>
              <a:t>answer</a:t>
            </a:r>
            <a:r>
              <a:rPr lang="zh-CN" altLang="en-US" dirty="0">
                <a:solidFill>
                  <a:srgbClr val="7B7F8B"/>
                </a:solidFill>
                <a:latin typeface="Consolas" panose="020B0609020204030204" pitchFamily="49" charset="0"/>
              </a:rPr>
              <a:t>为∞</a:t>
            </a:r>
            <a:endParaRPr lang="zh-CN" altLang="en-US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6F6F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F9EEE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;i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n;i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){          </a:t>
            </a:r>
            <a:r>
              <a:rPr lang="en-US" altLang="zh-CN" dirty="0">
                <a:solidFill>
                  <a:srgbClr val="7B7F8B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7B7F8B"/>
                </a:solidFill>
                <a:latin typeface="Consolas" panose="020B0609020204030204" pitchFamily="49" charset="0"/>
              </a:rPr>
              <a:t>遍历每个点</a:t>
            </a:r>
            <a:endParaRPr lang="zh-CN" altLang="en-US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sum 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F9EEE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97E1F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j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F9EEE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;j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n;j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){      </a:t>
            </a:r>
            <a:r>
              <a:rPr lang="en-US" altLang="zh-CN" dirty="0">
                <a:solidFill>
                  <a:srgbClr val="7B7F8B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7B7F8B"/>
                </a:solidFill>
                <a:latin typeface="Consolas" panose="020B0609020204030204" pitchFamily="49" charset="0"/>
              </a:rPr>
              <a:t>计算该点到其他所有点的距离之和</a:t>
            </a:r>
            <a:endParaRPr lang="zh-CN" altLang="en-US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+=</a:t>
            </a:r>
            <a:r>
              <a:rPr lang="en-US" altLang="zh-CN" dirty="0">
                <a:solidFill>
                  <a:srgbClr val="62E884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(sum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answer){             </a:t>
            </a:r>
            <a:r>
              <a:rPr lang="en-US" altLang="zh-CN" dirty="0">
                <a:solidFill>
                  <a:srgbClr val="7B7F8B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7B7F8B"/>
                </a:solidFill>
                <a:latin typeface="Consolas" panose="020B0609020204030204" pitchFamily="49" charset="0"/>
              </a:rPr>
              <a:t>更新答案</a:t>
            </a:r>
            <a:endParaRPr lang="zh-CN" altLang="en-US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answer 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    position 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    cout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DEE492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E7EE98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EE492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answer</a:t>
            </a:r>
            <a:r>
              <a:rPr lang="en-US" altLang="zh-CN" dirty="0">
                <a:solidFill>
                  <a:srgbClr val="F286C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solidFill>
                  <a:srgbClr val="F6F6F4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F6F6F4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737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A6C64-1944-4B1D-9219-574359D8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模拟内存管理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F31D2-7886-466C-A03F-C183657D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设计并开发一个实验内存管理器，实现对内存的分配、释放和整理。对应的接口为</a:t>
            </a:r>
            <a:r>
              <a:rPr lang="en-US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new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、</a:t>
            </a:r>
            <a:r>
              <a:rPr lang="en-US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del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和</a:t>
            </a:r>
            <a:r>
              <a:rPr lang="en-US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def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，使用语法为：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sz="2600" b="1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new size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：</a:t>
            </a:r>
            <a:r>
              <a:rPr lang="zh-CN" altLang="zh-CN" sz="2600" b="1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分配</a:t>
            </a:r>
            <a:r>
              <a:rPr lang="en-US" altLang="zh-CN" sz="2600" b="1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size</a:t>
            </a:r>
            <a:r>
              <a:rPr lang="zh-CN" altLang="zh-CN" sz="2600" b="1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字节大小的内存块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，返回该内存块的句柄</a:t>
            </a:r>
            <a:r>
              <a:rPr lang="en-US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handle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（句柄即内存块编号，分配的第一个内存块编号为</a:t>
            </a:r>
            <a:r>
              <a:rPr lang="en-US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1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，以此类推），</a:t>
            </a:r>
            <a:r>
              <a:rPr lang="en-US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size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为正整数。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sz="2600" b="1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del handle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：</a:t>
            </a:r>
            <a:r>
              <a:rPr lang="zh-CN" altLang="zh-CN" sz="2600" b="1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释放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句柄</a:t>
            </a:r>
            <a:r>
              <a:rPr lang="en-US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handle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指向的内存块。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sz="2600" b="1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def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：整理内存碎片，</a:t>
            </a:r>
            <a:r>
              <a:rPr lang="zh-CN" altLang="zh-CN" sz="2600" b="1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将所有已分配内存块按地址从低到高的顺序迁移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n-ea"/>
                <a:cs typeface="+mj-cs"/>
              </a:rPr>
              <a:t>，使空闲内存碎片在高端地址端拼接在一起。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1646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446E0-9FF3-45B6-8267-1579FEA2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题目分析：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A11BD-F39F-4EF6-90B1-F012A1994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9826593" cy="3622274"/>
          </a:xfrm>
        </p:spPr>
        <p:txBody>
          <a:bodyPr>
            <a:normAutofit/>
          </a:bodyPr>
          <a:lstStyle/>
          <a:p>
            <a:pPr marL="0" lvl="0" indent="0" rtl="0" eaLnBrk="1" latinLnBrk="0" hangingPunct="1">
              <a:buNone/>
            </a:pPr>
            <a:r>
              <a:rPr lang="zh-CN" altLang="zh-CN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这道题需要你模拟内存的三种行为。</a:t>
            </a:r>
            <a:endParaRPr lang="zh-CN" altLang="zh-CN" sz="2600" dirty="0">
              <a:effectLst/>
            </a:endParaRPr>
          </a:p>
          <a:p>
            <a:pPr lvl="0" rtl="0" eaLnBrk="1" latinLnBrk="0" hangingPunct="1"/>
            <a:r>
              <a:rPr lang="en-US" altLang="zh-CN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new size 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在已分配区域的末尾追加新的内存块</a:t>
            </a:r>
            <a:r>
              <a:rPr lang="zh-CN" altLang="en-US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。</a:t>
            </a:r>
            <a:endParaRPr lang="en-US" altLang="zh-CN" sz="26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 rtl="0" eaLnBrk="1" latinLnBrk="0" hangingPunct="1"/>
            <a:r>
              <a:rPr lang="en-US" altLang="zh-CN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del handle 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释放句柄（编号）为</a:t>
            </a:r>
            <a:r>
              <a:rPr lang="en-US" altLang="zh-CN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handle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的内存块。</a:t>
            </a:r>
            <a:endParaRPr lang="zh-CN" altLang="zh-CN" sz="2600" dirty="0">
              <a:effectLst/>
            </a:endParaRPr>
          </a:p>
          <a:p>
            <a:pPr lvl="0" rtl="0" eaLnBrk="1" latinLnBrk="0" hangingPunct="1"/>
            <a:r>
              <a:rPr lang="en-US" altLang="zh-CN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def 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将内存</a:t>
            </a:r>
            <a:r>
              <a:rPr lang="zh-CN" altLang="en-US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块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整理</a:t>
            </a:r>
            <a:r>
              <a:rPr lang="zh-CN" altLang="en-US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压缩</a:t>
            </a:r>
            <a:r>
              <a:rPr lang="zh-CN" altLang="zh-CN" sz="2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，紧密地排列。</a:t>
            </a:r>
            <a:endParaRPr lang="zh-CN" altLang="zh-CN" sz="2600" dirty="0">
              <a:effectLst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B08285-BF64-4928-B144-BCA058AD9E3A}"/>
              </a:ext>
            </a:extLst>
          </p:cNvPr>
          <p:cNvSpPr/>
          <p:nvPr/>
        </p:nvSpPr>
        <p:spPr>
          <a:xfrm>
            <a:off x="838199" y="42973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题目的歧义：在两个内存块中间有足够的内存区域，那么新分配的内存可以用吗？</a:t>
            </a:r>
            <a:endParaRPr lang="zh-CN" altLang="zh-CN" dirty="0">
              <a:effectLst/>
            </a:endParaRPr>
          </a:p>
          <a:p>
            <a:pPr lvl="0"/>
            <a:r>
              <a:rPr lang="zh-CN" altLang="zh-CN" dirty="0"/>
              <a:t>答：不使用中间的内存区域，只在末尾分配新的内存块，这个逻辑是可以通过测试的。</a:t>
            </a:r>
            <a:endParaRPr lang="zh-CN" altLang="zh-CN" dirty="0"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733FAC-7DE2-4B89-8018-1D512D214518}"/>
              </a:ext>
            </a:extLst>
          </p:cNvPr>
          <p:cNvSpPr/>
          <p:nvPr/>
        </p:nvSpPr>
        <p:spPr>
          <a:xfrm>
            <a:off x="10877550" y="1874438"/>
            <a:ext cx="173254" cy="2267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03FBD-549A-4B63-9987-E4E08BFB8165}"/>
              </a:ext>
            </a:extLst>
          </p:cNvPr>
          <p:cNvSpPr/>
          <p:nvPr/>
        </p:nvSpPr>
        <p:spPr>
          <a:xfrm>
            <a:off x="10877550" y="4135786"/>
            <a:ext cx="173254" cy="7486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CD13178-B6E0-4FD0-BA5B-0C41CFFF7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28947"/>
              </p:ext>
            </p:extLst>
          </p:nvPr>
        </p:nvGraphicFramePr>
        <p:xfrm>
          <a:off x="8305800" y="1874438"/>
          <a:ext cx="2496536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6536">
                  <a:extLst>
                    <a:ext uri="{9D8B030D-6E8A-4147-A177-3AD203B41FA5}">
                      <a16:colId xmlns:a16="http://schemas.microsoft.com/office/drawing/2014/main" val="411505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6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4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4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0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79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7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1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743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ekton Pro"/>
        <a:ea typeface=" 微软雅黑"/>
        <a:cs typeface=""/>
      </a:majorFont>
      <a:minorFont>
        <a:latin typeface="Source Sans Pro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1366</Words>
  <Application>Microsoft Office PowerPoint</Application>
  <PresentationFormat>宽屏</PresentationFormat>
  <Paragraphs>207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 微软雅黑</vt:lpstr>
      <vt:lpstr>等线</vt:lpstr>
      <vt:lpstr>微软雅黑</vt:lpstr>
      <vt:lpstr>Arial</vt:lpstr>
      <vt:lpstr>Arial</vt:lpstr>
      <vt:lpstr>Consolas</vt:lpstr>
      <vt:lpstr>Source Sans Pro</vt:lpstr>
      <vt:lpstr>Tekton Pro</vt:lpstr>
      <vt:lpstr>Office 主题​​</vt:lpstr>
      <vt:lpstr>专题二习题选讲</vt:lpstr>
      <vt:lpstr>银河联邦的聚会</vt:lpstr>
      <vt:lpstr>PowerPoint 演示文稿</vt:lpstr>
      <vt:lpstr>计算距离的方法</vt:lpstr>
      <vt:lpstr>题目含义</vt:lpstr>
      <vt:lpstr>算法步骤</vt:lpstr>
      <vt:lpstr>PowerPoint 演示文稿</vt:lpstr>
      <vt:lpstr>模拟内存管理</vt:lpstr>
      <vt:lpstr>题目分析：</vt:lpstr>
      <vt:lpstr>问题的关键</vt:lpstr>
      <vt:lpstr>步骤演示-new</vt:lpstr>
      <vt:lpstr>步骤演示-del</vt:lpstr>
      <vt:lpstr>步骤演示-def</vt:lpstr>
      <vt:lpstr>PowerPoint 演示文稿</vt:lpstr>
      <vt:lpstr>哈利波特问题分析</vt:lpstr>
      <vt:lpstr>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BoffinZhang</dc:creator>
  <cp:lastModifiedBy>BoffinZhang</cp:lastModifiedBy>
  <cp:revision>188</cp:revision>
  <dcterms:created xsi:type="dcterms:W3CDTF">2019-03-13T11:11:19Z</dcterms:created>
  <dcterms:modified xsi:type="dcterms:W3CDTF">2019-03-14T05:06:07Z</dcterms:modified>
</cp:coreProperties>
</file>