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D4C608-054E-4BC2-BBB1-58CD9870C0B8}" v="4729" dt="2021-11-04T18:16:00.5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862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087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556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884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242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400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961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636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634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991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556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11/4/2021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983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75" r:id="rId5"/>
    <p:sldLayoutId id="2147483680" r:id="rId6"/>
    <p:sldLayoutId id="2147483676" r:id="rId7"/>
    <p:sldLayoutId id="2147483677" r:id="rId8"/>
    <p:sldLayoutId id="2147483678" r:id="rId9"/>
    <p:sldLayoutId id="2147483679" r:id="rId10"/>
    <p:sldLayoutId id="214748368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5CB65D0-496F-4797-A015-C85839E35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Peinture acrylique rose et bleue">
            <a:extLst>
              <a:ext uri="{FF2B5EF4-FFF2-40B4-BE49-F238E27FC236}">
                <a16:creationId xmlns:a16="http://schemas.microsoft.com/office/drawing/2014/main" id="{040CC2C0-8972-468C-8FA2-69401B555B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10" r="-2" b="14689"/>
          <a:stretch/>
        </p:blipFill>
        <p:spPr>
          <a:xfrm>
            <a:off x="1" y="10"/>
            <a:ext cx="12192000" cy="685798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5D2C779-8883-4E5F-A170-0F464918C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307" y="990598"/>
            <a:ext cx="12188952" cy="4745182"/>
          </a:xfrm>
          <a:prstGeom prst="rect">
            <a:avLst/>
          </a:prstGeom>
          <a:gradFill>
            <a:gsLst>
              <a:gs pos="35000">
                <a:srgbClr val="000000">
                  <a:alpha val="41000"/>
                </a:srgbClr>
              </a:gs>
              <a:gs pos="0">
                <a:srgbClr val="000000">
                  <a:alpha val="0"/>
                </a:srgbClr>
              </a:gs>
              <a:gs pos="47744">
                <a:srgbClr val="000000">
                  <a:alpha val="51000"/>
                </a:srgbClr>
              </a:gs>
              <a:gs pos="70000">
                <a:srgbClr val="000000">
                  <a:alpha val="37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833541" y="990599"/>
            <a:ext cx="5619054" cy="4849091"/>
          </a:xfrm>
        </p:spPr>
        <p:txBody>
          <a:bodyPr anchor="ctr">
            <a:normAutofit/>
          </a:bodyPr>
          <a:lstStyle/>
          <a:p>
            <a:pPr algn="r"/>
            <a:r>
              <a:rPr lang="de-DE" dirty="0">
                <a:solidFill>
                  <a:srgbClr val="FFFFFF"/>
                </a:solidFill>
              </a:rPr>
              <a:t>Design </a:t>
            </a:r>
            <a:r>
              <a:rPr lang="de-DE" dirty="0" err="1">
                <a:solidFill>
                  <a:srgbClr val="FFFFFF"/>
                </a:solidFill>
              </a:rPr>
              <a:t>pattern:le</a:t>
            </a:r>
            <a:r>
              <a:rPr lang="de-DE" dirty="0">
                <a:solidFill>
                  <a:srgbClr val="FFFFFF"/>
                </a:solidFill>
              </a:rPr>
              <a:t> </a:t>
            </a:r>
            <a:r>
              <a:rPr lang="de-DE" dirty="0" err="1">
                <a:solidFill>
                  <a:srgbClr val="FFFFFF"/>
                </a:solidFill>
              </a:rPr>
              <a:t>visitor</a:t>
            </a:r>
            <a:r>
              <a:rPr lang="de-DE" dirty="0">
                <a:solidFill>
                  <a:srgbClr val="FFFFFF"/>
                </a:solidFill>
              </a:rPr>
              <a:t> </a:t>
            </a:r>
            <a:r>
              <a:rPr lang="de-DE" dirty="0" err="1">
                <a:solidFill>
                  <a:srgbClr val="FFFFFF"/>
                </a:solidFill>
              </a:rPr>
              <a:t>pattern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8712865" y="1447799"/>
            <a:ext cx="2368905" cy="4076699"/>
          </a:xfrm>
        </p:spPr>
        <p:txBody>
          <a:bodyPr anchor="ctr">
            <a:normAutofit/>
          </a:bodyPr>
          <a:lstStyle/>
          <a:p>
            <a:r>
              <a:rPr lang="de-DE" dirty="0" err="1">
                <a:solidFill>
                  <a:srgbClr val="FFFFFF"/>
                </a:solidFill>
              </a:rPr>
              <a:t>Présenté</a:t>
            </a:r>
            <a:r>
              <a:rPr lang="de-DE" dirty="0">
                <a:solidFill>
                  <a:srgbClr val="FFFFFF"/>
                </a:solidFill>
              </a:rPr>
              <a:t> par :</a:t>
            </a:r>
          </a:p>
          <a:p>
            <a:pPr marL="342900" indent="-342900">
              <a:buChar char="•"/>
            </a:pPr>
            <a:r>
              <a:rPr lang="de-DE" dirty="0" err="1">
                <a:solidFill>
                  <a:srgbClr val="FFFFFF"/>
                </a:solidFill>
              </a:rPr>
              <a:t>Zinginzou</a:t>
            </a:r>
            <a:r>
              <a:rPr lang="de-DE" dirty="0">
                <a:solidFill>
                  <a:srgbClr val="FFFFFF"/>
                </a:solidFill>
              </a:rPr>
              <a:t> N'GUISSAN</a:t>
            </a:r>
          </a:p>
          <a:p>
            <a:pPr marL="342900" indent="-342900">
              <a:buChar char="•"/>
            </a:pPr>
            <a:r>
              <a:rPr lang="de-DE" dirty="0">
                <a:solidFill>
                  <a:srgbClr val="FFFFFF"/>
                </a:solidFill>
              </a:rPr>
              <a:t>Abdoulaye SAMBE</a:t>
            </a:r>
            <a:endParaRPr lang="de-DE" dirty="0"/>
          </a:p>
          <a:p>
            <a:pPr marL="342900" indent="-342900">
              <a:buChar char="•"/>
            </a:pPr>
            <a:r>
              <a:rPr lang="de-DE" dirty="0" err="1">
                <a:solidFill>
                  <a:srgbClr val="FFFFFF"/>
                </a:solidFill>
              </a:rPr>
              <a:t>Fatimatou</a:t>
            </a:r>
            <a:r>
              <a:rPr lang="de-DE" dirty="0">
                <a:solidFill>
                  <a:srgbClr val="FFFFFF"/>
                </a:solidFill>
              </a:rPr>
              <a:t> </a:t>
            </a:r>
            <a:r>
              <a:rPr lang="de-DE" dirty="0" err="1">
                <a:solidFill>
                  <a:srgbClr val="FFFFFF"/>
                </a:solidFill>
              </a:rPr>
              <a:t>Ogo</a:t>
            </a:r>
            <a:r>
              <a:rPr lang="de-DE" dirty="0">
                <a:solidFill>
                  <a:srgbClr val="FFFFFF"/>
                </a:solidFill>
              </a:rPr>
              <a:t> SECK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D96A694-258D-4418-A83C-B9BA72FD4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115300" y="1780927"/>
            <a:ext cx="0" cy="3390901"/>
          </a:xfrm>
          <a:prstGeom prst="line">
            <a:avLst/>
          </a:prstGeom>
          <a:ln w="44450">
            <a:solidFill>
              <a:srgbClr val="FFFFFF"/>
            </a:solidFill>
          </a:ln>
          <a:effectLst>
            <a:outerShdw blurRad="50800" dist="38100" dir="2700000" sx="88000" sy="88000" algn="tl" rotWithShape="0">
              <a:prstClr val="black">
                <a:alpha val="26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69852" y="870596"/>
            <a:ext cx="10935153" cy="979542"/>
          </a:xfrm>
        </p:spPr>
        <p:txBody>
          <a:bodyPr>
            <a:normAutofit/>
          </a:bodyPr>
          <a:lstStyle/>
          <a:p>
            <a:r>
              <a:rPr lang="de-DE" dirty="0"/>
              <a:t>PROBLÉMATIQUE:INTRODUCTION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7CC41EB-2D81-4303-9171-6401B388B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885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256D97E3-ECDC-4845-AAFB-CCEFD1CC3179}"/>
              </a:ext>
            </a:extLst>
          </p:cNvPr>
          <p:cNvSpPr txBox="1"/>
          <p:nvPr/>
        </p:nvSpPr>
        <p:spPr>
          <a:xfrm>
            <a:off x="886178" y="2062104"/>
            <a:ext cx="10316162" cy="48013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FR" dirty="0"/>
              <a:t>Il peut arriver que l'on ait besoin d'ajouter des opérations sur des classes fournies par des tiers à l'exemple d'une librairie.</a:t>
            </a:r>
          </a:p>
          <a:p>
            <a:pPr marL="285750" indent="-285750">
              <a:buFont typeface="Arial"/>
              <a:buChar char="•"/>
            </a:pPr>
            <a:endParaRPr lang="fr-FR" dirty="0"/>
          </a:p>
          <a:p>
            <a:pPr marL="285750" indent="-285750">
              <a:buFont typeface="Arial"/>
              <a:buChar char="•"/>
            </a:pPr>
            <a:r>
              <a:rPr lang="fr-FR" dirty="0"/>
              <a:t>Dans un contexte d'entreprise, il peut aussi arriver que l'on ne souhaite pas apporter des modifications à des classes  qui sont déjà en production(criticité)</a:t>
            </a:r>
          </a:p>
          <a:p>
            <a:pPr marL="285750" indent="-285750">
              <a:buFont typeface="Arial"/>
              <a:buChar char="•"/>
            </a:pPr>
            <a:endParaRPr lang="fr-FR" dirty="0"/>
          </a:p>
          <a:p>
            <a:pPr marL="285750" indent="-285750">
              <a:buFont typeface="Arial"/>
              <a:buChar char="•"/>
            </a:pPr>
            <a:r>
              <a:rPr lang="fr-FR" dirty="0"/>
              <a:t>Il relève d'une bonne pratique de découpler (séparer) les logiques de traitement des données sur lesquelles ces traitements sont effectués.(réutilisabilité)</a:t>
            </a:r>
          </a:p>
          <a:p>
            <a:pPr marL="285750" indent="-285750">
              <a:buFont typeface="Arial"/>
              <a:buChar char="•"/>
            </a:pPr>
            <a:endParaRPr lang="fr-FR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fr-FR" dirty="0"/>
              <a:t>Une classe peut parfois avoir un comportement principal et d'autres secondaires. </a:t>
            </a:r>
          </a:p>
          <a:p>
            <a:pPr marL="742950" lvl="1" indent="-285750">
              <a:buFont typeface="Arial"/>
              <a:buChar char="•"/>
            </a:pPr>
            <a:r>
              <a:rPr lang="fr-FR" dirty="0"/>
              <a:t>Exemple: Une classe "Personne" peut avoir un comportement principal "marcher" et un autre secondaire "nager"</a:t>
            </a:r>
          </a:p>
          <a:p>
            <a:pPr marL="285750" indent="-285750">
              <a:buFont typeface="Arial"/>
              <a:buChar char="•"/>
            </a:pPr>
            <a:endParaRPr lang="fr-FR" dirty="0"/>
          </a:p>
          <a:p>
            <a:pPr marL="285750" indent="-285750">
              <a:buFont typeface="Arial"/>
              <a:buChar char="•"/>
            </a:pPr>
            <a:endParaRPr lang="fr-FR" dirty="0"/>
          </a:p>
          <a:p>
            <a:pPr marL="285750" indent="-285750">
              <a:buFont typeface="Arial"/>
              <a:buChar char="•"/>
            </a:pPr>
            <a:endParaRPr lang="fr-FR" dirty="0"/>
          </a:p>
          <a:p>
            <a:pPr marL="285750" indent="-285750">
              <a:buFont typeface="Arial"/>
              <a:buChar char="•"/>
            </a:pPr>
            <a:endParaRPr lang="fr-FR" dirty="0"/>
          </a:p>
          <a:p>
            <a:pPr marL="285750" indent="-285750">
              <a:buFont typeface="Arial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30520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69852" y="870596"/>
            <a:ext cx="10935153" cy="979542"/>
          </a:xfrm>
        </p:spPr>
        <p:txBody>
          <a:bodyPr>
            <a:normAutofit/>
          </a:bodyPr>
          <a:lstStyle/>
          <a:p>
            <a:r>
              <a:rPr lang="de-DE" dirty="0"/>
              <a:t>Cas </a:t>
            </a:r>
            <a:r>
              <a:rPr lang="de-DE" dirty="0" err="1"/>
              <a:t>illustratif</a:t>
            </a:r>
            <a:endParaRPr lang="fr-FR" dirty="0" err="1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7CC41EB-2D81-4303-9171-6401B388B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885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256D97E3-ECDC-4845-AAFB-CCEFD1CC3179}"/>
              </a:ext>
            </a:extLst>
          </p:cNvPr>
          <p:cNvSpPr txBox="1"/>
          <p:nvPr/>
        </p:nvSpPr>
        <p:spPr>
          <a:xfrm>
            <a:off x="434622" y="1949215"/>
            <a:ext cx="10287939" cy="535531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buFont typeface="Arial"/>
              <a:buChar char="•"/>
            </a:pPr>
            <a:r>
              <a:rPr lang="fr-FR" dirty="0"/>
              <a:t>Supposons que nous avons déjà une application existante permettant de faire des simulations sur des bâtiments.</a:t>
            </a:r>
            <a:endParaRPr lang="fr-FR"/>
          </a:p>
          <a:p>
            <a:pPr marL="742950" lvl="1" indent="-285750" algn="just">
              <a:buFont typeface="Arial"/>
              <a:buChar char="•"/>
            </a:pPr>
            <a:r>
              <a:rPr lang="fr-FR" dirty="0"/>
              <a:t>Il existe déjà deux (2) types de bâtiments. Ils sont de type </a:t>
            </a:r>
            <a:r>
              <a:rPr lang="fr-FR" i="1" dirty="0"/>
              <a:t>Stadium(Stade) </a:t>
            </a:r>
            <a:r>
              <a:rPr lang="fr-FR" dirty="0"/>
              <a:t>et de type </a:t>
            </a:r>
            <a:r>
              <a:rPr lang="fr-FR" i="1" dirty="0"/>
              <a:t>House(Maison).</a:t>
            </a:r>
          </a:p>
          <a:p>
            <a:pPr marL="742950" lvl="1" indent="-285750" algn="just">
              <a:buFont typeface="Arial"/>
              <a:buChar char="•"/>
            </a:pPr>
            <a:endParaRPr lang="fr-FR" i="1" dirty="0"/>
          </a:p>
          <a:p>
            <a:pPr marL="285750" indent="-285750" algn="just">
              <a:buFont typeface="Arial"/>
              <a:buChar char="•"/>
            </a:pPr>
            <a:r>
              <a:rPr lang="fr-FR" i="1" dirty="0"/>
              <a:t>Les classes Stadium et House sont en production et assurent la fonctionnalité principale du système.</a:t>
            </a:r>
          </a:p>
          <a:p>
            <a:pPr marL="285750" indent="-285750" algn="just">
              <a:buFont typeface="Arial"/>
              <a:buChar char="•"/>
            </a:pPr>
            <a:endParaRPr lang="fr-FR" i="1" dirty="0">
              <a:ea typeface="+mn-lt"/>
              <a:cs typeface="+mn-lt"/>
            </a:endParaRPr>
          </a:p>
          <a:p>
            <a:pPr marL="285750" indent="-285750" algn="just">
              <a:buFont typeface="Arial"/>
              <a:buChar char="•"/>
            </a:pPr>
            <a:r>
              <a:rPr lang="fr-FR" i="1" dirty="0">
                <a:ea typeface="+mn-lt"/>
                <a:cs typeface="+mn-lt"/>
              </a:rPr>
              <a:t>On souhaite ajouter un ou plusieurs fonctionnalités qui nécessiteraient de modifier ces classes, ce qui nous est prohibé à cause de la criticité de ces classes. </a:t>
            </a:r>
            <a:endParaRPr lang="fr-FR" i="1"/>
          </a:p>
          <a:p>
            <a:pPr marL="742950" lvl="1" indent="-285750" algn="just">
              <a:buFont typeface="Arial"/>
              <a:buChar char="•"/>
            </a:pPr>
            <a:r>
              <a:rPr lang="fr-FR" i="1" dirty="0"/>
              <a:t>Dans notre cas, nous allons vouloir ajouter une fonctionnalité qui permet d'afficher l'état interne des instances des classes Stadium et House.</a:t>
            </a:r>
          </a:p>
          <a:p>
            <a:pPr marL="742950" lvl="1" indent="-285750" algn="just">
              <a:buFont typeface="Arial"/>
              <a:buChar char="•"/>
            </a:pPr>
            <a:endParaRPr lang="fr-FR" i="1" dirty="0"/>
          </a:p>
          <a:p>
            <a:pPr marL="285750" indent="-285750" algn="just">
              <a:buFont typeface="Arial"/>
              <a:buChar char="•"/>
            </a:pPr>
            <a:r>
              <a:rPr lang="fr-FR" i="1" dirty="0"/>
              <a:t>Une solution pourrait d'être de créer une interface que les classes Stadium et House vont implémenter, mais cela nécessitera de mettre à jour ces classes à chaque fois que l'on ajouterait une nouvelle méthode(fonctionnalité)</a:t>
            </a:r>
          </a:p>
          <a:p>
            <a:pPr algn="just"/>
            <a:endParaRPr lang="fr-FR" i="1" dirty="0"/>
          </a:p>
          <a:p>
            <a:pPr marL="285750" indent="-285750" algn="just">
              <a:buFont typeface="Arial"/>
              <a:buChar char="•"/>
            </a:pPr>
            <a:endParaRPr lang="fr-FR" i="1" dirty="0"/>
          </a:p>
          <a:p>
            <a:pPr marL="285750" indent="-285750" algn="just">
              <a:buFont typeface="Arial"/>
              <a:buChar char="•"/>
            </a:pPr>
            <a:endParaRPr lang="fr-FR" i="1" dirty="0"/>
          </a:p>
          <a:p>
            <a:pPr marL="285750" indent="-285750" algn="just">
              <a:buFont typeface="Arial"/>
              <a:buChar char="•"/>
            </a:pPr>
            <a:endParaRPr lang="fr-FR" i="1" dirty="0"/>
          </a:p>
          <a:p>
            <a:pPr marL="285750" indent="-285750" algn="just">
              <a:buFont typeface="Arial"/>
              <a:buChar char="•"/>
            </a:pPr>
            <a:endParaRPr lang="fr-FR" i="1" dirty="0"/>
          </a:p>
          <a:p>
            <a:pPr marL="285750" indent="-285750" algn="just">
              <a:buFont typeface="Arial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88535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69852" y="870596"/>
            <a:ext cx="10935153" cy="979542"/>
          </a:xfrm>
        </p:spPr>
        <p:txBody>
          <a:bodyPr>
            <a:normAutofit/>
          </a:bodyPr>
          <a:lstStyle/>
          <a:p>
            <a:r>
              <a:rPr lang="de-DE" dirty="0" err="1"/>
              <a:t>Solution:Le</a:t>
            </a:r>
            <a:r>
              <a:rPr lang="de-DE" dirty="0"/>
              <a:t> </a:t>
            </a:r>
            <a:r>
              <a:rPr lang="de-DE" dirty="0" err="1"/>
              <a:t>pattern</a:t>
            </a:r>
            <a:r>
              <a:rPr lang="de-DE" dirty="0"/>
              <a:t> </a:t>
            </a:r>
            <a:r>
              <a:rPr lang="de-DE" dirty="0" err="1"/>
              <a:t>visitor</a:t>
            </a:r>
            <a:endParaRPr lang="fr-FR" dirty="0" err="1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7CC41EB-2D81-4303-9171-6401B388B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885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256D97E3-ECDC-4845-AAFB-CCEFD1CC3179}"/>
              </a:ext>
            </a:extLst>
          </p:cNvPr>
          <p:cNvSpPr txBox="1"/>
          <p:nvPr/>
        </p:nvSpPr>
        <p:spPr>
          <a:xfrm>
            <a:off x="886178" y="2062104"/>
            <a:ext cx="10316162" cy="535531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FR" dirty="0"/>
              <a:t> Le </a:t>
            </a:r>
            <a:r>
              <a:rPr lang="fr-FR" b="1" dirty="0"/>
              <a:t>pattern </a:t>
            </a:r>
            <a:r>
              <a:rPr lang="fr-FR" b="1" dirty="0" err="1"/>
              <a:t>visitor</a:t>
            </a:r>
            <a:r>
              <a:rPr lang="fr-FR" dirty="0"/>
              <a:t> va nous permettre d'ajouter une nouvelle logique de traitements aux classes </a:t>
            </a:r>
            <a:r>
              <a:rPr lang="fr-FR" i="1" dirty="0"/>
              <a:t>Stadium </a:t>
            </a:r>
            <a:r>
              <a:rPr lang="fr-FR" dirty="0"/>
              <a:t>et </a:t>
            </a:r>
            <a:r>
              <a:rPr lang="fr-FR" i="1" dirty="0"/>
              <a:t>House</a:t>
            </a:r>
            <a:r>
              <a:rPr lang="fr-FR" dirty="0"/>
              <a:t>, sans pour autant y apporter de modifications.</a:t>
            </a:r>
          </a:p>
          <a:p>
            <a:pPr marL="285750" indent="-285750">
              <a:buFont typeface="Arial"/>
              <a:buChar char="•"/>
            </a:pPr>
            <a:endParaRPr lang="fr-FR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fr-FR" dirty="0">
                <a:ea typeface="+mn-lt"/>
                <a:cs typeface="+mn-lt"/>
              </a:rPr>
              <a:t> Le p</a:t>
            </a:r>
            <a:r>
              <a:rPr lang="fr-FR" b="1" dirty="0">
                <a:ea typeface="+mn-lt"/>
                <a:cs typeface="+mn-lt"/>
              </a:rPr>
              <a:t>attern </a:t>
            </a:r>
            <a:r>
              <a:rPr lang="fr-FR" b="1" dirty="0" err="1">
                <a:ea typeface="+mn-lt"/>
                <a:cs typeface="+mn-lt"/>
              </a:rPr>
              <a:t>visitor</a:t>
            </a:r>
            <a:r>
              <a:rPr lang="fr-FR" b="1" dirty="0">
                <a:ea typeface="+mn-lt"/>
                <a:cs typeface="+mn-lt"/>
              </a:rPr>
              <a:t> </a:t>
            </a:r>
            <a:r>
              <a:rPr lang="fr-FR" dirty="0">
                <a:ea typeface="+mn-lt"/>
                <a:cs typeface="+mn-lt"/>
              </a:rPr>
              <a:t>permet de définir une nouvelle opération sans changer les classes des éléments sur lesquels il opère.</a:t>
            </a:r>
            <a:endParaRPr lang="fr-FR" dirty="0"/>
          </a:p>
          <a:p>
            <a:pPr>
              <a:buFont typeface="Arial"/>
              <a:buChar char="•"/>
            </a:pPr>
            <a:endParaRPr lang="fr-FR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fr-FR" dirty="0">
                <a:ea typeface="+mn-lt"/>
                <a:cs typeface="+mn-lt"/>
              </a:rPr>
              <a:t>Le sens du </a:t>
            </a:r>
            <a:r>
              <a:rPr lang="fr-FR" b="1" dirty="0">
                <a:ea typeface="+mn-lt"/>
                <a:cs typeface="+mn-lt"/>
              </a:rPr>
              <a:t>visiteur </a:t>
            </a:r>
            <a:r>
              <a:rPr lang="fr-FR" dirty="0">
                <a:ea typeface="+mn-lt"/>
                <a:cs typeface="+mn-lt"/>
              </a:rPr>
              <a:t>réside en le fait qu'une classe(cliente) autorise une autre classe(appelée visiteur) à avoir accès à sa structure interne (par le moyen d'une méthode </a:t>
            </a:r>
            <a:r>
              <a:rPr lang="fr-FR" dirty="0" err="1">
                <a:ea typeface="+mn-lt"/>
                <a:cs typeface="+mn-lt"/>
              </a:rPr>
              <a:t>accept</a:t>
            </a:r>
            <a:r>
              <a:rPr lang="fr-FR" dirty="0">
                <a:ea typeface="+mn-lt"/>
                <a:cs typeface="+mn-lt"/>
              </a:rPr>
              <a:t>() )  pour pouvoir faire un traitement.</a:t>
            </a:r>
          </a:p>
          <a:p>
            <a:pPr>
              <a:buFont typeface="Arial"/>
              <a:buChar char="•"/>
            </a:pPr>
            <a:endParaRPr lang="fr-FR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fr-FR" dirty="0">
                <a:ea typeface="+mn-lt"/>
                <a:cs typeface="+mn-lt"/>
              </a:rPr>
              <a:t> La nature du visiteur en fait un modèle idéal pour se connecter aux API publiques permettant ainsi à ses clients d'effectuer des opérations sur une classe en utilisant une classe "</a:t>
            </a:r>
            <a:r>
              <a:rPr lang="fr-FR" dirty="0" err="1">
                <a:ea typeface="+mn-lt"/>
                <a:cs typeface="+mn-lt"/>
              </a:rPr>
              <a:t>visitante</a:t>
            </a:r>
            <a:r>
              <a:rPr lang="fr-FR" dirty="0">
                <a:ea typeface="+mn-lt"/>
                <a:cs typeface="+mn-lt"/>
              </a:rPr>
              <a:t>" sans avoir à modifier la source.</a:t>
            </a:r>
            <a:endParaRPr lang="fr-FR" dirty="0"/>
          </a:p>
          <a:p>
            <a:pPr>
              <a:buFont typeface="Arial"/>
              <a:buChar char="•"/>
            </a:pPr>
            <a:endParaRPr lang="fr-FR" dirty="0"/>
          </a:p>
          <a:p>
            <a:pPr>
              <a:buFont typeface="Arial"/>
              <a:buChar char="•"/>
            </a:pPr>
            <a:endParaRPr lang="fr-FR"/>
          </a:p>
          <a:p>
            <a:pPr marL="285750" indent="-285750">
              <a:buFont typeface="Arial"/>
              <a:buChar char="•"/>
            </a:pPr>
            <a:endParaRPr lang="fr-FR" dirty="0"/>
          </a:p>
          <a:p>
            <a:pPr marL="285750" indent="-285750">
              <a:buFont typeface="Arial"/>
              <a:buChar char="•"/>
            </a:pPr>
            <a:endParaRPr lang="fr-FR" dirty="0"/>
          </a:p>
          <a:p>
            <a:pPr marL="285750" indent="-285750">
              <a:buFont typeface="Arial"/>
              <a:buChar char="•"/>
            </a:pPr>
            <a:endParaRPr lang="fr-FR" dirty="0"/>
          </a:p>
          <a:p>
            <a:pPr marL="285750" indent="-285750">
              <a:buFont typeface="Arial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89902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69852" y="870596"/>
            <a:ext cx="10935153" cy="979542"/>
          </a:xfrm>
        </p:spPr>
        <p:txBody>
          <a:bodyPr>
            <a:normAutofit fontScale="90000"/>
          </a:bodyPr>
          <a:lstStyle/>
          <a:p>
            <a:r>
              <a:rPr lang="de-DE" dirty="0">
                <a:ea typeface="+mj-lt"/>
                <a:cs typeface="+mj-lt"/>
              </a:rPr>
              <a:t>LE PATTERN VISITOR:MISE</a:t>
            </a:r>
            <a:r>
              <a:rPr lang="de-DE" dirty="0"/>
              <a:t> EN OEUVRE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7CC41EB-2D81-4303-9171-6401B388B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885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22297652-D016-461D-8E17-4497BD75F6B9}"/>
              </a:ext>
            </a:extLst>
          </p:cNvPr>
          <p:cNvSpPr txBox="1"/>
          <p:nvPr/>
        </p:nvSpPr>
        <p:spPr>
          <a:xfrm>
            <a:off x="716845" y="1770476"/>
            <a:ext cx="10758310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fr-FR" dirty="0">
                <a:latin typeface="MS Pincho"/>
                <a:ea typeface="+mn-lt"/>
                <a:cs typeface="+mn-lt"/>
              </a:rPr>
              <a:t>Chaque classe pouvant être « visitée » doit mettre à disposition une méthode publique « accepter » prenant comme argument un objet du type « visiteur ».La méthode « accepter » appellera la méthode « visite » de l'objet du type « visiteur » avec pour argument l'objet visité. De cette manière, un objet visiteur pourra connaître la référence de l'objet visité et appeler ses méthodes publiques pour obtenir les données nécessaires au traitement à effectuer.</a:t>
            </a:r>
            <a:endParaRPr lang="fr-FR">
              <a:latin typeface="MS Pincho"/>
            </a:endParaRPr>
          </a:p>
        </p:txBody>
      </p:sp>
    </p:spTree>
    <p:extLst>
      <p:ext uri="{BB962C8B-B14F-4D97-AF65-F5344CB8AC3E}">
        <p14:creationId xmlns:p14="http://schemas.microsoft.com/office/powerpoint/2010/main" val="3274139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69852" y="870596"/>
            <a:ext cx="10935153" cy="979542"/>
          </a:xfrm>
        </p:spPr>
        <p:txBody>
          <a:bodyPr>
            <a:normAutofit fontScale="90000"/>
          </a:bodyPr>
          <a:lstStyle/>
          <a:p>
            <a:r>
              <a:rPr lang="de-DE" dirty="0">
                <a:ea typeface="+mj-lt"/>
                <a:cs typeface="+mj-lt"/>
              </a:rPr>
              <a:t>LE PATTERN VISITOR:MISE</a:t>
            </a:r>
            <a:r>
              <a:rPr lang="de-DE" dirty="0"/>
              <a:t> EN OEUVRE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7CC41EB-2D81-4303-9171-6401B388B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885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 4">
            <a:extLst>
              <a:ext uri="{FF2B5EF4-FFF2-40B4-BE49-F238E27FC236}">
                <a16:creationId xmlns:a16="http://schemas.microsoft.com/office/drawing/2014/main" id="{8CE44FA5-112C-4851-89BE-AA9BD9B96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833" y="1905056"/>
            <a:ext cx="5482280" cy="4077617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F51FF085-6AD8-4ED2-A44C-2474C2F28FAC}"/>
              </a:ext>
            </a:extLst>
          </p:cNvPr>
          <p:cNvSpPr txBox="1"/>
          <p:nvPr/>
        </p:nvSpPr>
        <p:spPr>
          <a:xfrm>
            <a:off x="7257535" y="2047102"/>
            <a:ext cx="3855307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FR"/>
              <a:t>Les classes House et Stadium redéfinissent chacune  la méthode accept(Visitor visitor) pour permettre l'accès à leur état.</a:t>
            </a:r>
          </a:p>
          <a:p>
            <a:pPr marL="285750" indent="-285750">
              <a:buFont typeface="Arial"/>
              <a:buChar char="•"/>
            </a:pPr>
            <a:r>
              <a:rPr lang="fr-FR"/>
              <a:t>La classe ConcreteVisitor définit une implémentation pour chaque méthode de l'interface Visitor afin que le traitement soit effectué.</a:t>
            </a:r>
          </a:p>
          <a:p>
            <a:pPr marL="285750" indent="-285750">
              <a:buFont typeface="Arial"/>
              <a:buChar char="•"/>
            </a:pPr>
            <a:r>
              <a:rPr lang="fr-FR"/>
              <a:t>La classe App instancie un ConcreteVisitor pour permettre à chaque instance de House/Building d'accepter un </a:t>
            </a:r>
            <a:r>
              <a:rPr lang="fr-FR" b="1"/>
              <a:t>visiteur.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489803366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AnalogousFromDarkSeedLeftStep">
      <a:dk1>
        <a:srgbClr val="000000"/>
      </a:dk1>
      <a:lt1>
        <a:srgbClr val="FFFFFF"/>
      </a:lt1>
      <a:dk2>
        <a:srgbClr val="311B26"/>
      </a:dk2>
      <a:lt2>
        <a:srgbClr val="F0F3F2"/>
      </a:lt2>
      <a:accent1>
        <a:srgbClr val="E52B80"/>
      </a:accent1>
      <a:accent2>
        <a:srgbClr val="D319BB"/>
      </a:accent2>
      <a:accent3>
        <a:srgbClr val="AF2BE5"/>
      </a:accent3>
      <a:accent4>
        <a:srgbClr val="5925D5"/>
      </a:accent4>
      <a:accent5>
        <a:srgbClr val="2B42E5"/>
      </a:accent5>
      <a:accent6>
        <a:srgbClr val="197DD3"/>
      </a:accent6>
      <a:hlink>
        <a:srgbClr val="453FBF"/>
      </a:hlink>
      <a:folHlink>
        <a:srgbClr val="7F7F7F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Grand écran</PresentationFormat>
  <Paragraphs>0</Paragraphs>
  <Slides>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ChronicleVTI</vt:lpstr>
      <vt:lpstr>Design pattern:le visitor pattern</vt:lpstr>
      <vt:lpstr>PROBLÉMATIQUE:INTRODUCTION</vt:lpstr>
      <vt:lpstr>Cas illustratif</vt:lpstr>
      <vt:lpstr>Solution:Le pattern visitor</vt:lpstr>
      <vt:lpstr>LE PATTERN VISITOR:MISE EN OEUVRE</vt:lpstr>
      <vt:lpstr>LE PATTERN VISITOR:MISE EN OEUVRE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lastModifiedBy/>
  <cp:revision>378</cp:revision>
  <dcterms:created xsi:type="dcterms:W3CDTF">2021-11-04T15:30:02Z</dcterms:created>
  <dcterms:modified xsi:type="dcterms:W3CDTF">2021-11-04T18:16:27Z</dcterms:modified>
</cp:coreProperties>
</file>