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3922" autoAdjust="0"/>
  </p:normalViewPr>
  <p:slideViewPr>
    <p:cSldViewPr snapToGrid="0">
      <p:cViewPr varScale="1">
        <p:scale>
          <a:sx n="64" d="100"/>
          <a:sy n="6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inture acrylique rose et bleue">
            <a:extLst>
              <a:ext uri="{FF2B5EF4-FFF2-40B4-BE49-F238E27FC236}">
                <a16:creationId xmlns:a16="http://schemas.microsoft.com/office/drawing/2014/main" id="{040CC2C0-8972-468C-8FA2-69401B555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0" r="-2" b="1468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rgbClr val="FFFFFF"/>
                </a:solidFill>
              </a:rPr>
              <a:t>Design </a:t>
            </a:r>
            <a:r>
              <a:rPr lang="de-DE" sz="3600" dirty="0" err="1">
                <a:solidFill>
                  <a:srgbClr val="FFFFFF"/>
                </a:solidFill>
              </a:rPr>
              <a:t>pattern</a:t>
            </a:r>
            <a:r>
              <a:rPr lang="de-DE" sz="3600" dirty="0">
                <a:solidFill>
                  <a:srgbClr val="FFFFFF"/>
                </a:solidFill>
              </a:rPr>
              <a:t>:</a:t>
            </a: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3600" dirty="0">
                <a:solidFill>
                  <a:srgbClr val="FFFFFF"/>
                </a:solidFill>
              </a:rPr>
              <a:t>le </a:t>
            </a:r>
            <a:r>
              <a:rPr lang="de-DE" sz="3600" dirty="0" err="1">
                <a:solidFill>
                  <a:srgbClr val="FFFFFF"/>
                </a:solidFill>
              </a:rPr>
              <a:t>visitor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pattern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Présenté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par :</a:t>
            </a:r>
          </a:p>
          <a:p>
            <a:pPr marL="342900" indent="-342900">
              <a:buChar char="•"/>
            </a:pP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Zinginzou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N'GUISSAN</a:t>
            </a:r>
          </a:p>
          <a:p>
            <a:pPr marL="342900" indent="-342900">
              <a:buChar char="•"/>
            </a:pP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Abdoulaye SAMBE</a:t>
            </a:r>
          </a:p>
          <a:p>
            <a:pPr marL="342900" indent="-342900">
              <a:buChar char="•"/>
            </a:pP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Fatimatou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Ogo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SECK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/>
              <a:t>PROBLÉMATIQUE:INTRODUCTION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886178" y="2062104"/>
            <a:ext cx="1031616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Il peut arriver que l'on ait besoin d'ajouter des opérations sur des classes fournies par des tiers à l'exemple d'une librairie.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Dans un contexte d'entreprise, il peut aussi arriver que l'on ne souhaite pas apporter des modifications à des classes  qui sont déjà en production(criticité)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Il relève d'une bonne pratique de découpler (séparer) les logiques de traitement des données sur lesquelles ces traitements sont effectués.(réutilisabilité)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/>
              <a:t>Une classe peut parfois avoir un comportement principal et d'autres secondaires. 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Exemple: Une classe "Personne" peut avoir un comportement principal "marcher" et un autre secondaire "nager"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5201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/>
              <a:t>Cas </a:t>
            </a:r>
            <a:r>
              <a:rPr lang="de-DE" dirty="0" err="1"/>
              <a:t>illustratif</a:t>
            </a:r>
            <a:endParaRPr lang="fr-FR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434622" y="1949215"/>
            <a:ext cx="1028793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Supposons que nous avons déjà une application existante permettant de faire des simulations sur des bâtiments.</a:t>
            </a:r>
            <a:endParaRPr lang="fr-FR"/>
          </a:p>
          <a:p>
            <a:pPr marL="742950" lvl="1" indent="-285750" algn="just">
              <a:buFont typeface="Arial"/>
              <a:buChar char="•"/>
            </a:pPr>
            <a:r>
              <a:rPr lang="fr-FR" dirty="0"/>
              <a:t>Il existe déjà deux (2) types de bâtiments. Ils sont de type </a:t>
            </a:r>
            <a:r>
              <a:rPr lang="fr-FR" i="1" dirty="0"/>
              <a:t>Stadium(Stade) </a:t>
            </a:r>
            <a:r>
              <a:rPr lang="fr-FR" dirty="0"/>
              <a:t>et de type </a:t>
            </a:r>
            <a:r>
              <a:rPr lang="fr-FR" i="1" dirty="0"/>
              <a:t>House(Maison).</a:t>
            </a:r>
          </a:p>
          <a:p>
            <a:pPr marL="742950" lvl="1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r>
              <a:rPr lang="fr-FR" i="1" dirty="0"/>
              <a:t>Les classes Stadium et House sont en production et assurent la fonctionnalité principale du système.</a:t>
            </a:r>
          </a:p>
          <a:p>
            <a:pPr marL="285750" indent="-285750" algn="just">
              <a:buFont typeface="Arial"/>
              <a:buChar char="•"/>
            </a:pPr>
            <a:endParaRPr lang="fr-FR" i="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i="1" dirty="0">
                <a:ea typeface="+mn-lt"/>
                <a:cs typeface="+mn-lt"/>
              </a:rPr>
              <a:t>On souhaite ajouter un ou plusieurs fonctionnalités qui nécessiteraient de modifier ces classes, ce qui nous est prohibé à cause de la criticité de ces classes. </a:t>
            </a:r>
            <a:endParaRPr lang="fr-FR" i="1"/>
          </a:p>
          <a:p>
            <a:pPr marL="742950" lvl="1" indent="-285750" algn="just">
              <a:buFont typeface="Arial"/>
              <a:buChar char="•"/>
            </a:pPr>
            <a:r>
              <a:rPr lang="fr-FR" i="1" dirty="0"/>
              <a:t>Dans notre cas, nous allons vouloir ajouter une fonctionnalité qui permet d'afficher l'état interne des instances des classes Stadium et House.</a:t>
            </a:r>
          </a:p>
          <a:p>
            <a:pPr marL="742950" lvl="1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r>
              <a:rPr lang="fr-FR" i="1" dirty="0"/>
              <a:t>Une solution pourrait d'être de créer une interface que les classes Stadium et House vont implémenter, mais cela nécessitera de mettre à jour ces classes à chaque fois que l'on ajouterait une nouvelle méthode(fonctionnalité)</a:t>
            </a:r>
          </a:p>
          <a:p>
            <a:pPr algn="just"/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53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 err="1"/>
              <a:t>Solution:Le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fr-FR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886178" y="2062104"/>
            <a:ext cx="1031616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 Le </a:t>
            </a:r>
            <a:r>
              <a:rPr lang="fr-FR" b="1" dirty="0"/>
              <a:t>pattern </a:t>
            </a:r>
            <a:r>
              <a:rPr lang="fr-FR" b="1" dirty="0" err="1"/>
              <a:t>visitor</a:t>
            </a:r>
            <a:r>
              <a:rPr lang="fr-FR" dirty="0"/>
              <a:t> va nous permettre d'ajouter une nouvelle logique de traitements aux classes </a:t>
            </a:r>
            <a:r>
              <a:rPr lang="fr-FR" i="1" dirty="0"/>
              <a:t>Stadium </a:t>
            </a:r>
            <a:r>
              <a:rPr lang="fr-FR" dirty="0"/>
              <a:t>et </a:t>
            </a:r>
            <a:r>
              <a:rPr lang="fr-FR" i="1" dirty="0"/>
              <a:t>House</a:t>
            </a:r>
            <a:r>
              <a:rPr lang="fr-FR" dirty="0"/>
              <a:t>, sans pour autant y apporter de modifications.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 Le p</a:t>
            </a:r>
            <a:r>
              <a:rPr lang="fr-FR" b="1" dirty="0">
                <a:ea typeface="+mn-lt"/>
                <a:cs typeface="+mn-lt"/>
              </a:rPr>
              <a:t>attern </a:t>
            </a:r>
            <a:r>
              <a:rPr lang="fr-FR" b="1" dirty="0" err="1">
                <a:ea typeface="+mn-lt"/>
                <a:cs typeface="+mn-lt"/>
              </a:rPr>
              <a:t>visitor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permet de définir une nouvelle opération sans changer les classes des éléments sur lesquels il opère.</a:t>
            </a:r>
            <a:endParaRPr lang="fr-FR" dirty="0"/>
          </a:p>
          <a:p>
            <a:pPr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Le sens du </a:t>
            </a:r>
            <a:r>
              <a:rPr lang="fr-FR" b="1" dirty="0">
                <a:ea typeface="+mn-lt"/>
                <a:cs typeface="+mn-lt"/>
              </a:rPr>
              <a:t>visiteur </a:t>
            </a:r>
            <a:r>
              <a:rPr lang="fr-FR" dirty="0">
                <a:ea typeface="+mn-lt"/>
                <a:cs typeface="+mn-lt"/>
              </a:rPr>
              <a:t>réside en le fait qu'une classe(cliente) autorise une autre classe(appelée visiteur) à avoir accès à sa structure interne (par le moyen d'une méthode </a:t>
            </a:r>
            <a:r>
              <a:rPr lang="fr-FR" dirty="0" err="1">
                <a:ea typeface="+mn-lt"/>
                <a:cs typeface="+mn-lt"/>
              </a:rPr>
              <a:t>accept</a:t>
            </a:r>
            <a:r>
              <a:rPr lang="fr-FR" dirty="0">
                <a:ea typeface="+mn-lt"/>
                <a:cs typeface="+mn-lt"/>
              </a:rPr>
              <a:t>() )  pour pouvoir faire un traitement.</a:t>
            </a:r>
          </a:p>
          <a:p>
            <a:pPr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 La nature du visiteur en fait un modèle idéal pour se connecter aux API publiques permettant ainsi à ses clients d'effectuer des opérations sur une classe en utilisant une classe "</a:t>
            </a:r>
            <a:r>
              <a:rPr lang="fr-FR" dirty="0" err="1">
                <a:ea typeface="+mn-lt"/>
                <a:cs typeface="+mn-lt"/>
              </a:rPr>
              <a:t>visitante</a:t>
            </a:r>
            <a:r>
              <a:rPr lang="fr-FR" dirty="0">
                <a:ea typeface="+mn-lt"/>
                <a:cs typeface="+mn-lt"/>
              </a:rPr>
              <a:t>" sans avoir à modifier la source.</a:t>
            </a:r>
            <a:endParaRPr lang="fr-FR" dirty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9020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LE PATTERN VISITOR:MISE</a:t>
            </a:r>
            <a:r>
              <a:rPr lang="de-DE" dirty="0"/>
              <a:t> EN OEUVRE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2297652-D016-461D-8E17-4497BD75F6B9}"/>
              </a:ext>
            </a:extLst>
          </p:cNvPr>
          <p:cNvSpPr txBox="1"/>
          <p:nvPr/>
        </p:nvSpPr>
        <p:spPr>
          <a:xfrm>
            <a:off x="716845" y="1770476"/>
            <a:ext cx="107583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dirty="0">
                <a:latin typeface="MS Pincho"/>
                <a:ea typeface="+mn-lt"/>
                <a:cs typeface="+mn-lt"/>
              </a:rPr>
              <a:t>Chaque classe pouvant être « visitée » doit mettre à disposition une méthode publique « accepter » prenant comme argument un objet du type « visiteur ».La méthode « accepter » appellera la méthode « visite » de l'objet du type « visiteur » avec pour argument l'objet visité. De cette manière, un objet visiteur pourra connaître la référence de l'objet visité et appeler ses méthodes publiques pour obtenir les données nécessaires au traitement à effectuer.</a:t>
            </a:r>
            <a:endParaRPr lang="fr-FR">
              <a:latin typeface="MS Pincho"/>
            </a:endParaRPr>
          </a:p>
        </p:txBody>
      </p:sp>
    </p:spTree>
    <p:extLst>
      <p:ext uri="{BB962C8B-B14F-4D97-AF65-F5344CB8AC3E}">
        <p14:creationId xmlns:p14="http://schemas.microsoft.com/office/powerpoint/2010/main" val="32741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LE PATTERN VISITOR:MISE</a:t>
            </a:r>
            <a:r>
              <a:rPr lang="de-DE" dirty="0"/>
              <a:t> EN OEUVRE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8CE44FA5-112C-4851-89BE-AA9BD9B9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72" y="1953703"/>
            <a:ext cx="5482280" cy="40776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1FF085-6AD8-4ED2-A44C-2474C2F28FAC}"/>
              </a:ext>
            </a:extLst>
          </p:cNvPr>
          <p:cNvSpPr txBox="1"/>
          <p:nvPr/>
        </p:nvSpPr>
        <p:spPr>
          <a:xfrm>
            <a:off x="7257535" y="2047102"/>
            <a:ext cx="385530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Les classes House et Stadium redéfinissent chacune  la méthode </a:t>
            </a:r>
            <a:r>
              <a:rPr lang="fr-FR" dirty="0" err="1"/>
              <a:t>accept</a:t>
            </a:r>
            <a:r>
              <a:rPr lang="fr-FR" dirty="0"/>
              <a:t>(Visitor </a:t>
            </a:r>
            <a:r>
              <a:rPr lang="fr-FR" dirty="0" err="1"/>
              <a:t>visitor</a:t>
            </a:r>
            <a:r>
              <a:rPr lang="fr-FR" dirty="0"/>
              <a:t>) pour permettre l'accès à leur état.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La classe </a:t>
            </a:r>
            <a:r>
              <a:rPr lang="fr-FR" dirty="0" err="1"/>
              <a:t>ConcreteVisitor</a:t>
            </a:r>
            <a:r>
              <a:rPr lang="fr-FR" dirty="0"/>
              <a:t> définit une implémentation pour chaque méthode de l'interface Visitor afin que le traitement soit effectué.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La classe App instancie un </a:t>
            </a:r>
            <a:r>
              <a:rPr lang="fr-FR" dirty="0" err="1"/>
              <a:t>ConcreteVisitor</a:t>
            </a:r>
            <a:r>
              <a:rPr lang="fr-FR" dirty="0"/>
              <a:t> pour permettre à chaque instance de House/Building d'accepter un </a:t>
            </a:r>
            <a:r>
              <a:rPr lang="fr-FR" b="1" dirty="0"/>
              <a:t>visiteur.</a:t>
            </a:r>
          </a:p>
        </p:txBody>
      </p:sp>
    </p:spTree>
    <p:extLst>
      <p:ext uri="{BB962C8B-B14F-4D97-AF65-F5344CB8AC3E}">
        <p14:creationId xmlns:p14="http://schemas.microsoft.com/office/powerpoint/2010/main" val="348980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64203-7A8E-4D55-8F24-DA53DEB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400640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52B80"/>
      </a:accent1>
      <a:accent2>
        <a:srgbClr val="D319BB"/>
      </a:accent2>
      <a:accent3>
        <a:srgbClr val="AF2BE5"/>
      </a:accent3>
      <a:accent4>
        <a:srgbClr val="5925D5"/>
      </a:accent4>
      <a:accent5>
        <a:srgbClr val="2B42E5"/>
      </a:accent5>
      <a:accent6>
        <a:srgbClr val="197DD3"/>
      </a:accent6>
      <a:hlink>
        <a:srgbClr val="45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570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MS Pincho</vt:lpstr>
      <vt:lpstr>Univers Condensed</vt:lpstr>
      <vt:lpstr>ChronicleVTI</vt:lpstr>
      <vt:lpstr>Design pattern: le visitor pattern</vt:lpstr>
      <vt:lpstr>PROBLÉMATIQUE:INTRODUCTION</vt:lpstr>
      <vt:lpstr>Cas illustratif</vt:lpstr>
      <vt:lpstr>Solution:Le pattern visitor</vt:lpstr>
      <vt:lpstr>LE PATTERN VISITOR:MISE EN OEUVRE</vt:lpstr>
      <vt:lpstr>LE PATTERN VISITOR:MISE EN OEUVRE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Zinginzou N'GUISSAN</cp:lastModifiedBy>
  <cp:revision>393</cp:revision>
  <dcterms:created xsi:type="dcterms:W3CDTF">2021-11-04T15:30:02Z</dcterms:created>
  <dcterms:modified xsi:type="dcterms:W3CDTF">2021-11-04T18:38:46Z</dcterms:modified>
</cp:coreProperties>
</file>