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4A007E-67EA-4201-ABB6-275FA6A66839}">
  <a:tblStyle styleId="{0B4A007E-67EA-4201-ABB6-275FA6A66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67bd1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67bd1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67bd1e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67bd1e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909e2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909e2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909e2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909e2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909e2a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909e2a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64f79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64f79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64f795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64f795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64f795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264f795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9ab07e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29ab07e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2830443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2830443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5bafed6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5bafed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9ab07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29ab07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9ab07e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29ab07e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8202e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8202e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8202e7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8202e7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28202e7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28202e7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39fb3a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39fb3a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39fb3a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39fb3a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9fb3a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9fb3a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ab3d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ab3d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ab3db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ab3db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ab3db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ab3db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909e2a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909e2a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1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um.com/t%C3%BCrkiye/do%C4%9Fal-dil-i%CC%87%C5%9Fleme-rehberi-2c4c41260f74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WFJxD3jkwIEnFKwpvQTOc2CNrb_gXqc8/view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93600"/>
            <a:ext cx="8520600" cy="15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Times New Roman"/>
                <a:ea typeface="Times New Roman"/>
                <a:cs typeface="Times New Roman"/>
                <a:sym typeface="Times New Roman"/>
              </a:rPr>
              <a:t>AI PROGRESS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Times New Roman"/>
                <a:ea typeface="Times New Roman"/>
                <a:cs typeface="Times New Roman"/>
                <a:sym typeface="Times New Roman"/>
              </a:rPr>
              <a:t>SENTİMENT ANALİZİ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522" y="230225"/>
            <a:ext cx="2010950" cy="20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Biyolojik Sinir Hücresi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38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Nöronlar dendrite’ler ile sinyalleri alır ve bir çıktı üretir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Üretilen çıktı axon aracılığıyla sinaps adı verilen iletişim noktalarına taşıyarak diğer nöronlarla iletişim kurar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400" y="1170125"/>
            <a:ext cx="4792202" cy="2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Yapay </a:t>
            </a: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Sinir Hücresi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38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 sinir hücreleri biyolojik </a:t>
            </a: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sinir</a:t>
            </a: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hücrelerine benzer çalışır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w0x0, w1x1 ve w2x2 </a:t>
            </a: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parametreleri diğer nöronlardan gelen çıktılardır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Nöron aldığı veriyi aktivasyon fonksiyonundan geçirerek bir çıktı üretiyor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400" y="1170125"/>
            <a:ext cx="4792202" cy="2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Matris ve Vektör İşlemleri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 X.W + b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Input, W = Weight, b = bias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Denklemde X değeri için bir işlem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yapılmadığı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için her eğitim basamağında W ve b parametreleri optimize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edilerek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doğruluk değeri yükseltilecek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Matris ve Vektör İşlemleri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39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Vektörleri sinir ağına teker teker vermek yerine bir matris biçiminde işlenir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matrisini eğitilecek olan W matrisi ile çarpılır ve b ile toplanır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800" y="1170125"/>
            <a:ext cx="4558799" cy="348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Katmanlar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42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Geliştirilen modelde dense (fully-connected) layers kullanılmıştır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 katmandaki tüm nöronlar birbirleri ile iletişim halindedir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Çıktı katmanı sigmoid aktivasyon fonksiyonuna parametre vereceğinden dolayı tek nöronlu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800" y="1093925"/>
            <a:ext cx="4002424" cy="3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Aktivasyon Fonksiyonları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{0B4A007E-67EA-4201-ABB6-275FA6A66839}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İsim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Grafik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Denklem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ELU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166111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22860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0" y="2875975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500" y="346595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0500" y="409085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7850" y="1759888"/>
            <a:ext cx="1755170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0876" y="2384800"/>
            <a:ext cx="1324100" cy="3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0875" y="3522375"/>
            <a:ext cx="1324100" cy="39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53387" y="2970938"/>
            <a:ext cx="1324100" cy="33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76431" y="4229375"/>
            <a:ext cx="1478000" cy="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Aktivasyon Fonksiyonları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Aktivasyon fonksiyonlarının temel amacı weight ve bias değerlerini güncellemektir.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 bir eğitim adımında (epoch) üretilen çıktı aktivasyon fonksiyonuna parametre olarak verilir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fonksiyonlar tensörlere etki eden doğrusal olmayan fonksiyonlardır	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Sigmoid Aktivasyon Fonksiyonu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38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Üretilen değerleri [0,1] arasına sıkıştırır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75" y="1017725"/>
            <a:ext cx="3434550" cy="33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Geri Besleme (Backpropagation)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 sinir ağında her nöronun hataya ne kadar katkısı olduğunu hesaplamak için kullanılır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 çıktı baştan sonra üretildikten sonra geriye giderek W ve b parametrelerini günceller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Sadece birbirine bağlı hücreler için çalışır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Loss Fonksiyonu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fonksiyonu üretilen değerin gerçek değerden ne kadar uzak olduğunu gösterir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Zamanla sıfıra yakınsaması beklenir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Eğer değer azalmıyorsa model ya eğitilememiş ya da ezberci bir yaklaşım sergilemiştir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Doğal Dil İşleme Nedir?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Doğal dilleri makine koduna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indirgeyerek bilgisayarlara öğretilmesini amaçlayan bir yapay zeka alt dalıdır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Doğal dillerin kendince kuralları ve algoritmaları (gramer) olduğundan belirli kurallar çerçevesinde çözümleme yapması beklenir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Cross Entropy Loss Fonksiyonu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42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Eğitim verisi sayısı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doğru olan değer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Aktivasyon fonksiyonunun sonuç negatif çıktığından denklem -1 ile çarpılır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Hedeflenen değere yaklaştıkça cross entropy sıfıra yakınsar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800" y="1170125"/>
            <a:ext cx="4261800" cy="24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Optimizasyon ve Gradient Descent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152475"/>
            <a:ext cx="47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Oluşturulan modelde en yüksek accuracy değerini elde etmek için en düşük loss değerini elde etmek gerektir ve bunun için modelin iyi optimize edilmiş olması gerekmektedir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anki mevcut loss değerinden bir diğeriyle adım adım karşılaştırma yaparak en düşük loss değerini elde etmeye gradient descent adı verilir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 bir iterasyonda atılacak adım büyüklüğüne öğrenme oranı (learning rate) adı verilir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800" y="1170125"/>
            <a:ext cx="36099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Rekürsif Sinir Ağları (RNN)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8520600" cy="22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Doğal dil gibi lineer bir veri üzerinde çalışırken verileri rastgele girdi olarak veremeyiz. Bir cümle içerisinde kelimelerin sırası anlam için önem arz etmektedir.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sinir ağlarında model bir veriyi alıp işler ve sonra yeni bir girdi alır. Yeni girdiyi aldıktan sonra bir önceki aldığı veriyi unutur. Hafızası yoktur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yapısı ile nöronlar zaman içerisinde girdi aldıkça birbirini besleyerek kendi içlerinde bir döngü oluşturarak bir önceki verinin kaybolmamasını sağlar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450" y="3296194"/>
            <a:ext cx="3993100" cy="17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Exploding ve Vanishing Gradient Sorunu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gerçekleşirken matris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çarpımının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yapıldığı düğümde W matrisinin transpozu ile çarpım uygulanması gerekir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aşama her nöron ve her epoch düşünülecek olursa sürekli bir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çarpma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işlemi gerçekleşecek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Eğer bir tam sayı değeri 1’den büyük bir değerle sürekli olarak çarpılırsa değer katlanarak büyüyecek (Exploding)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Eğer bir tam sayı değeri 1’den küçük bir değerle sürekli olarak çarpılırsa değer zamanla sıfıra yakınsayacak (Vanishing)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GRU Nöronları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Geliştirilen sinir ağı modelinde Exploding ve Vanishing Gradient sorunlarına çözüm olarak GRU (Gated Recurrent Unit) mimarisi kullanıldı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 geliştirildiği 2014 yılından itibaren yapay zeka projelerinde çok sık bir biçimde kullanılmaktadır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Doğal Dil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 insan için ana dilini konuşmak ne kadar kolay olsa da, dil kazanımı zorlu bir süreçtir. Buna örnek olarak yabancı bir dili öğrenme aşamasında karşılaşılan zorluklar gösterilebilir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Diller tarihi gelişimi boyunca sürekli olarak gelişmiş ve değişmiştir. Günümüzde de diller canlı varlıklar gibi evrim geçirerek değişmektedir.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Doğal dili anlama ve doğal dilde düşünebilme süreci beyin içinde karmaşık bir yapıya sahipken, bunu hemen anlayarak bilgisayar ortamında yazılıma dökebilmek için de çok fazla mesai harcanmıştır.*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8375" y="4698350"/>
            <a:ext cx="5511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Times New Roman"/>
                <a:ea typeface="Times New Roman"/>
                <a:cs typeface="Times New Roman"/>
                <a:sym typeface="Times New Roman"/>
              </a:rPr>
              <a:t>*Medium: </a:t>
            </a:r>
            <a:r>
              <a:rPr lang="tr" sz="9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https://medium.com/t%C3%BCrkiye/do%C4%9Fal-dil-i%CC%87%C5%9Fleme-rehberi-2c4c41260f74</a:t>
            </a:r>
            <a:endParaRPr sz="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Standart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16100" y="185040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Problemi Belirle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577250" y="185040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Kuralları Yaz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538400" y="185040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Değerlendir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577250" y="3496675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Hataları Analiz 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/>
          <p:cNvCxnSpPr>
            <a:stCxn id="76" idx="3"/>
            <a:endCxn id="77" idx="1"/>
          </p:cNvCxnSpPr>
          <p:nvPr/>
        </p:nvCxnSpPr>
        <p:spPr>
          <a:xfrm>
            <a:off x="2215100" y="2257200"/>
            <a:ext cx="1362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7" idx="3"/>
            <a:endCxn id="78" idx="1"/>
          </p:cNvCxnSpPr>
          <p:nvPr/>
        </p:nvCxnSpPr>
        <p:spPr>
          <a:xfrm>
            <a:off x="5176250" y="2257200"/>
            <a:ext cx="1362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8" idx="2"/>
            <a:endCxn id="79" idx="3"/>
          </p:cNvCxnSpPr>
          <p:nvPr/>
        </p:nvCxnSpPr>
        <p:spPr>
          <a:xfrm rot="5400000">
            <a:off x="5637350" y="2203050"/>
            <a:ext cx="1239600" cy="21615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9" idx="0"/>
            <a:endCxn id="77" idx="2"/>
          </p:cNvCxnSpPr>
          <p:nvPr/>
        </p:nvCxnSpPr>
        <p:spPr>
          <a:xfrm rot="10800000">
            <a:off x="4376750" y="2663875"/>
            <a:ext cx="0" cy="83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ML ile Geliştirilmiş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33500" y="278360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Problemi Belirle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772500" y="278360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ML Algoritmasını Eğit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911500" y="278360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Değerlendir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911500" y="137385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Analiz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772400" y="1373838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" name="Google Shape;95;p17"/>
          <p:cNvCxnSpPr>
            <a:stCxn id="90" idx="3"/>
            <a:endCxn id="91" idx="1"/>
          </p:cNvCxnSpPr>
          <p:nvPr/>
        </p:nvCxnSpPr>
        <p:spPr>
          <a:xfrm>
            <a:off x="2232500" y="3190400"/>
            <a:ext cx="1539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1" idx="3"/>
            <a:endCxn id="92" idx="1"/>
          </p:cNvCxnSpPr>
          <p:nvPr/>
        </p:nvCxnSpPr>
        <p:spPr>
          <a:xfrm>
            <a:off x="5371500" y="3190400"/>
            <a:ext cx="1539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92" idx="0"/>
            <a:endCxn id="93" idx="2"/>
          </p:cNvCxnSpPr>
          <p:nvPr/>
        </p:nvCxnSpPr>
        <p:spPr>
          <a:xfrm rot="10800000">
            <a:off x="7711000" y="2187500"/>
            <a:ext cx="0" cy="59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4" idx="2"/>
            <a:endCxn id="91" idx="0"/>
          </p:cNvCxnSpPr>
          <p:nvPr/>
        </p:nvCxnSpPr>
        <p:spPr>
          <a:xfrm>
            <a:off x="4571900" y="2187438"/>
            <a:ext cx="0" cy="59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/>
          <p:nvPr/>
        </p:nvSpPr>
        <p:spPr>
          <a:xfrm>
            <a:off x="6911500" y="419335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Çözümü İncele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772500" y="4193350"/>
            <a:ext cx="1599000" cy="81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Problemi Daha İyi Anla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7"/>
          <p:cNvCxnSpPr>
            <a:stCxn id="92" idx="2"/>
            <a:endCxn id="99" idx="0"/>
          </p:cNvCxnSpPr>
          <p:nvPr/>
        </p:nvCxnSpPr>
        <p:spPr>
          <a:xfrm>
            <a:off x="7711000" y="3597200"/>
            <a:ext cx="0" cy="59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9" idx="1"/>
            <a:endCxn id="100" idx="3"/>
          </p:cNvCxnSpPr>
          <p:nvPr/>
        </p:nvCxnSpPr>
        <p:spPr>
          <a:xfrm rot="10800000">
            <a:off x="5371600" y="4600150"/>
            <a:ext cx="1539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endCxn id="91" idx="2"/>
          </p:cNvCxnSpPr>
          <p:nvPr/>
        </p:nvCxnSpPr>
        <p:spPr>
          <a:xfrm rot="10800000">
            <a:off x="4572000" y="3597200"/>
            <a:ext cx="0" cy="59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Makine Öğrenimi Türleri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tr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Gözetimli Öğrenme: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Verilerin istenilen sonucu gösteren bir etiketi vardır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tr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Gözetimsiz Öğrenme: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Verilerin etiketleri yoktur algoritmadan veriler arasında bağlantı kurup analiz etmesi beklenir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tr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Yarı Gözetimli Öğrenme: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Gözetimli ve gözetimsiz arasında bir yer alır. Veri seti içinde etiketli ve etiketsiz veriler yer almaktadır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tr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Pekiştirmeli Öğrenme: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Geliştirici sistemin ürettiği sonuç hakkında doğru veya yanlış olarak geri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bildirim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Regresyon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466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 ve etiketleri ışığında eğitilmiş model yeni karşılaştığı bir veri için tahmin yürütebilir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 yorumlarını ve etiketlerini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kullanarak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eğitilen model yeni ürünler için bir duygu tahmini yürütmektedir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75" y="1079225"/>
            <a:ext cx="3687899" cy="31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Sınıflandırma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50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Geliştirilen projenin amacı sentiment analizi olduğundan temel 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alınan</a:t>
            </a: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iki etiket vardır: Olumlu - Olumsuz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t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Eğitilen model iki küme noktası alarak verileri olumlu ve olumsuz olarak iki sınıfa ayırır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175" y="1195984"/>
            <a:ext cx="3668750" cy="275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 title="tens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500" y="216375"/>
            <a:ext cx="6281000" cy="47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6286" y="0"/>
            <a:ext cx="1017712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