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61" r:id="rId2"/>
    <p:sldId id="262" r:id="rId3"/>
    <p:sldId id="263" r:id="rId4"/>
    <p:sldId id="264" r:id="rId5"/>
    <p:sldId id="265" r:id="rId6"/>
    <p:sldId id="266" r:id="rId7"/>
    <p:sldId id="267" r:id="rId8"/>
    <p:sldId id="268" r:id="rId9"/>
    <p:sldId id="269" r:id="rId10"/>
    <p:sldId id="270" r:id="rId11"/>
    <p:sldId id="273" r:id="rId12"/>
    <p:sldId id="271" r:id="rId13"/>
    <p:sldId id="272" r:id="rId14"/>
    <p:sldId id="274" r:id="rId15"/>
    <p:sldId id="260" r:id="rId16"/>
    <p:sldId id="280" r:id="rId17"/>
    <p:sldId id="279" r:id="rId18"/>
    <p:sldId id="278" r:id="rId19"/>
    <p:sldId id="277" r:id="rId20"/>
    <p:sldId id="281" r:id="rId21"/>
    <p:sldId id="282" r:id="rId22"/>
    <p:sldId id="256" r:id="rId23"/>
    <p:sldId id="284" r:id="rId24"/>
    <p:sldId id="283" r:id="rId25"/>
    <p:sldId id="275" r:id="rId26"/>
    <p:sldId id="276" r:id="rId27"/>
    <p:sldId id="257" r:id="rId28"/>
    <p:sldId id="258" r:id="rId29"/>
    <p:sldId id="25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147" autoAdjust="0"/>
    <p:restoredTop sz="94660"/>
  </p:normalViewPr>
  <p:slideViewPr>
    <p:cSldViewPr>
      <p:cViewPr>
        <p:scale>
          <a:sx n="66" d="100"/>
          <a:sy n="66" d="100"/>
        </p:scale>
        <p:origin x="-960" y="-1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F8AAA3-F665-4DE4-82A1-9CABDC572E2F}" type="datetimeFigureOut">
              <a:rPr lang="en-US" smtClean="0"/>
              <a:pPr/>
              <a:t>8/17/2018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127816-2657-4F29-9C58-C959ED2BC6F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127816-2657-4F29-9C58-C959ED2BC6FF}"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E0EF5F-BBE6-4A45-8FDC-5FFB4A3A06AF}" type="datetimeFigureOut">
              <a:rPr lang="en-US" smtClean="0"/>
              <a:pPr/>
              <a:t>8/17/2018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219785-7E3A-4859-B6DB-0A6DD781FED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E0EF5F-BBE6-4A45-8FDC-5FFB4A3A06AF}" type="datetimeFigureOut">
              <a:rPr lang="en-US" smtClean="0"/>
              <a:pPr/>
              <a:t>8/17/2018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219785-7E3A-4859-B6DB-0A6DD781FED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E0EF5F-BBE6-4A45-8FDC-5FFB4A3A06AF}" type="datetimeFigureOut">
              <a:rPr lang="en-US" smtClean="0"/>
              <a:pPr/>
              <a:t>8/17/2018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219785-7E3A-4859-B6DB-0A6DD781FED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E0EF5F-BBE6-4A45-8FDC-5FFB4A3A06AF}" type="datetimeFigureOut">
              <a:rPr lang="en-US" smtClean="0"/>
              <a:pPr/>
              <a:t>8/17/2018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219785-7E3A-4859-B6DB-0A6DD781FED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E0EF5F-BBE6-4A45-8FDC-5FFB4A3A06AF}" type="datetimeFigureOut">
              <a:rPr lang="en-US" smtClean="0"/>
              <a:pPr/>
              <a:t>8/17/2018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219785-7E3A-4859-B6DB-0A6DD781FED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E0EF5F-BBE6-4A45-8FDC-5FFB4A3A06AF}" type="datetimeFigureOut">
              <a:rPr lang="en-US" smtClean="0"/>
              <a:pPr/>
              <a:t>8/17/2018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219785-7E3A-4859-B6DB-0A6DD781FED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E0EF5F-BBE6-4A45-8FDC-5FFB4A3A06AF}" type="datetimeFigureOut">
              <a:rPr lang="en-US" smtClean="0"/>
              <a:pPr/>
              <a:t>8/17/2018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219785-7E3A-4859-B6DB-0A6DD781FED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E0EF5F-BBE6-4A45-8FDC-5FFB4A3A06AF}" type="datetimeFigureOut">
              <a:rPr lang="en-US" smtClean="0"/>
              <a:pPr/>
              <a:t>8/17/2018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219785-7E3A-4859-B6DB-0A6DD781FED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E0EF5F-BBE6-4A45-8FDC-5FFB4A3A06AF}" type="datetimeFigureOut">
              <a:rPr lang="en-US" smtClean="0"/>
              <a:pPr/>
              <a:t>8/17/2018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219785-7E3A-4859-B6DB-0A6DD781FED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E0EF5F-BBE6-4A45-8FDC-5FFB4A3A06AF}" type="datetimeFigureOut">
              <a:rPr lang="en-US" smtClean="0"/>
              <a:pPr/>
              <a:t>8/17/2018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219785-7E3A-4859-B6DB-0A6DD781FED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E0EF5F-BBE6-4A45-8FDC-5FFB4A3A06AF}" type="datetimeFigureOut">
              <a:rPr lang="en-US" smtClean="0"/>
              <a:pPr/>
              <a:t>8/17/2018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219785-7E3A-4859-B6DB-0A6DD781FED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E0EF5F-BBE6-4A45-8FDC-5FFB4A3A06AF}" type="datetimeFigureOut">
              <a:rPr lang="en-US" smtClean="0"/>
              <a:pPr/>
              <a:t>8/17/2018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219785-7E3A-4859-B6DB-0A6DD781FED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2016_Summer_Olympics" TargetMode="External"/><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ATP_Rankings" TargetMode="External"/><Relationship Id="rId2" Type="http://schemas.openxmlformats.org/officeDocument/2006/relationships/image" Target="../media/image18.jpeg"/><Relationship Id="rId1" Type="http://schemas.openxmlformats.org/officeDocument/2006/relationships/slideLayout" Target="../slideLayouts/slideLayout7.xml"/><Relationship Id="rId5" Type="http://schemas.openxmlformats.org/officeDocument/2006/relationships/hyperlink" Target="https://en.wikipedia.org/wiki/The_Championships,_Wimbledon" TargetMode="External"/><Relationship Id="rId4" Type="http://schemas.openxmlformats.org/officeDocument/2006/relationships/hyperlink" Target="https://en.wikipedia.org/wiki/Grand_Slam_(tennis)"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Grand_Slam_(tennis)" TargetMode="External"/><Relationship Id="rId2" Type="http://schemas.openxmlformats.org/officeDocument/2006/relationships/image" Target="../media/image19.jpeg"/><Relationship Id="rId1" Type="http://schemas.openxmlformats.org/officeDocument/2006/relationships/slideLayout" Target="../slideLayouts/slideLayout7.xml"/><Relationship Id="rId4" Type="http://schemas.openxmlformats.org/officeDocument/2006/relationships/hyperlink" Target="https://en.wikipedia.org/wiki/The_Championships,_Wimbledon"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3" Type="http://schemas.openxmlformats.org/officeDocument/2006/relationships/hyperlink" Target="https://www.mapsofindia.com/maps/goa/panajicity.htm" TargetMode="External"/><Relationship Id="rId18" Type="http://schemas.openxmlformats.org/officeDocument/2006/relationships/hyperlink" Target="https://www.mapsofindia.com/himachal-pradesh/" TargetMode="External"/><Relationship Id="rId26" Type="http://schemas.openxmlformats.org/officeDocument/2006/relationships/hyperlink" Target="https://www.mapsofindia.com/maps/karnataka/bangalore-map.htm" TargetMode="External"/><Relationship Id="rId39" Type="http://schemas.openxmlformats.org/officeDocument/2006/relationships/hyperlink" Target="https://www.mapsofindia.com/nagaland/" TargetMode="External"/><Relationship Id="rId21" Type="http://schemas.openxmlformats.org/officeDocument/2006/relationships/hyperlink" Target="https://www.mapsofindia.com/maps/jammuandkashmir/srinagar.html" TargetMode="External"/><Relationship Id="rId34" Type="http://schemas.openxmlformats.org/officeDocument/2006/relationships/hyperlink" Target="https://www.mapsofindia.com/maps/manipur/imphal.htm" TargetMode="External"/><Relationship Id="rId42" Type="http://schemas.openxmlformats.org/officeDocument/2006/relationships/hyperlink" Target="https://www.mapsofindia.com/maps/orissa/bhubaneshwar.htm" TargetMode="External"/><Relationship Id="rId47" Type="http://schemas.openxmlformats.org/officeDocument/2006/relationships/hyperlink" Target="https://www.mapsofindia.com/maps/sikkim/gangtok-city-map.html" TargetMode="External"/><Relationship Id="rId50" Type="http://schemas.openxmlformats.org/officeDocument/2006/relationships/hyperlink" Target="https://www.mapsofindia.com/maps/telangana/" TargetMode="External"/><Relationship Id="rId55" Type="http://schemas.openxmlformats.org/officeDocument/2006/relationships/hyperlink" Target="https://www.mapsofindia.com/uttarakhand/" TargetMode="External"/><Relationship Id="rId7" Type="http://schemas.openxmlformats.org/officeDocument/2006/relationships/hyperlink" Target="https://www.mapsofindia.com/maps/assam/dispur-city-map.html" TargetMode="External"/><Relationship Id="rId12" Type="http://schemas.openxmlformats.org/officeDocument/2006/relationships/hyperlink" Target="https://www.mapsofindia.com/goa/" TargetMode="External"/><Relationship Id="rId17" Type="http://schemas.openxmlformats.org/officeDocument/2006/relationships/hyperlink" Target="https://www.mapsofindia.com/maps/chandigarh/chandigarh.htm" TargetMode="External"/><Relationship Id="rId25" Type="http://schemas.openxmlformats.org/officeDocument/2006/relationships/hyperlink" Target="https://www.mapsofindia.com/karnataka/" TargetMode="External"/><Relationship Id="rId33" Type="http://schemas.openxmlformats.org/officeDocument/2006/relationships/hyperlink" Target="https://www.mapsofindia.com/manipur/" TargetMode="External"/><Relationship Id="rId38" Type="http://schemas.openxmlformats.org/officeDocument/2006/relationships/hyperlink" Target="https://www.mapsofindia.com/maps/mizoram/aizawl.html" TargetMode="External"/><Relationship Id="rId46" Type="http://schemas.openxmlformats.org/officeDocument/2006/relationships/hyperlink" Target="https://www.mapsofindia.com/sikkim/" TargetMode="External"/><Relationship Id="rId2" Type="http://schemas.openxmlformats.org/officeDocument/2006/relationships/hyperlink" Target="https://www.mapsofindia.com/andhra-pradesh/" TargetMode="External"/><Relationship Id="rId16" Type="http://schemas.openxmlformats.org/officeDocument/2006/relationships/hyperlink" Target="https://www.mapsofindia.com/haryana/" TargetMode="External"/><Relationship Id="rId20" Type="http://schemas.openxmlformats.org/officeDocument/2006/relationships/hyperlink" Target="https://www.mapsofindia.com/jammu-kashmir/" TargetMode="External"/><Relationship Id="rId29" Type="http://schemas.openxmlformats.org/officeDocument/2006/relationships/hyperlink" Target="https://www.mapsofindia.com/madhya-pradesh/" TargetMode="External"/><Relationship Id="rId41" Type="http://schemas.openxmlformats.org/officeDocument/2006/relationships/hyperlink" Target="https://www.mapsofindia.com/orissa/" TargetMode="External"/><Relationship Id="rId54" Type="http://schemas.openxmlformats.org/officeDocument/2006/relationships/hyperlink" Target="https://www.mapsofindia.com/maps/uttarpradesh/lucknow-city-map.htm" TargetMode="External"/><Relationship Id="rId1" Type="http://schemas.openxmlformats.org/officeDocument/2006/relationships/slideLayout" Target="../slideLayouts/slideLayout2.xml"/><Relationship Id="rId6" Type="http://schemas.openxmlformats.org/officeDocument/2006/relationships/hyperlink" Target="https://www.mapsofindia.com/assam/" TargetMode="External"/><Relationship Id="rId11" Type="http://schemas.openxmlformats.org/officeDocument/2006/relationships/hyperlink" Target="https://www.mapsofindia.com/maps/chhattisgarh/raipur.htm" TargetMode="External"/><Relationship Id="rId24" Type="http://schemas.openxmlformats.org/officeDocument/2006/relationships/hyperlink" Target="https://www.mapsofindia.com/maps/jharkhand/ranchi.htm" TargetMode="External"/><Relationship Id="rId32" Type="http://schemas.openxmlformats.org/officeDocument/2006/relationships/hyperlink" Target="https://www.mapsofindia.com/maps/maharashtra/mumbai-map.htm" TargetMode="External"/><Relationship Id="rId37" Type="http://schemas.openxmlformats.org/officeDocument/2006/relationships/hyperlink" Target="https://www.mapsofindia.com/mizoram/" TargetMode="External"/><Relationship Id="rId40" Type="http://schemas.openxmlformats.org/officeDocument/2006/relationships/hyperlink" Target="https://www.mapsofindia.com/maps/nagaland/kohima-city.html" TargetMode="External"/><Relationship Id="rId45" Type="http://schemas.openxmlformats.org/officeDocument/2006/relationships/hyperlink" Target="https://www.mapsofindia.com/maps/rajasthan/jaipurcity.htm" TargetMode="External"/><Relationship Id="rId53" Type="http://schemas.openxmlformats.org/officeDocument/2006/relationships/hyperlink" Target="https://www.mapsofindia.com/uttar-pradesh/" TargetMode="External"/><Relationship Id="rId58" Type="http://schemas.openxmlformats.org/officeDocument/2006/relationships/hyperlink" Target="https://www.mapsofindia.com/maps/westbengal/kolkata-city-map.htm" TargetMode="External"/><Relationship Id="rId5" Type="http://schemas.openxmlformats.org/officeDocument/2006/relationships/hyperlink" Target="https://www.mapsofindia.com/maps/arunachalpradesh/itanagar-city-map.html" TargetMode="External"/><Relationship Id="rId15" Type="http://schemas.openxmlformats.org/officeDocument/2006/relationships/hyperlink" Target="https://www.mapsofindia.com/maps/gujarat/gandhinagar.htm" TargetMode="External"/><Relationship Id="rId23" Type="http://schemas.openxmlformats.org/officeDocument/2006/relationships/hyperlink" Target="https://www.mapsofindia.com/jharkhand/" TargetMode="External"/><Relationship Id="rId28" Type="http://schemas.openxmlformats.org/officeDocument/2006/relationships/hyperlink" Target="https://www.mapsofindia.com/maps/kerala/thiruvananthapuram.htm" TargetMode="External"/><Relationship Id="rId36" Type="http://schemas.openxmlformats.org/officeDocument/2006/relationships/hyperlink" Target="https://www.mapsofindia.com/maps/meghalaya/shillong.htm" TargetMode="External"/><Relationship Id="rId49" Type="http://schemas.openxmlformats.org/officeDocument/2006/relationships/hyperlink" Target="https://www.mapsofindia.com/maps/tamilnadu/chennai-map.htm" TargetMode="External"/><Relationship Id="rId57" Type="http://schemas.openxmlformats.org/officeDocument/2006/relationships/hyperlink" Target="https://www.mapsofindia.com/west-bengal/" TargetMode="External"/><Relationship Id="rId10" Type="http://schemas.openxmlformats.org/officeDocument/2006/relationships/hyperlink" Target="https://www.mapsofindia.com/chhattisgarh/" TargetMode="External"/><Relationship Id="rId19" Type="http://schemas.openxmlformats.org/officeDocument/2006/relationships/hyperlink" Target="https://www.mapsofindia.com/maps/himachalpradesh/shimla.htm" TargetMode="External"/><Relationship Id="rId31" Type="http://schemas.openxmlformats.org/officeDocument/2006/relationships/hyperlink" Target="https://www.mapsofindia.com/maharashtra/" TargetMode="External"/><Relationship Id="rId44" Type="http://schemas.openxmlformats.org/officeDocument/2006/relationships/hyperlink" Target="https://www.mapsofindia.com/rajasthan/" TargetMode="External"/><Relationship Id="rId52" Type="http://schemas.openxmlformats.org/officeDocument/2006/relationships/hyperlink" Target="https://www.mapsofindia.com/maps/tripura/agartala.html" TargetMode="External"/><Relationship Id="rId4" Type="http://schemas.openxmlformats.org/officeDocument/2006/relationships/hyperlink" Target="https://www.mapsofindia.com/arunachal-pradesh/" TargetMode="External"/><Relationship Id="rId9" Type="http://schemas.openxmlformats.org/officeDocument/2006/relationships/hyperlink" Target="https://www.mapsofindia.com/maps/bihar/patna-city-map.htm" TargetMode="External"/><Relationship Id="rId14" Type="http://schemas.openxmlformats.org/officeDocument/2006/relationships/hyperlink" Target="https://www.mapsofindia.com/gujarat/" TargetMode="External"/><Relationship Id="rId22" Type="http://schemas.openxmlformats.org/officeDocument/2006/relationships/hyperlink" Target="https://www.mapsofindia.com/maps/jammuandkashmir/jammu-city-map.html" TargetMode="External"/><Relationship Id="rId27" Type="http://schemas.openxmlformats.org/officeDocument/2006/relationships/hyperlink" Target="https://www.mapsofindia.com/kerala/" TargetMode="External"/><Relationship Id="rId30" Type="http://schemas.openxmlformats.org/officeDocument/2006/relationships/hyperlink" Target="https://www.mapsofindia.com/maps/madhyapradesh/bhopal.htm" TargetMode="External"/><Relationship Id="rId35" Type="http://schemas.openxmlformats.org/officeDocument/2006/relationships/hyperlink" Target="https://www.mapsofindia.com/meghalaya/" TargetMode="External"/><Relationship Id="rId43" Type="http://schemas.openxmlformats.org/officeDocument/2006/relationships/hyperlink" Target="https://www.mapsofindia.com/punjab/" TargetMode="External"/><Relationship Id="rId48" Type="http://schemas.openxmlformats.org/officeDocument/2006/relationships/hyperlink" Target="https://www.mapsofindia.com/tamilnadu/" TargetMode="External"/><Relationship Id="rId56" Type="http://schemas.openxmlformats.org/officeDocument/2006/relationships/hyperlink" Target="https://www.mapsofindia.com/maps/uttaranchal/dehradun.htm" TargetMode="External"/><Relationship Id="rId8" Type="http://schemas.openxmlformats.org/officeDocument/2006/relationships/hyperlink" Target="https://www.mapsofindia.com/bihar/" TargetMode="External"/><Relationship Id="rId51" Type="http://schemas.openxmlformats.org/officeDocument/2006/relationships/hyperlink" Target="https://www.mapsofindia.com/tripura/" TargetMode="External"/><Relationship Id="rId3" Type="http://schemas.openxmlformats.org/officeDocument/2006/relationships/hyperlink" Target="https://www.mapsofindia.com/maps/telangana/cities/hyderabad.html"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https://en.wikipedia.org/wiki/Manohar_Parrikar" TargetMode="External"/><Relationship Id="rId13" Type="http://schemas.openxmlformats.org/officeDocument/2006/relationships/hyperlink" Target="https://en.wikipedia.org/wiki/Edappadi_K._Palaniswami" TargetMode="External"/><Relationship Id="rId18" Type="http://schemas.openxmlformats.org/officeDocument/2006/relationships/hyperlink" Target="https://en.wikipedia.org/wiki/Lal_Thanhawla" TargetMode="External"/><Relationship Id="rId26" Type="http://schemas.openxmlformats.org/officeDocument/2006/relationships/hyperlink" Target="https://en.wikipedia.org/wiki/Jai_Ram_Thakur" TargetMode="External"/><Relationship Id="rId3" Type="http://schemas.openxmlformats.org/officeDocument/2006/relationships/hyperlink" Target="https://en.wikipedia.org/wiki/Arvind_Kejriwal" TargetMode="External"/><Relationship Id="rId21" Type="http://schemas.openxmlformats.org/officeDocument/2006/relationships/hyperlink" Target="https://en.wikipedia.org/wiki/H._D._Kumaraswamy" TargetMode="External"/><Relationship Id="rId7" Type="http://schemas.openxmlformats.org/officeDocument/2006/relationships/hyperlink" Target="https://en.wikipedia.org/wiki/Vijay_Rupani" TargetMode="External"/><Relationship Id="rId12" Type="http://schemas.openxmlformats.org/officeDocument/2006/relationships/hyperlink" Target="https://en.wikipedia.org/wiki/Trivendra_Singh_Rawat" TargetMode="External"/><Relationship Id="rId17" Type="http://schemas.openxmlformats.org/officeDocument/2006/relationships/hyperlink" Target="https://en.wikipedia.org/wiki/Amarinder_Singh" TargetMode="External"/><Relationship Id="rId25" Type="http://schemas.openxmlformats.org/officeDocument/2006/relationships/hyperlink" Target="https://en.wikipedia.org/wiki/Governor's_rule" TargetMode="External"/><Relationship Id="rId2" Type="http://schemas.openxmlformats.org/officeDocument/2006/relationships/hyperlink" Target="https://en.wikipedia.org/wiki/List_of_current_Indian_chief_ministers" TargetMode="External"/><Relationship Id="rId16" Type="http://schemas.openxmlformats.org/officeDocument/2006/relationships/hyperlink" Target="https://en.wikipedia.org/wiki/Neiphiu_Rio" TargetMode="External"/><Relationship Id="rId20" Type="http://schemas.openxmlformats.org/officeDocument/2006/relationships/hyperlink" Target="https://en.wikipedia.org/wiki/Conrad_Sangma" TargetMode="External"/><Relationship Id="rId29" Type="http://schemas.openxmlformats.org/officeDocument/2006/relationships/hyperlink" Target="https://en.wikipedia.org/wiki/Sarbananda_Sonowal" TargetMode="External"/><Relationship Id="rId1" Type="http://schemas.openxmlformats.org/officeDocument/2006/relationships/slideLayout" Target="../slideLayouts/slideLayout7.xml"/><Relationship Id="rId6" Type="http://schemas.openxmlformats.org/officeDocument/2006/relationships/hyperlink" Target="https://en.wikipedia.org/wiki/Pawan_Kumar_Chamling" TargetMode="External"/><Relationship Id="rId11" Type="http://schemas.openxmlformats.org/officeDocument/2006/relationships/hyperlink" Target="https://en.wikipedia.org/wiki/K._Chandrashekhar_Rao" TargetMode="External"/><Relationship Id="rId24" Type="http://schemas.openxmlformats.org/officeDocument/2006/relationships/hyperlink" Target="https://en.wikipedia.org/wiki/Pinarayi_Vijayan" TargetMode="External"/><Relationship Id="rId32" Type="http://schemas.openxmlformats.org/officeDocument/2006/relationships/hyperlink" Target="https://en.wikipedia.org/wiki/Nitish_Kumar" TargetMode="External"/><Relationship Id="rId5" Type="http://schemas.openxmlformats.org/officeDocument/2006/relationships/hyperlink" Target="https://en.wikipedia.org/wiki/Yogi_Adityanath" TargetMode="External"/><Relationship Id="rId15" Type="http://schemas.openxmlformats.org/officeDocument/2006/relationships/hyperlink" Target="https://en.wikipedia.org/wiki/Vasundhara_Raje" TargetMode="External"/><Relationship Id="rId23" Type="http://schemas.openxmlformats.org/officeDocument/2006/relationships/hyperlink" Target="https://en.wikipedia.org/wiki/Raghubar_Das" TargetMode="External"/><Relationship Id="rId28" Type="http://schemas.openxmlformats.org/officeDocument/2006/relationships/hyperlink" Target="https://en.wikipedia.org/wiki/N._Chandrababu_Naidu" TargetMode="External"/><Relationship Id="rId10" Type="http://schemas.openxmlformats.org/officeDocument/2006/relationships/hyperlink" Target="https://en.wikipedia.org/wiki/Mamata_Banerjee" TargetMode="External"/><Relationship Id="rId19" Type="http://schemas.openxmlformats.org/officeDocument/2006/relationships/hyperlink" Target="https://en.wikipedia.org/wiki/N._Biren_Singh" TargetMode="External"/><Relationship Id="rId31" Type="http://schemas.openxmlformats.org/officeDocument/2006/relationships/hyperlink" Target="https://en.wikipedia.org/wiki/Pema_Khandu" TargetMode="External"/><Relationship Id="rId4" Type="http://schemas.openxmlformats.org/officeDocument/2006/relationships/hyperlink" Target="https://en.wikipedia.org/wiki/Devendra_Fadnavis" TargetMode="External"/><Relationship Id="rId9" Type="http://schemas.openxmlformats.org/officeDocument/2006/relationships/hyperlink" Target="https://en.wikipedia.org/wiki/Biplab_Kumar_Deb" TargetMode="External"/><Relationship Id="rId14" Type="http://schemas.openxmlformats.org/officeDocument/2006/relationships/hyperlink" Target="https://en.wikipedia.org/wiki/V._Narayanasamy" TargetMode="External"/><Relationship Id="rId22" Type="http://schemas.openxmlformats.org/officeDocument/2006/relationships/hyperlink" Target="https://en.wikipedia.org/wiki/Shivraj_Singh_Chouhan" TargetMode="External"/><Relationship Id="rId27" Type="http://schemas.openxmlformats.org/officeDocument/2006/relationships/hyperlink" Target="https://en.wikipedia.org/wiki/Manohar_Lal_Khattar" TargetMode="External"/><Relationship Id="rId30" Type="http://schemas.openxmlformats.org/officeDocument/2006/relationships/hyperlink" Target="https://en.wikipedia.org/wiki/Raman_Singh"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Rajiv_Gandhi_Khel_Ratna" TargetMode="External"/><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hyperlink" Target="https://en.wikipedia.org/wiki/Padma_Vibhushan"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57201"/>
            <a:ext cx="3352800" cy="1200329"/>
          </a:xfrm>
          <a:prstGeom prst="rect">
            <a:avLst/>
          </a:prstGeom>
        </p:spPr>
        <p:txBody>
          <a:bodyPr wrap="square">
            <a:spAutoFit/>
          </a:bodyPr>
          <a:lstStyle/>
          <a:p>
            <a:r>
              <a:rPr lang="en-US" sz="3600" b="1" dirty="0" err="1" smtClean="0">
                <a:solidFill>
                  <a:srgbClr val="121416"/>
                </a:solidFill>
                <a:latin typeface="ProximaNova-Bold"/>
              </a:rPr>
              <a:t>Dhyan</a:t>
            </a:r>
            <a:r>
              <a:rPr lang="en-US" sz="3600" b="1" dirty="0" smtClean="0">
                <a:solidFill>
                  <a:srgbClr val="121416"/>
                </a:solidFill>
                <a:latin typeface="ProximaNova-Bold"/>
              </a:rPr>
              <a:t> </a:t>
            </a:r>
            <a:r>
              <a:rPr lang="en-US" sz="3600" b="1" dirty="0" err="1" smtClean="0">
                <a:solidFill>
                  <a:srgbClr val="121416"/>
                </a:solidFill>
                <a:latin typeface="ProximaNova-Bold"/>
              </a:rPr>
              <a:t>Chand</a:t>
            </a:r>
            <a:endParaRPr lang="en-US" sz="3600" b="1" dirty="0" smtClean="0">
              <a:solidFill>
                <a:srgbClr val="121416"/>
              </a:solidFill>
              <a:latin typeface="ProximaNova-Bold"/>
            </a:endParaRPr>
          </a:p>
          <a:p>
            <a:endParaRPr lang="en-US" sz="3600" b="1" dirty="0"/>
          </a:p>
        </p:txBody>
      </p:sp>
      <p:pic>
        <p:nvPicPr>
          <p:cNvPr id="18434" name="Picture 2" descr="Image result for Dhyan Chand"/>
          <p:cNvPicPr>
            <a:picLocks noChangeAspect="1" noChangeArrowheads="1"/>
          </p:cNvPicPr>
          <p:nvPr/>
        </p:nvPicPr>
        <p:blipFill>
          <a:blip r:embed="rId2"/>
          <a:srcRect/>
          <a:stretch>
            <a:fillRect/>
          </a:stretch>
        </p:blipFill>
        <p:spPr bwMode="auto">
          <a:xfrm>
            <a:off x="0" y="1524000"/>
            <a:ext cx="5421406" cy="4495800"/>
          </a:xfrm>
          <a:prstGeom prst="rect">
            <a:avLst/>
          </a:prstGeom>
          <a:noFill/>
        </p:spPr>
      </p:pic>
      <p:sp>
        <p:nvSpPr>
          <p:cNvPr id="4" name="Rectangle 3"/>
          <p:cNvSpPr/>
          <p:nvPr/>
        </p:nvSpPr>
        <p:spPr>
          <a:xfrm>
            <a:off x="5410200" y="1524000"/>
            <a:ext cx="3733800" cy="4832092"/>
          </a:xfrm>
          <a:prstGeom prst="rect">
            <a:avLst/>
          </a:prstGeom>
        </p:spPr>
        <p:txBody>
          <a:bodyPr wrap="square">
            <a:spAutoFit/>
          </a:bodyPr>
          <a:lstStyle/>
          <a:p>
            <a:r>
              <a:rPr lang="en-US" sz="2800" dirty="0" smtClean="0"/>
              <a:t>He helped India win three Olympic gold medals in 1928, 1932 and 1936. Nicknamed the ‘Wizard’ for his extraordinary goal-scoring skills, </a:t>
            </a:r>
            <a:r>
              <a:rPr lang="en-US" sz="2800" dirty="0" err="1" smtClean="0"/>
              <a:t>Dhyan</a:t>
            </a:r>
            <a:r>
              <a:rPr lang="en-US" sz="2800" dirty="0" smtClean="0"/>
              <a:t> </a:t>
            </a:r>
            <a:r>
              <a:rPr lang="en-US" sz="2800" dirty="0" err="1" smtClean="0"/>
              <a:t>Chand</a:t>
            </a:r>
            <a:r>
              <a:rPr lang="en-US" sz="2800" dirty="0" smtClean="0"/>
              <a:t> is still considered to be the finest sportsman to have ever played the game.</a:t>
            </a:r>
            <a:endParaRPr lang="en-US" sz="2800" dirty="0"/>
          </a:p>
        </p:txBody>
      </p:sp>
      <p:sp>
        <p:nvSpPr>
          <p:cNvPr id="5" name="TextBox 4"/>
          <p:cNvSpPr txBox="1"/>
          <p:nvPr/>
        </p:nvSpPr>
        <p:spPr>
          <a:xfrm>
            <a:off x="3200400" y="228600"/>
            <a:ext cx="5150769" cy="1077218"/>
          </a:xfrm>
          <a:prstGeom prst="rect">
            <a:avLst/>
          </a:prstGeom>
          <a:noFill/>
        </p:spPr>
        <p:txBody>
          <a:bodyPr wrap="none" rtlCol="0">
            <a:spAutoFit/>
          </a:bodyPr>
          <a:lstStyle/>
          <a:p>
            <a:r>
              <a:rPr lang="en-US" sz="3200" dirty="0" smtClean="0"/>
              <a:t>Country : India, Sport: Hockey</a:t>
            </a:r>
          </a:p>
          <a:p>
            <a:r>
              <a:rPr lang="en-US" sz="3200" dirty="0" smtClean="0"/>
              <a:t>Nick name:” Wizard”  </a:t>
            </a:r>
            <a:endParaRPr 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fade">
                                      <p:cBhvr>
                                        <p:cTn id="7" dur="2000"/>
                                        <p:tgtEl>
                                          <p:spTgt spid="184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4572000" cy="461665"/>
          </a:xfrm>
          <a:prstGeom prst="rect">
            <a:avLst/>
          </a:prstGeom>
        </p:spPr>
        <p:txBody>
          <a:bodyPr>
            <a:spAutoFit/>
          </a:bodyPr>
          <a:lstStyle/>
          <a:p>
            <a:r>
              <a:rPr lang="en-US" sz="2400" b="1" dirty="0" err="1" smtClean="0"/>
              <a:t>Saina</a:t>
            </a:r>
            <a:r>
              <a:rPr lang="en-US" sz="2400" b="1" dirty="0" smtClean="0"/>
              <a:t> </a:t>
            </a:r>
            <a:r>
              <a:rPr lang="en-US" sz="2400" b="1" dirty="0" err="1" smtClean="0"/>
              <a:t>Nehwal</a:t>
            </a:r>
            <a:endParaRPr lang="en-US" sz="2400" b="1" dirty="0"/>
          </a:p>
        </p:txBody>
      </p:sp>
      <p:pic>
        <p:nvPicPr>
          <p:cNvPr id="29698" name="Picture 2" descr="Image result for Saina Nehwal"/>
          <p:cNvPicPr>
            <a:picLocks noChangeAspect="1" noChangeArrowheads="1"/>
          </p:cNvPicPr>
          <p:nvPr/>
        </p:nvPicPr>
        <p:blipFill>
          <a:blip r:embed="rId2"/>
          <a:srcRect/>
          <a:stretch>
            <a:fillRect/>
          </a:stretch>
        </p:blipFill>
        <p:spPr bwMode="auto">
          <a:xfrm>
            <a:off x="0" y="762000"/>
            <a:ext cx="4381500" cy="3651250"/>
          </a:xfrm>
          <a:prstGeom prst="rect">
            <a:avLst/>
          </a:prstGeom>
          <a:noFill/>
        </p:spPr>
      </p:pic>
      <p:sp>
        <p:nvSpPr>
          <p:cNvPr id="4" name="TextBox 3"/>
          <p:cNvSpPr txBox="1"/>
          <p:nvPr/>
        </p:nvSpPr>
        <p:spPr>
          <a:xfrm>
            <a:off x="4365735" y="76200"/>
            <a:ext cx="5464065" cy="461665"/>
          </a:xfrm>
          <a:prstGeom prst="rect">
            <a:avLst/>
          </a:prstGeom>
          <a:noFill/>
        </p:spPr>
        <p:txBody>
          <a:bodyPr wrap="square" rtlCol="0">
            <a:spAutoFit/>
          </a:bodyPr>
          <a:lstStyle/>
          <a:p>
            <a:r>
              <a:rPr lang="en-US" sz="2400" dirty="0" smtClean="0"/>
              <a:t>Country : India, Sport: Badminton  </a:t>
            </a:r>
          </a:p>
        </p:txBody>
      </p:sp>
      <p:sp>
        <p:nvSpPr>
          <p:cNvPr id="5" name="Rectangle 4"/>
          <p:cNvSpPr/>
          <p:nvPr/>
        </p:nvSpPr>
        <p:spPr>
          <a:xfrm>
            <a:off x="4572000" y="1066800"/>
            <a:ext cx="4572000" cy="5632311"/>
          </a:xfrm>
          <a:prstGeom prst="rect">
            <a:avLst/>
          </a:prstGeom>
        </p:spPr>
        <p:txBody>
          <a:bodyPr wrap="square">
            <a:spAutoFit/>
          </a:bodyPr>
          <a:lstStyle/>
          <a:p>
            <a:r>
              <a:rPr lang="en-US" sz="2400" dirty="0" smtClean="0"/>
              <a:t> is an Indian </a:t>
            </a:r>
            <a:r>
              <a:rPr lang="en-US" sz="2400" dirty="0" smtClean="0"/>
              <a:t>professional</a:t>
            </a:r>
            <a:r>
              <a:rPr lang="en-US" sz="2400" dirty="0" smtClean="0"/>
              <a:t> badminton singles player. She won gold at 2018 Commonwealth Games in women's singles,</a:t>
            </a:r>
          </a:p>
          <a:p>
            <a:r>
              <a:rPr lang="en-US" sz="2400" dirty="0" smtClean="0"/>
              <a:t>In 2015, </a:t>
            </a:r>
            <a:r>
              <a:rPr lang="en-US" sz="2400" dirty="0" err="1" smtClean="0"/>
              <a:t>Saina</a:t>
            </a:r>
            <a:r>
              <a:rPr lang="en-US" sz="2400" dirty="0" smtClean="0"/>
              <a:t> </a:t>
            </a:r>
            <a:r>
              <a:rPr lang="en-US" sz="2400" dirty="0" err="1" smtClean="0"/>
              <a:t>Nehwal</a:t>
            </a:r>
            <a:r>
              <a:rPr lang="en-US" sz="2400" dirty="0" smtClean="0"/>
              <a:t> became the only Indian female badminton player to have attained the world number one ranking. In fact, she is only the second Indian to have achieved this feat. </a:t>
            </a:r>
            <a:r>
              <a:rPr lang="en-US" sz="2400" dirty="0" err="1" smtClean="0"/>
              <a:t>Prakash</a:t>
            </a:r>
            <a:r>
              <a:rPr lang="en-US" sz="2400" dirty="0" smtClean="0"/>
              <a:t> </a:t>
            </a:r>
            <a:r>
              <a:rPr lang="en-US" sz="2400" dirty="0" err="1" smtClean="0"/>
              <a:t>Padukone</a:t>
            </a:r>
            <a:r>
              <a:rPr lang="en-US" sz="2400" dirty="0" smtClean="0"/>
              <a:t> was ranked number one back in 1980. She has won over 21 international titles and a bronze medal in the Olympics. </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29698"/>
                                        </p:tgtEl>
                                        <p:attrNameLst>
                                          <p:attrName>style.visibility</p:attrName>
                                        </p:attrNameLst>
                                      </p:cBhvr>
                                      <p:to>
                                        <p:strVal val="visible"/>
                                      </p:to>
                                    </p:set>
                                    <p:animEffect transition="in" filter="diamond(in)">
                                      <p:cBhvr>
                                        <p:cTn id="7" dur="2000"/>
                                        <p:tgtEl>
                                          <p:spTgt spid="2969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53000" y="1293674"/>
            <a:ext cx="4191000" cy="3046988"/>
          </a:xfrm>
          <a:prstGeom prst="rect">
            <a:avLst/>
          </a:prstGeom>
        </p:spPr>
        <p:txBody>
          <a:bodyPr wrap="square">
            <a:spAutoFit/>
          </a:bodyPr>
          <a:lstStyle/>
          <a:p>
            <a:r>
              <a:rPr lang="en-US" sz="2400" dirty="0" err="1" smtClean="0"/>
              <a:t>Pusarla</a:t>
            </a:r>
            <a:r>
              <a:rPr lang="en-US" sz="2400" dirty="0" smtClean="0"/>
              <a:t> </a:t>
            </a:r>
            <a:r>
              <a:rPr lang="en-US" sz="2400" dirty="0" err="1" smtClean="0"/>
              <a:t>Venkata</a:t>
            </a:r>
            <a:r>
              <a:rPr lang="en-US" sz="2400" dirty="0" smtClean="0"/>
              <a:t> </a:t>
            </a:r>
            <a:r>
              <a:rPr lang="en-US" sz="2400" dirty="0" err="1" smtClean="0"/>
              <a:t>Sindhu</a:t>
            </a:r>
            <a:r>
              <a:rPr lang="en-US" sz="2400" dirty="0" smtClean="0"/>
              <a:t> is an Indian professional badminton player. She became the first Indian woman to win an Olympic silver medal.</a:t>
            </a:r>
          </a:p>
          <a:p>
            <a:endParaRPr lang="en-US" sz="2400" dirty="0" smtClean="0"/>
          </a:p>
          <a:p>
            <a:r>
              <a:rPr lang="en-US" sz="2400" dirty="0" smtClean="0"/>
              <a:t>Won silver in Women's singles at Commonwealth Games 2018</a:t>
            </a:r>
            <a:endParaRPr lang="en-US" sz="2400" dirty="0"/>
          </a:p>
        </p:txBody>
      </p:sp>
      <p:sp>
        <p:nvSpPr>
          <p:cNvPr id="4" name="TextBox 3"/>
          <p:cNvSpPr txBox="1"/>
          <p:nvPr/>
        </p:nvSpPr>
        <p:spPr>
          <a:xfrm>
            <a:off x="1" y="147935"/>
            <a:ext cx="3505200" cy="646331"/>
          </a:xfrm>
          <a:prstGeom prst="rect">
            <a:avLst/>
          </a:prstGeom>
          <a:noFill/>
        </p:spPr>
        <p:txBody>
          <a:bodyPr wrap="square" rtlCol="0">
            <a:spAutoFit/>
          </a:bodyPr>
          <a:lstStyle/>
          <a:p>
            <a:r>
              <a:rPr lang="en-US" sz="3600" b="1" dirty="0" smtClean="0"/>
              <a:t>P. V. </a:t>
            </a:r>
            <a:r>
              <a:rPr lang="en-US" sz="3600" b="1" dirty="0" err="1" smtClean="0"/>
              <a:t>Sindhu</a:t>
            </a:r>
            <a:endParaRPr lang="en-US" sz="3600" b="1" dirty="0" smtClean="0"/>
          </a:p>
        </p:txBody>
      </p:sp>
      <p:pic>
        <p:nvPicPr>
          <p:cNvPr id="33794" name="Picture 2" descr="Image result for pv sindhu"/>
          <p:cNvPicPr>
            <a:picLocks noChangeAspect="1" noChangeArrowheads="1"/>
          </p:cNvPicPr>
          <p:nvPr/>
        </p:nvPicPr>
        <p:blipFill>
          <a:blip r:embed="rId2"/>
          <a:srcRect l="6250" r="20000"/>
          <a:stretch>
            <a:fillRect/>
          </a:stretch>
        </p:blipFill>
        <p:spPr bwMode="auto">
          <a:xfrm>
            <a:off x="76199" y="1066800"/>
            <a:ext cx="4748373" cy="3581400"/>
          </a:xfrm>
          <a:prstGeom prst="rect">
            <a:avLst/>
          </a:prstGeom>
          <a:noFill/>
        </p:spPr>
      </p:pic>
      <p:sp>
        <p:nvSpPr>
          <p:cNvPr id="6" name="TextBox 5"/>
          <p:cNvSpPr txBox="1"/>
          <p:nvPr/>
        </p:nvSpPr>
        <p:spPr>
          <a:xfrm>
            <a:off x="3146535" y="224135"/>
            <a:ext cx="5464065" cy="461665"/>
          </a:xfrm>
          <a:prstGeom prst="rect">
            <a:avLst/>
          </a:prstGeom>
          <a:noFill/>
        </p:spPr>
        <p:txBody>
          <a:bodyPr wrap="square" rtlCol="0">
            <a:spAutoFit/>
          </a:bodyPr>
          <a:lstStyle/>
          <a:p>
            <a:r>
              <a:rPr lang="en-US" sz="2400" dirty="0" smtClean="0"/>
              <a:t>Country : India, Sport: Badminton  </a:t>
            </a:r>
          </a:p>
        </p:txBody>
      </p:sp>
      <p:sp>
        <p:nvSpPr>
          <p:cNvPr id="7" name="Rectangle 6"/>
          <p:cNvSpPr/>
          <p:nvPr/>
        </p:nvSpPr>
        <p:spPr>
          <a:xfrm>
            <a:off x="609600" y="5144869"/>
            <a:ext cx="6781800" cy="646331"/>
          </a:xfrm>
          <a:prstGeom prst="rect">
            <a:avLst/>
          </a:prstGeom>
        </p:spPr>
        <p:txBody>
          <a:bodyPr wrap="square">
            <a:spAutoFit/>
          </a:bodyPr>
          <a:lstStyle/>
          <a:p>
            <a:r>
              <a:rPr lang="en-US" dirty="0" smtClean="0"/>
              <a:t>She grab the silver medal win in the women's singles event of the </a:t>
            </a:r>
            <a:r>
              <a:rPr lang="en-US" dirty="0" smtClean="0">
                <a:hlinkClick r:id="rId3" tooltip="2016 Summer Olympics"/>
              </a:rPr>
              <a:t>2016 Summer Olympics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nodeType="withEffect">
                                  <p:stCondLst>
                                    <p:cond delay="0"/>
                                  </p:stCondLst>
                                  <p:childTnLst>
                                    <p:set>
                                      <p:cBhvr>
                                        <p:cTn id="6" dur="1" fill="hold">
                                          <p:stCondLst>
                                            <p:cond delay="0"/>
                                          </p:stCondLst>
                                        </p:cTn>
                                        <p:tgtEl>
                                          <p:spTgt spid="33794"/>
                                        </p:tgtEl>
                                        <p:attrNameLst>
                                          <p:attrName>style.visibility</p:attrName>
                                        </p:attrNameLst>
                                      </p:cBhvr>
                                      <p:to>
                                        <p:strVal val="visible"/>
                                      </p:to>
                                    </p:set>
                                    <p:animEffect transition="in" filter="wheel(4)">
                                      <p:cBhvr>
                                        <p:cTn id="7" dur="2000"/>
                                        <p:tgtEl>
                                          <p:spTgt spid="3379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4572000" cy="523220"/>
          </a:xfrm>
          <a:prstGeom prst="rect">
            <a:avLst/>
          </a:prstGeom>
        </p:spPr>
        <p:txBody>
          <a:bodyPr>
            <a:spAutoFit/>
          </a:bodyPr>
          <a:lstStyle/>
          <a:p>
            <a:r>
              <a:rPr lang="en-US" sz="2800" b="1" dirty="0" err="1" smtClean="0"/>
              <a:t>Pankaj</a:t>
            </a:r>
            <a:r>
              <a:rPr lang="en-US" sz="2800" b="1" dirty="0" smtClean="0"/>
              <a:t> </a:t>
            </a:r>
            <a:r>
              <a:rPr lang="en-US" sz="2800" b="1" dirty="0" err="1" smtClean="0"/>
              <a:t>Advani</a:t>
            </a:r>
            <a:endParaRPr lang="en-US" sz="2800" b="1" dirty="0"/>
          </a:p>
        </p:txBody>
      </p:sp>
      <p:pic>
        <p:nvPicPr>
          <p:cNvPr id="30722" name="Picture 2" descr="https://upload.wikimedia.org/wikipedia/commons/d/dc/Pankaj_Advani_PHC_2012-1.jpg"/>
          <p:cNvPicPr>
            <a:picLocks noChangeAspect="1" noChangeArrowheads="1"/>
          </p:cNvPicPr>
          <p:nvPr/>
        </p:nvPicPr>
        <p:blipFill>
          <a:blip r:embed="rId2" cstate="print"/>
          <a:srcRect/>
          <a:stretch>
            <a:fillRect/>
          </a:stretch>
        </p:blipFill>
        <p:spPr bwMode="auto">
          <a:xfrm>
            <a:off x="-110597" y="1295400"/>
            <a:ext cx="4987397" cy="3886200"/>
          </a:xfrm>
          <a:prstGeom prst="rect">
            <a:avLst/>
          </a:prstGeom>
          <a:noFill/>
        </p:spPr>
      </p:pic>
      <p:sp>
        <p:nvSpPr>
          <p:cNvPr id="4" name="Rectangle 3"/>
          <p:cNvSpPr/>
          <p:nvPr/>
        </p:nvSpPr>
        <p:spPr>
          <a:xfrm>
            <a:off x="4953000" y="1066800"/>
            <a:ext cx="4267200" cy="6370975"/>
          </a:xfrm>
          <a:prstGeom prst="rect">
            <a:avLst/>
          </a:prstGeom>
        </p:spPr>
        <p:txBody>
          <a:bodyPr wrap="square">
            <a:spAutoFit/>
          </a:bodyPr>
          <a:lstStyle/>
          <a:p>
            <a:r>
              <a:rPr lang="en-US" sz="2400" dirty="0" err="1" smtClean="0"/>
              <a:t>Pankaj</a:t>
            </a:r>
            <a:r>
              <a:rPr lang="en-US" sz="2400" dirty="0" smtClean="0"/>
              <a:t> </a:t>
            </a:r>
            <a:r>
              <a:rPr lang="en-US" sz="2400" dirty="0" err="1" smtClean="0"/>
              <a:t>Advani</a:t>
            </a:r>
            <a:r>
              <a:rPr lang="en-US" sz="2400" dirty="0" smtClean="0"/>
              <a:t> is an 18-time World Billiards and Snooker Champion. He won his first World Title at the young age of 18. He is the only person in the history of the game to have won both the billiards and snooker IBSF World Titles as well as the World Professional Billiards Championship. While mastering just one format of the game is hard enough, </a:t>
            </a:r>
            <a:r>
              <a:rPr lang="en-US" sz="2400" dirty="0" err="1" smtClean="0"/>
              <a:t>Advani</a:t>
            </a:r>
            <a:r>
              <a:rPr lang="en-US" sz="2400" dirty="0" smtClean="0"/>
              <a:t> has specialized in both billiards and snooker and has done it with aplomb.</a:t>
            </a:r>
          </a:p>
          <a:p>
            <a:r>
              <a:rPr lang="en-US" sz="2400" dirty="0" smtClean="0"/>
              <a:t/>
            </a:r>
            <a:br>
              <a:rPr lang="en-US" sz="2400" dirty="0" smtClean="0"/>
            </a:br>
            <a:endParaRPr lang="en-US" sz="2400" dirty="0"/>
          </a:p>
        </p:txBody>
      </p:sp>
      <p:sp>
        <p:nvSpPr>
          <p:cNvPr id="5" name="TextBox 4"/>
          <p:cNvSpPr txBox="1"/>
          <p:nvPr/>
        </p:nvSpPr>
        <p:spPr>
          <a:xfrm>
            <a:off x="4365735" y="76200"/>
            <a:ext cx="5464065" cy="830997"/>
          </a:xfrm>
          <a:prstGeom prst="rect">
            <a:avLst/>
          </a:prstGeom>
          <a:noFill/>
        </p:spPr>
        <p:txBody>
          <a:bodyPr wrap="square" rtlCol="0">
            <a:spAutoFit/>
          </a:bodyPr>
          <a:lstStyle/>
          <a:p>
            <a:r>
              <a:rPr lang="en-US" sz="2400" dirty="0" smtClean="0"/>
              <a:t>Country : India, Sport: Billiards and Snooker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nodeType="withEffect">
                                  <p:stCondLst>
                                    <p:cond delay="0"/>
                                  </p:stCondLst>
                                  <p:childTnLst>
                                    <p:set>
                                      <p:cBhvr>
                                        <p:cTn id="6" dur="1" fill="hold">
                                          <p:stCondLst>
                                            <p:cond delay="0"/>
                                          </p:stCondLst>
                                        </p:cTn>
                                        <p:tgtEl>
                                          <p:spTgt spid="30722"/>
                                        </p:tgtEl>
                                        <p:attrNameLst>
                                          <p:attrName>style.visibility</p:attrName>
                                        </p:attrNameLst>
                                      </p:cBhvr>
                                      <p:to>
                                        <p:strVal val="visible"/>
                                      </p:to>
                                    </p:set>
                                    <p:animEffect transition="in" filter="wheel(4)">
                                      <p:cBhvr>
                                        <p:cTn id="7" dur="2000"/>
                                        <p:tgtEl>
                                          <p:spTgt spid="307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Image result for Sakshi Malik"/>
          <p:cNvPicPr>
            <a:picLocks noChangeAspect="1" noChangeArrowheads="1"/>
          </p:cNvPicPr>
          <p:nvPr/>
        </p:nvPicPr>
        <p:blipFill>
          <a:blip r:embed="rId2"/>
          <a:srcRect/>
          <a:stretch>
            <a:fillRect/>
          </a:stretch>
        </p:blipFill>
        <p:spPr bwMode="auto">
          <a:xfrm>
            <a:off x="123472" y="1524000"/>
            <a:ext cx="4448528" cy="3695701"/>
          </a:xfrm>
          <a:prstGeom prst="rect">
            <a:avLst/>
          </a:prstGeom>
          <a:noFill/>
        </p:spPr>
      </p:pic>
      <p:sp>
        <p:nvSpPr>
          <p:cNvPr id="3" name="Rectangle 2"/>
          <p:cNvSpPr/>
          <p:nvPr/>
        </p:nvSpPr>
        <p:spPr>
          <a:xfrm>
            <a:off x="4648200" y="1295400"/>
            <a:ext cx="4572000" cy="6370975"/>
          </a:xfrm>
          <a:prstGeom prst="rect">
            <a:avLst/>
          </a:prstGeom>
        </p:spPr>
        <p:txBody>
          <a:bodyPr>
            <a:spAutoFit/>
          </a:bodyPr>
          <a:lstStyle/>
          <a:p>
            <a:r>
              <a:rPr lang="en-US" sz="2400" dirty="0" err="1" smtClean="0"/>
              <a:t>Sakshi</a:t>
            </a:r>
            <a:r>
              <a:rPr lang="en-US" sz="2400" dirty="0" smtClean="0"/>
              <a:t> </a:t>
            </a:r>
            <a:r>
              <a:rPr lang="en-US" sz="2400" dirty="0" err="1" smtClean="0"/>
              <a:t>Malik</a:t>
            </a:r>
            <a:r>
              <a:rPr lang="en-US" sz="2400" dirty="0" smtClean="0"/>
              <a:t> made history in the 2016 Rio Olympics by becoming the first ever Indian female wrestler to win an Olympic medal, the bronze medal in the 58 kg category. Professional wrestlers, like </a:t>
            </a:r>
            <a:r>
              <a:rPr lang="en-US" sz="2400" dirty="0" err="1" smtClean="0"/>
              <a:t>Malik</a:t>
            </a:r>
            <a:r>
              <a:rPr lang="en-US" sz="2400" dirty="0" smtClean="0"/>
              <a:t> and sisters </a:t>
            </a:r>
            <a:r>
              <a:rPr lang="en-US" sz="2400" dirty="0" err="1" smtClean="0"/>
              <a:t>Geeta</a:t>
            </a:r>
            <a:r>
              <a:rPr lang="en-US" sz="2400" dirty="0" smtClean="0"/>
              <a:t> and </a:t>
            </a:r>
            <a:r>
              <a:rPr lang="en-US" sz="2400" dirty="0" err="1" smtClean="0"/>
              <a:t>Babita</a:t>
            </a:r>
            <a:r>
              <a:rPr lang="en-US" sz="2400" dirty="0" smtClean="0"/>
              <a:t> </a:t>
            </a:r>
            <a:r>
              <a:rPr lang="en-US" sz="2400" dirty="0" err="1" smtClean="0"/>
              <a:t>Phogat</a:t>
            </a:r>
            <a:r>
              <a:rPr lang="en-US" sz="2400" dirty="0" smtClean="0"/>
              <a:t>, deserve credit for not just having the courage to enter an entirely male-dominated sport (at least in India) but doing the country proud by winning medals in sporting events like the Olympics and the Commonwealth Games.</a:t>
            </a:r>
          </a:p>
          <a:p>
            <a:r>
              <a:rPr lang="en-US" sz="2400" dirty="0" smtClean="0"/>
              <a:t/>
            </a:r>
            <a:br>
              <a:rPr lang="en-US" sz="2400" dirty="0" smtClean="0"/>
            </a:br>
            <a:endParaRPr lang="en-US" sz="2400" dirty="0"/>
          </a:p>
        </p:txBody>
      </p:sp>
      <p:sp>
        <p:nvSpPr>
          <p:cNvPr id="4" name="Rectangle 3"/>
          <p:cNvSpPr/>
          <p:nvPr/>
        </p:nvSpPr>
        <p:spPr>
          <a:xfrm>
            <a:off x="152400" y="685800"/>
            <a:ext cx="4572000" cy="584775"/>
          </a:xfrm>
          <a:prstGeom prst="rect">
            <a:avLst/>
          </a:prstGeom>
        </p:spPr>
        <p:txBody>
          <a:bodyPr>
            <a:spAutoFit/>
          </a:bodyPr>
          <a:lstStyle/>
          <a:p>
            <a:r>
              <a:rPr lang="en-US" sz="3200" b="1" dirty="0" err="1" smtClean="0"/>
              <a:t>Sakshi</a:t>
            </a:r>
            <a:r>
              <a:rPr lang="en-US" sz="3200" b="1" dirty="0" smtClean="0"/>
              <a:t> </a:t>
            </a:r>
            <a:r>
              <a:rPr lang="en-US" sz="3200" b="1" dirty="0" err="1" smtClean="0"/>
              <a:t>Malik</a:t>
            </a:r>
            <a:endParaRPr lang="en-US" sz="3200" b="1" dirty="0"/>
          </a:p>
        </p:txBody>
      </p:sp>
      <p:sp>
        <p:nvSpPr>
          <p:cNvPr id="5" name="TextBox 4"/>
          <p:cNvSpPr txBox="1"/>
          <p:nvPr/>
        </p:nvSpPr>
        <p:spPr>
          <a:xfrm>
            <a:off x="3124200" y="76200"/>
            <a:ext cx="5464065" cy="461665"/>
          </a:xfrm>
          <a:prstGeom prst="rect">
            <a:avLst/>
          </a:prstGeom>
          <a:noFill/>
        </p:spPr>
        <p:txBody>
          <a:bodyPr wrap="square" rtlCol="0">
            <a:spAutoFit/>
          </a:bodyPr>
          <a:lstStyle/>
          <a:p>
            <a:r>
              <a:rPr lang="en-US" sz="2400" dirty="0" smtClean="0"/>
              <a:t>Country : India, Sport: Wrestling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nodeType="with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wheel(4)">
                                      <p:cBhvr>
                                        <p:cTn id="7" dur="2000"/>
                                        <p:tgtEl>
                                          <p:spTgt spid="317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152400"/>
            <a:ext cx="4572000" cy="523220"/>
          </a:xfrm>
          <a:prstGeom prst="rect">
            <a:avLst/>
          </a:prstGeom>
        </p:spPr>
        <p:txBody>
          <a:bodyPr>
            <a:spAutoFit/>
          </a:bodyPr>
          <a:lstStyle/>
          <a:p>
            <a:r>
              <a:rPr lang="en-US" sz="2800" b="1" dirty="0" err="1" smtClean="0"/>
              <a:t>Abhinav</a:t>
            </a:r>
            <a:r>
              <a:rPr lang="en-US" sz="2800" b="1" dirty="0" smtClean="0"/>
              <a:t> </a:t>
            </a:r>
            <a:r>
              <a:rPr lang="en-US" sz="2800" b="1" dirty="0" err="1" smtClean="0"/>
              <a:t>Bindra</a:t>
            </a:r>
            <a:endParaRPr lang="en-US" sz="2800" b="1" dirty="0" smtClean="0"/>
          </a:p>
        </p:txBody>
      </p:sp>
      <p:sp>
        <p:nvSpPr>
          <p:cNvPr id="3" name="TextBox 2"/>
          <p:cNvSpPr txBox="1"/>
          <p:nvPr/>
        </p:nvSpPr>
        <p:spPr>
          <a:xfrm>
            <a:off x="2895600" y="224135"/>
            <a:ext cx="5464065" cy="461665"/>
          </a:xfrm>
          <a:prstGeom prst="rect">
            <a:avLst/>
          </a:prstGeom>
          <a:noFill/>
        </p:spPr>
        <p:txBody>
          <a:bodyPr wrap="square" rtlCol="0">
            <a:spAutoFit/>
          </a:bodyPr>
          <a:lstStyle/>
          <a:p>
            <a:r>
              <a:rPr lang="en-US" sz="2400" dirty="0" smtClean="0"/>
              <a:t>Country : India, Sport: athlete, Shooting  </a:t>
            </a:r>
          </a:p>
        </p:txBody>
      </p:sp>
      <p:sp>
        <p:nvSpPr>
          <p:cNvPr id="4" name="Rectangle 3"/>
          <p:cNvSpPr/>
          <p:nvPr/>
        </p:nvSpPr>
        <p:spPr>
          <a:xfrm>
            <a:off x="4876800" y="990600"/>
            <a:ext cx="4191000" cy="4401205"/>
          </a:xfrm>
          <a:prstGeom prst="rect">
            <a:avLst/>
          </a:prstGeom>
        </p:spPr>
        <p:txBody>
          <a:bodyPr wrap="square">
            <a:spAutoFit/>
          </a:bodyPr>
          <a:lstStyle/>
          <a:p>
            <a:r>
              <a:rPr lang="en-US" sz="2000" dirty="0" err="1" smtClean="0"/>
              <a:t>Abhinav</a:t>
            </a:r>
            <a:r>
              <a:rPr lang="en-US" sz="2000" dirty="0" smtClean="0"/>
              <a:t> </a:t>
            </a:r>
            <a:r>
              <a:rPr lang="en-US" sz="2000" dirty="0" err="1" smtClean="0"/>
              <a:t>Bindra</a:t>
            </a:r>
            <a:r>
              <a:rPr lang="en-US" sz="2000" dirty="0" smtClean="0"/>
              <a:t> is the first Indian individual athlete to win a gold medal in the Olympic games. He won the 10 </a:t>
            </a:r>
            <a:r>
              <a:rPr lang="en-US" sz="2000" dirty="0" err="1" smtClean="0"/>
              <a:t>metre</a:t>
            </a:r>
            <a:r>
              <a:rPr lang="en-US" sz="2000" dirty="0" smtClean="0"/>
              <a:t> Air Rifle event at the 2008 Beijing Olympic Games. </a:t>
            </a:r>
            <a:r>
              <a:rPr lang="en-US" sz="2000" dirty="0" err="1" smtClean="0"/>
              <a:t>Bindra</a:t>
            </a:r>
            <a:r>
              <a:rPr lang="en-US" sz="2000" dirty="0" smtClean="0"/>
              <a:t> is also a former World Shooting Champion and a gold medalist in the 2014 Commonwealth Games. His shooting career began early with </a:t>
            </a:r>
            <a:r>
              <a:rPr lang="en-US" sz="2000" dirty="0" err="1" smtClean="0"/>
              <a:t>Bindra</a:t>
            </a:r>
            <a:r>
              <a:rPr lang="en-US" sz="2000" dirty="0" smtClean="0"/>
              <a:t> becoming the youngest participant in the 1998 Commonwealth Games at just 15 years old.</a:t>
            </a:r>
          </a:p>
          <a:p>
            <a:endParaRPr lang="en-US" sz="2000" dirty="0" smtClean="0"/>
          </a:p>
          <a:p>
            <a:endParaRPr lang="en-US" sz="2000" dirty="0"/>
          </a:p>
        </p:txBody>
      </p:sp>
      <p:pic>
        <p:nvPicPr>
          <p:cNvPr id="32770" name="Picture 2" descr="Image result for Abhinav Bindra"/>
          <p:cNvPicPr>
            <a:picLocks noChangeAspect="1" noChangeArrowheads="1"/>
          </p:cNvPicPr>
          <p:nvPr/>
        </p:nvPicPr>
        <p:blipFill>
          <a:blip r:embed="rId2"/>
          <a:srcRect l="9892" r="13447"/>
          <a:stretch>
            <a:fillRect/>
          </a:stretch>
        </p:blipFill>
        <p:spPr bwMode="auto">
          <a:xfrm>
            <a:off x="76200" y="1066800"/>
            <a:ext cx="4724400" cy="3848101"/>
          </a:xfrm>
          <a:prstGeom prst="rect">
            <a:avLst/>
          </a:prstGeom>
          <a:noFill/>
        </p:spPr>
      </p:pic>
      <p:sp>
        <p:nvSpPr>
          <p:cNvPr id="7" name="Rectangle 6"/>
          <p:cNvSpPr/>
          <p:nvPr/>
        </p:nvSpPr>
        <p:spPr>
          <a:xfrm>
            <a:off x="990600" y="5410200"/>
            <a:ext cx="6705600" cy="646331"/>
          </a:xfrm>
          <a:prstGeom prst="rect">
            <a:avLst/>
          </a:prstGeom>
        </p:spPr>
        <p:txBody>
          <a:bodyPr wrap="square">
            <a:spAutoFit/>
          </a:bodyPr>
          <a:lstStyle/>
          <a:p>
            <a:r>
              <a:rPr lang="en-US" dirty="0" smtClean="0"/>
              <a:t>first Indian individual athlete to win a gold medal in the Olympic games 2008</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box(in)">
                                      <p:cBhvr>
                                        <p:cTn id="7" dur="500"/>
                                        <p:tgtEl>
                                          <p:spTgt spid="3277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3048000" cy="707886"/>
          </a:xfrm>
          <a:prstGeom prst="rect">
            <a:avLst/>
          </a:prstGeom>
          <a:noFill/>
        </p:spPr>
        <p:txBody>
          <a:bodyPr wrap="square" rtlCol="0">
            <a:spAutoFit/>
          </a:bodyPr>
          <a:lstStyle/>
          <a:p>
            <a:r>
              <a:rPr lang="en-US" sz="4000" b="1" dirty="0" smtClean="0"/>
              <a:t>Lionel </a:t>
            </a:r>
            <a:r>
              <a:rPr lang="en-US" sz="4000" b="1" dirty="0" err="1" smtClean="0"/>
              <a:t>Messi</a:t>
            </a:r>
            <a:endParaRPr lang="en-US" sz="4000" b="1" dirty="0"/>
          </a:p>
        </p:txBody>
      </p:sp>
      <p:pic>
        <p:nvPicPr>
          <p:cNvPr id="1026" name="Picture 2" descr="Image result for Lionel Messi"/>
          <p:cNvPicPr>
            <a:picLocks noChangeAspect="1" noChangeArrowheads="1"/>
          </p:cNvPicPr>
          <p:nvPr/>
        </p:nvPicPr>
        <p:blipFill>
          <a:blip r:embed="rId2"/>
          <a:srcRect/>
          <a:stretch>
            <a:fillRect/>
          </a:stretch>
        </p:blipFill>
        <p:spPr bwMode="auto">
          <a:xfrm>
            <a:off x="76200" y="1219200"/>
            <a:ext cx="4114800" cy="5486400"/>
          </a:xfrm>
          <a:prstGeom prst="rect">
            <a:avLst/>
          </a:prstGeom>
          <a:noFill/>
        </p:spPr>
      </p:pic>
      <p:sp>
        <p:nvSpPr>
          <p:cNvPr id="4" name="TextBox 3"/>
          <p:cNvSpPr txBox="1"/>
          <p:nvPr/>
        </p:nvSpPr>
        <p:spPr>
          <a:xfrm>
            <a:off x="3505200" y="65782"/>
            <a:ext cx="5410200" cy="1077218"/>
          </a:xfrm>
          <a:prstGeom prst="rect">
            <a:avLst/>
          </a:prstGeom>
          <a:noFill/>
        </p:spPr>
        <p:txBody>
          <a:bodyPr wrap="square" rtlCol="0">
            <a:spAutoFit/>
          </a:bodyPr>
          <a:lstStyle/>
          <a:p>
            <a:r>
              <a:rPr lang="en-US" sz="3200" dirty="0" smtClean="0"/>
              <a:t>Country: Argentina Football Player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04800"/>
            <a:ext cx="4572000" cy="523220"/>
          </a:xfrm>
          <a:prstGeom prst="rect">
            <a:avLst/>
          </a:prstGeom>
        </p:spPr>
        <p:txBody>
          <a:bodyPr>
            <a:spAutoFit/>
          </a:bodyPr>
          <a:lstStyle/>
          <a:p>
            <a:r>
              <a:rPr lang="en-US" sz="2800" b="1" dirty="0" err="1" smtClean="0"/>
              <a:t>Cristiano</a:t>
            </a:r>
            <a:r>
              <a:rPr lang="en-US" sz="2800" b="1" dirty="0" smtClean="0"/>
              <a:t> </a:t>
            </a:r>
            <a:r>
              <a:rPr lang="en-US" sz="2800" b="1" dirty="0" err="1" smtClean="0"/>
              <a:t>Ronaldo</a:t>
            </a:r>
            <a:endParaRPr lang="en-US" sz="2800" dirty="0" smtClean="0"/>
          </a:p>
        </p:txBody>
      </p:sp>
      <p:pic>
        <p:nvPicPr>
          <p:cNvPr id="39938" name="Picture 2" descr=" "/>
          <p:cNvPicPr>
            <a:picLocks noChangeAspect="1" noChangeArrowheads="1"/>
          </p:cNvPicPr>
          <p:nvPr/>
        </p:nvPicPr>
        <p:blipFill>
          <a:blip r:embed="rId2"/>
          <a:srcRect/>
          <a:stretch>
            <a:fillRect/>
          </a:stretch>
        </p:blipFill>
        <p:spPr bwMode="auto">
          <a:xfrm>
            <a:off x="304800" y="1752600"/>
            <a:ext cx="4914900" cy="3810000"/>
          </a:xfrm>
          <a:prstGeom prst="rect">
            <a:avLst/>
          </a:prstGeom>
          <a:noFill/>
        </p:spPr>
      </p:pic>
      <p:sp>
        <p:nvSpPr>
          <p:cNvPr id="4" name="TextBox 3"/>
          <p:cNvSpPr txBox="1"/>
          <p:nvPr/>
        </p:nvSpPr>
        <p:spPr>
          <a:xfrm>
            <a:off x="3298935" y="300335"/>
            <a:ext cx="5464065" cy="461665"/>
          </a:xfrm>
          <a:prstGeom prst="rect">
            <a:avLst/>
          </a:prstGeom>
          <a:noFill/>
        </p:spPr>
        <p:txBody>
          <a:bodyPr wrap="square" rtlCol="0">
            <a:spAutoFit/>
          </a:bodyPr>
          <a:lstStyle/>
          <a:p>
            <a:r>
              <a:rPr lang="en-US" sz="2400" dirty="0" smtClean="0"/>
              <a:t>Country : Portuguese , Sport: football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39938"/>
                                        </p:tgtEl>
                                        <p:attrNameLst>
                                          <p:attrName>style.visibility</p:attrName>
                                        </p:attrNameLst>
                                      </p:cBhvr>
                                      <p:to>
                                        <p:strVal val="visible"/>
                                      </p:to>
                                    </p:set>
                                    <p:animEffect transition="in" filter="checkerboard(across)">
                                      <p:cBhvr>
                                        <p:cTn id="7" dur="500"/>
                                        <p:tgtEl>
                                          <p:spTgt spid="3993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4572000" cy="523220"/>
          </a:xfrm>
          <a:prstGeom prst="rect">
            <a:avLst/>
          </a:prstGeom>
        </p:spPr>
        <p:txBody>
          <a:bodyPr>
            <a:spAutoFit/>
          </a:bodyPr>
          <a:lstStyle/>
          <a:p>
            <a:r>
              <a:rPr lang="en-US" sz="2800" b="1" dirty="0" smtClean="0"/>
              <a:t>Rafael </a:t>
            </a:r>
            <a:r>
              <a:rPr lang="en-US" sz="2800" b="1" dirty="0" err="1" smtClean="0"/>
              <a:t>Nadal</a:t>
            </a:r>
            <a:endParaRPr lang="en-US" sz="2800" b="1" dirty="0" smtClean="0"/>
          </a:p>
        </p:txBody>
      </p:sp>
      <p:sp>
        <p:nvSpPr>
          <p:cNvPr id="3" name="Rectangle 2"/>
          <p:cNvSpPr/>
          <p:nvPr/>
        </p:nvSpPr>
        <p:spPr>
          <a:xfrm>
            <a:off x="381000" y="914400"/>
            <a:ext cx="6608427" cy="1200329"/>
          </a:xfrm>
          <a:prstGeom prst="rect">
            <a:avLst/>
          </a:prstGeom>
        </p:spPr>
        <p:txBody>
          <a:bodyPr wrap="square">
            <a:spAutoFit/>
          </a:bodyPr>
          <a:lstStyle/>
          <a:p>
            <a:r>
              <a:rPr lang="en-US" sz="2400" dirty="0" smtClean="0"/>
              <a:t>world No. 1 in men's singles tennis</a:t>
            </a:r>
          </a:p>
          <a:p>
            <a:r>
              <a:rPr lang="en-US" sz="2400" dirty="0" err="1" smtClean="0"/>
              <a:t>Nadal</a:t>
            </a:r>
            <a:r>
              <a:rPr lang="en-US" sz="2400" dirty="0" smtClean="0"/>
              <a:t> has won 17 Grand Slam singles titles,</a:t>
            </a:r>
          </a:p>
          <a:p>
            <a:r>
              <a:rPr lang="en-US" sz="2400" dirty="0" smtClean="0"/>
              <a:t>the </a:t>
            </a:r>
            <a:r>
              <a:rPr lang="en-US" sz="2400" u="sng" dirty="0" smtClean="0"/>
              <a:t>2008 Olympic gold medal in singles</a:t>
            </a:r>
            <a:endParaRPr lang="en-US" sz="2400" dirty="0"/>
          </a:p>
        </p:txBody>
      </p:sp>
      <p:pic>
        <p:nvPicPr>
          <p:cNvPr id="38914" name="Picture 2" descr="Image result for Rafael Nadal"/>
          <p:cNvPicPr>
            <a:picLocks noChangeAspect="1" noChangeArrowheads="1"/>
          </p:cNvPicPr>
          <p:nvPr/>
        </p:nvPicPr>
        <p:blipFill>
          <a:blip r:embed="rId2"/>
          <a:srcRect/>
          <a:stretch>
            <a:fillRect/>
          </a:stretch>
        </p:blipFill>
        <p:spPr bwMode="auto">
          <a:xfrm>
            <a:off x="228600" y="2133600"/>
            <a:ext cx="7543800" cy="4604658"/>
          </a:xfrm>
          <a:prstGeom prst="rect">
            <a:avLst/>
          </a:prstGeom>
          <a:noFill/>
        </p:spPr>
      </p:pic>
      <p:sp>
        <p:nvSpPr>
          <p:cNvPr id="5" name="TextBox 4"/>
          <p:cNvSpPr txBox="1"/>
          <p:nvPr/>
        </p:nvSpPr>
        <p:spPr>
          <a:xfrm>
            <a:off x="2895600" y="224135"/>
            <a:ext cx="5464065" cy="461665"/>
          </a:xfrm>
          <a:prstGeom prst="rect">
            <a:avLst/>
          </a:prstGeom>
          <a:noFill/>
        </p:spPr>
        <p:txBody>
          <a:bodyPr wrap="square" rtlCol="0">
            <a:spAutoFit/>
          </a:bodyPr>
          <a:lstStyle/>
          <a:p>
            <a:r>
              <a:rPr lang="en-US" sz="2400" dirty="0" smtClean="0"/>
              <a:t>Country : </a:t>
            </a:r>
            <a:r>
              <a:rPr lang="en-US" sz="2400" u="sng" dirty="0" smtClean="0"/>
              <a:t>Spain</a:t>
            </a:r>
            <a:r>
              <a:rPr lang="en-US" sz="2400" dirty="0" smtClean="0"/>
              <a:t>, Sport: tennis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nodeType="withEffect">
                                  <p:stCondLst>
                                    <p:cond delay="0"/>
                                  </p:stCondLst>
                                  <p:childTnLst>
                                    <p:set>
                                      <p:cBhvr>
                                        <p:cTn id="6" dur="1" fill="hold">
                                          <p:stCondLst>
                                            <p:cond delay="0"/>
                                          </p:stCondLst>
                                        </p:cTn>
                                        <p:tgtEl>
                                          <p:spTgt spid="38914"/>
                                        </p:tgtEl>
                                        <p:attrNameLst>
                                          <p:attrName>style.visibility</p:attrName>
                                        </p:attrNameLst>
                                      </p:cBhvr>
                                      <p:to>
                                        <p:strVal val="visible"/>
                                      </p:to>
                                    </p:set>
                                    <p:animEffect transition="in" filter="wheel(4)">
                                      <p:cBhvr>
                                        <p:cTn id="7" dur="2000"/>
                                        <p:tgtEl>
                                          <p:spTgt spid="389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8600"/>
            <a:ext cx="4572000" cy="584775"/>
          </a:xfrm>
          <a:prstGeom prst="rect">
            <a:avLst/>
          </a:prstGeom>
        </p:spPr>
        <p:txBody>
          <a:bodyPr>
            <a:spAutoFit/>
          </a:bodyPr>
          <a:lstStyle/>
          <a:p>
            <a:r>
              <a:rPr lang="en-US" sz="3200" b="1" dirty="0" smtClean="0"/>
              <a:t>Roger </a:t>
            </a:r>
            <a:r>
              <a:rPr lang="en-US" sz="3200" b="1" dirty="0" err="1" smtClean="0"/>
              <a:t>Federer</a:t>
            </a:r>
            <a:endParaRPr lang="en-US" sz="3200" dirty="0"/>
          </a:p>
        </p:txBody>
      </p:sp>
      <p:pic>
        <p:nvPicPr>
          <p:cNvPr id="37890" name="Picture 2" descr=" "/>
          <p:cNvPicPr>
            <a:picLocks noChangeAspect="1" noChangeArrowheads="1"/>
          </p:cNvPicPr>
          <p:nvPr/>
        </p:nvPicPr>
        <p:blipFill>
          <a:blip r:embed="rId2"/>
          <a:srcRect/>
          <a:stretch>
            <a:fillRect/>
          </a:stretch>
        </p:blipFill>
        <p:spPr bwMode="auto">
          <a:xfrm>
            <a:off x="304800" y="2285999"/>
            <a:ext cx="5791200" cy="4471969"/>
          </a:xfrm>
          <a:prstGeom prst="rect">
            <a:avLst/>
          </a:prstGeom>
          <a:noFill/>
        </p:spPr>
      </p:pic>
      <p:sp>
        <p:nvSpPr>
          <p:cNvPr id="4" name="Rectangle 3"/>
          <p:cNvSpPr/>
          <p:nvPr/>
        </p:nvSpPr>
        <p:spPr>
          <a:xfrm>
            <a:off x="228600" y="914401"/>
            <a:ext cx="8915400" cy="1569660"/>
          </a:xfrm>
          <a:prstGeom prst="rect">
            <a:avLst/>
          </a:prstGeom>
        </p:spPr>
        <p:txBody>
          <a:bodyPr wrap="square">
            <a:spAutoFit/>
          </a:bodyPr>
          <a:lstStyle/>
          <a:p>
            <a:r>
              <a:rPr lang="en-US" sz="2400" u="sng" dirty="0" smtClean="0">
                <a:hlinkClick r:id="rId3"/>
              </a:rPr>
              <a:t>ranked</a:t>
            </a:r>
            <a:r>
              <a:rPr lang="en-US" sz="2400" dirty="0" smtClean="0"/>
              <a:t> world No. 2 in men's singles tennis</a:t>
            </a:r>
          </a:p>
          <a:p>
            <a:r>
              <a:rPr lang="en-US" sz="2400" dirty="0" smtClean="0"/>
              <a:t>won 20 </a:t>
            </a:r>
            <a:r>
              <a:rPr lang="en-US" sz="2400" dirty="0" smtClean="0">
                <a:hlinkClick r:id="rId4" tooltip="Grand Slam (tennis)"/>
              </a:rPr>
              <a:t>Grand </a:t>
            </a:r>
            <a:r>
              <a:rPr lang="en-US" sz="2400" dirty="0" err="1" smtClean="0">
                <a:hlinkClick r:id="rId4" tooltip="Grand Slam (tennis)"/>
              </a:rPr>
              <a:t>Slam</a:t>
            </a:r>
            <a:r>
              <a:rPr lang="en-US" sz="2400" dirty="0" err="1" smtClean="0"/>
              <a:t>singles</a:t>
            </a:r>
            <a:r>
              <a:rPr lang="en-US" sz="2400" dirty="0" smtClean="0"/>
              <a:t> titles—the most in history for a male player</a:t>
            </a:r>
          </a:p>
          <a:p>
            <a:r>
              <a:rPr lang="en-US" sz="2400" dirty="0" smtClean="0"/>
              <a:t>won a record eight </a:t>
            </a:r>
            <a:r>
              <a:rPr lang="en-US" sz="2400" dirty="0" smtClean="0">
                <a:hlinkClick r:id="rId5" tooltip="The Championships, Wimbledon"/>
              </a:rPr>
              <a:t>Wimbledon</a:t>
            </a:r>
            <a:r>
              <a:rPr lang="en-US" sz="2400" dirty="0" smtClean="0"/>
              <a:t> titles</a:t>
            </a:r>
          </a:p>
          <a:p>
            <a:endParaRPr lang="en-US" sz="2400" dirty="0"/>
          </a:p>
        </p:txBody>
      </p:sp>
      <p:sp>
        <p:nvSpPr>
          <p:cNvPr id="5" name="TextBox 4"/>
          <p:cNvSpPr txBox="1"/>
          <p:nvPr/>
        </p:nvSpPr>
        <p:spPr>
          <a:xfrm>
            <a:off x="2895600" y="224135"/>
            <a:ext cx="5464065" cy="461665"/>
          </a:xfrm>
          <a:prstGeom prst="rect">
            <a:avLst/>
          </a:prstGeom>
          <a:noFill/>
        </p:spPr>
        <p:txBody>
          <a:bodyPr wrap="square" rtlCol="0">
            <a:spAutoFit/>
          </a:bodyPr>
          <a:lstStyle/>
          <a:p>
            <a:r>
              <a:rPr lang="en-US" sz="2400" dirty="0" smtClean="0"/>
              <a:t>Country : </a:t>
            </a:r>
            <a:r>
              <a:rPr lang="en-US" sz="2400" u="sng" dirty="0" smtClean="0"/>
              <a:t>Switzerland</a:t>
            </a:r>
            <a:r>
              <a:rPr lang="en-US" sz="2400" dirty="0" smtClean="0"/>
              <a:t>, Sport: tennis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nodeType="with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wheel(4)">
                                      <p:cBhvr>
                                        <p:cTn id="7" dur="2000"/>
                                        <p:tgtEl>
                                          <p:spTgt spid="3789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8600"/>
            <a:ext cx="4572000" cy="523220"/>
          </a:xfrm>
          <a:prstGeom prst="rect">
            <a:avLst/>
          </a:prstGeom>
        </p:spPr>
        <p:txBody>
          <a:bodyPr>
            <a:spAutoFit/>
          </a:bodyPr>
          <a:lstStyle/>
          <a:p>
            <a:r>
              <a:rPr lang="en-US" sz="2800" b="1" dirty="0" smtClean="0"/>
              <a:t>Novak </a:t>
            </a:r>
            <a:r>
              <a:rPr lang="en-US" sz="2800" b="1" dirty="0" err="1" smtClean="0"/>
              <a:t>Djokovic</a:t>
            </a:r>
            <a:endParaRPr lang="en-US" sz="2800" dirty="0" smtClean="0"/>
          </a:p>
        </p:txBody>
      </p:sp>
      <p:pic>
        <p:nvPicPr>
          <p:cNvPr id="36866" name="Picture 2" descr=" "/>
          <p:cNvPicPr>
            <a:picLocks noChangeAspect="1" noChangeArrowheads="1"/>
          </p:cNvPicPr>
          <p:nvPr/>
        </p:nvPicPr>
        <p:blipFill>
          <a:blip r:embed="rId2"/>
          <a:srcRect/>
          <a:stretch>
            <a:fillRect/>
          </a:stretch>
        </p:blipFill>
        <p:spPr bwMode="auto">
          <a:xfrm>
            <a:off x="76200" y="2057400"/>
            <a:ext cx="5943600" cy="4598530"/>
          </a:xfrm>
          <a:prstGeom prst="rect">
            <a:avLst/>
          </a:prstGeom>
          <a:noFill/>
        </p:spPr>
      </p:pic>
      <p:sp>
        <p:nvSpPr>
          <p:cNvPr id="4" name="Rectangle 3"/>
          <p:cNvSpPr/>
          <p:nvPr/>
        </p:nvSpPr>
        <p:spPr>
          <a:xfrm>
            <a:off x="0" y="838201"/>
            <a:ext cx="8991600" cy="1200329"/>
          </a:xfrm>
          <a:prstGeom prst="rect">
            <a:avLst/>
          </a:prstGeom>
        </p:spPr>
        <p:txBody>
          <a:bodyPr wrap="square">
            <a:spAutoFit/>
          </a:bodyPr>
          <a:lstStyle/>
          <a:p>
            <a:r>
              <a:rPr lang="en-US" sz="2400" dirty="0" err="1" smtClean="0"/>
              <a:t>Djokovic</a:t>
            </a:r>
            <a:r>
              <a:rPr lang="en-US" sz="2400" dirty="0" smtClean="0"/>
              <a:t> has won 13 </a:t>
            </a:r>
            <a:r>
              <a:rPr lang="en-US" sz="2400" dirty="0" smtClean="0">
                <a:hlinkClick r:id="rId3" tooltip="Grand Slam (tennis)"/>
              </a:rPr>
              <a:t>Grand Slam</a:t>
            </a:r>
            <a:r>
              <a:rPr lang="en-US" sz="2400" dirty="0" smtClean="0"/>
              <a:t> singles titles,</a:t>
            </a:r>
          </a:p>
          <a:p>
            <a:r>
              <a:rPr lang="en-US" sz="2400" dirty="0" smtClean="0"/>
              <a:t>four </a:t>
            </a:r>
            <a:r>
              <a:rPr lang="en-US" sz="2400" dirty="0" smtClean="0">
                <a:hlinkClick r:id="rId4" tooltip="The Championships, Wimbledon"/>
              </a:rPr>
              <a:t>Wimbledon</a:t>
            </a:r>
            <a:r>
              <a:rPr lang="en-US" sz="2400" dirty="0" smtClean="0"/>
              <a:t> </a:t>
            </a:r>
            <a:r>
              <a:rPr lang="en-US" sz="2400" dirty="0" smtClean="0"/>
              <a:t>titles. Currently </a:t>
            </a:r>
            <a:r>
              <a:rPr lang="en-US" sz="2400" dirty="0" smtClean="0"/>
              <a:t>ranked world No. 10 in men's singles </a:t>
            </a:r>
            <a:r>
              <a:rPr lang="en-US" sz="2400" dirty="0" smtClean="0"/>
              <a:t>tennis</a:t>
            </a:r>
            <a:endParaRPr lang="en-US" sz="2400" dirty="0"/>
          </a:p>
        </p:txBody>
      </p:sp>
      <p:sp>
        <p:nvSpPr>
          <p:cNvPr id="5" name="TextBox 4"/>
          <p:cNvSpPr txBox="1"/>
          <p:nvPr/>
        </p:nvSpPr>
        <p:spPr>
          <a:xfrm>
            <a:off x="2895600" y="224135"/>
            <a:ext cx="5464065" cy="461665"/>
          </a:xfrm>
          <a:prstGeom prst="rect">
            <a:avLst/>
          </a:prstGeom>
          <a:noFill/>
        </p:spPr>
        <p:txBody>
          <a:bodyPr wrap="square" rtlCol="0">
            <a:spAutoFit/>
          </a:bodyPr>
          <a:lstStyle/>
          <a:p>
            <a:r>
              <a:rPr lang="en-US" sz="2400" dirty="0" smtClean="0"/>
              <a:t>Country : </a:t>
            </a:r>
            <a:r>
              <a:rPr lang="en-US" sz="2400" u="sng" dirty="0" smtClean="0"/>
              <a:t>Serbia</a:t>
            </a:r>
            <a:r>
              <a:rPr lang="en-US" sz="2400" dirty="0" smtClean="0"/>
              <a:t>, Sport: tennis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36866"/>
                                        </p:tgtEl>
                                        <p:attrNameLst>
                                          <p:attrName>style.visibility</p:attrName>
                                        </p:attrNameLst>
                                      </p:cBhvr>
                                      <p:to>
                                        <p:strVal val="visible"/>
                                      </p:to>
                                    </p:set>
                                    <p:animEffect transition="in" filter="checkerboard(across)">
                                      <p:cBhvr>
                                        <p:cTn id="7" dur="500"/>
                                        <p:tgtEl>
                                          <p:spTgt spid="368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4572000" cy="584775"/>
          </a:xfrm>
          <a:prstGeom prst="rect">
            <a:avLst/>
          </a:prstGeom>
        </p:spPr>
        <p:txBody>
          <a:bodyPr>
            <a:spAutoFit/>
          </a:bodyPr>
          <a:lstStyle/>
          <a:p>
            <a:r>
              <a:rPr lang="en-US" sz="3200" b="1" dirty="0" err="1" smtClean="0"/>
              <a:t>Milkha</a:t>
            </a:r>
            <a:r>
              <a:rPr lang="en-US" sz="3200" b="1" dirty="0" smtClean="0"/>
              <a:t> Singh</a:t>
            </a:r>
            <a:endParaRPr lang="en-US" sz="3200" b="1" dirty="0"/>
          </a:p>
        </p:txBody>
      </p:sp>
      <p:pic>
        <p:nvPicPr>
          <p:cNvPr id="19458" name="Picture 2" descr="Image result for Milkha Singh"/>
          <p:cNvPicPr>
            <a:picLocks noChangeAspect="1" noChangeArrowheads="1"/>
          </p:cNvPicPr>
          <p:nvPr/>
        </p:nvPicPr>
        <p:blipFill>
          <a:blip r:embed="rId2"/>
          <a:srcRect/>
          <a:stretch>
            <a:fillRect/>
          </a:stretch>
        </p:blipFill>
        <p:spPr bwMode="auto">
          <a:xfrm>
            <a:off x="76202" y="1219200"/>
            <a:ext cx="5486398" cy="4114800"/>
          </a:xfrm>
          <a:prstGeom prst="rect">
            <a:avLst/>
          </a:prstGeom>
          <a:noFill/>
        </p:spPr>
      </p:pic>
      <p:sp>
        <p:nvSpPr>
          <p:cNvPr id="4" name="TextBox 3"/>
          <p:cNvSpPr txBox="1"/>
          <p:nvPr/>
        </p:nvSpPr>
        <p:spPr>
          <a:xfrm>
            <a:off x="2888812" y="-10418"/>
            <a:ext cx="6407588" cy="1077218"/>
          </a:xfrm>
          <a:prstGeom prst="rect">
            <a:avLst/>
          </a:prstGeom>
          <a:noFill/>
        </p:spPr>
        <p:txBody>
          <a:bodyPr wrap="none" rtlCol="0">
            <a:spAutoFit/>
          </a:bodyPr>
          <a:lstStyle/>
          <a:p>
            <a:r>
              <a:rPr lang="en-US" sz="3200" dirty="0" smtClean="0"/>
              <a:t>Country : India, Sport: athlete , Sprint</a:t>
            </a:r>
          </a:p>
          <a:p>
            <a:r>
              <a:rPr lang="en-US" sz="3200" dirty="0" smtClean="0"/>
              <a:t>Nick name: “The Flying Sikh”  </a:t>
            </a:r>
            <a:endParaRPr lang="en-US" sz="3200" dirty="0"/>
          </a:p>
        </p:txBody>
      </p:sp>
      <p:sp>
        <p:nvSpPr>
          <p:cNvPr id="5" name="Rectangle 4"/>
          <p:cNvSpPr/>
          <p:nvPr/>
        </p:nvSpPr>
        <p:spPr>
          <a:xfrm>
            <a:off x="5562600" y="1143000"/>
            <a:ext cx="3581400" cy="5262979"/>
          </a:xfrm>
          <a:prstGeom prst="rect">
            <a:avLst/>
          </a:prstGeom>
        </p:spPr>
        <p:txBody>
          <a:bodyPr wrap="square">
            <a:spAutoFit/>
          </a:bodyPr>
          <a:lstStyle/>
          <a:p>
            <a:r>
              <a:rPr lang="en-US" sz="2800" dirty="0" smtClean="0"/>
              <a:t>Is the most famous Indian sprinter and one of the first sporting icons of the country. Singh was the first Indian athlete to win a gold medal in the Commonwealth Games. He won the top prize in the 400-metre competition in 1958</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diamond(in)">
                                      <p:cBhvr>
                                        <p:cTn id="7" dur="2000"/>
                                        <p:tgtEl>
                                          <p:spTgt spid="1945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Image result for usain bolt"/>
          <p:cNvPicPr>
            <a:picLocks noChangeAspect="1" noChangeArrowheads="1"/>
          </p:cNvPicPr>
          <p:nvPr/>
        </p:nvPicPr>
        <p:blipFill>
          <a:blip r:embed="rId2"/>
          <a:srcRect l="44590" r="9235"/>
          <a:stretch>
            <a:fillRect/>
          </a:stretch>
        </p:blipFill>
        <p:spPr bwMode="auto">
          <a:xfrm>
            <a:off x="2819400" y="304800"/>
            <a:ext cx="5257800" cy="6404958"/>
          </a:xfrm>
          <a:prstGeom prst="rect">
            <a:avLst/>
          </a:prstGeom>
          <a:noFill/>
        </p:spPr>
      </p:pic>
      <p:sp>
        <p:nvSpPr>
          <p:cNvPr id="3" name="Rectangle 2"/>
          <p:cNvSpPr/>
          <p:nvPr/>
        </p:nvSpPr>
        <p:spPr>
          <a:xfrm>
            <a:off x="381000" y="609600"/>
            <a:ext cx="1927131" cy="584775"/>
          </a:xfrm>
          <a:prstGeom prst="rect">
            <a:avLst/>
          </a:prstGeom>
        </p:spPr>
        <p:txBody>
          <a:bodyPr wrap="none">
            <a:spAutoFit/>
          </a:bodyPr>
          <a:lstStyle/>
          <a:p>
            <a:r>
              <a:rPr lang="en-US" sz="3200" b="1" dirty="0" err="1" smtClean="0"/>
              <a:t>Usain</a:t>
            </a:r>
            <a:r>
              <a:rPr lang="en-US" sz="3200" b="1" dirty="0" smtClean="0"/>
              <a:t> Bolt</a:t>
            </a:r>
            <a:endParaRPr lang="en-US" sz="3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blinds(horizontal)">
                                      <p:cBhvr>
                                        <p:cTn id="7" dur="500"/>
                                        <p:tgtEl>
                                          <p:spTgt spid="4096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2491388" cy="523220"/>
          </a:xfrm>
          <a:prstGeom prst="rect">
            <a:avLst/>
          </a:prstGeom>
        </p:spPr>
        <p:txBody>
          <a:bodyPr wrap="none">
            <a:spAutoFit/>
          </a:bodyPr>
          <a:lstStyle/>
          <a:p>
            <a:r>
              <a:rPr lang="en-US" sz="2800" b="1" dirty="0" smtClean="0"/>
              <a:t>Muhammad Ali</a:t>
            </a:r>
            <a:endParaRPr lang="en-US" sz="2800" b="1" dirty="0"/>
          </a:p>
        </p:txBody>
      </p:sp>
      <p:pic>
        <p:nvPicPr>
          <p:cNvPr id="41986" name="Picture 2" descr="Image result for Muhammad Ali"/>
          <p:cNvPicPr>
            <a:picLocks noChangeAspect="1" noChangeArrowheads="1"/>
          </p:cNvPicPr>
          <p:nvPr/>
        </p:nvPicPr>
        <p:blipFill>
          <a:blip r:embed="rId2"/>
          <a:srcRect/>
          <a:stretch>
            <a:fillRect/>
          </a:stretch>
        </p:blipFill>
        <p:spPr bwMode="auto">
          <a:xfrm>
            <a:off x="1905000" y="632916"/>
            <a:ext cx="6324600" cy="5937549"/>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withEffect">
                                  <p:stCondLst>
                                    <p:cond delay="0"/>
                                  </p:stCondLst>
                                  <p:childTnLst>
                                    <p:set>
                                      <p:cBhvr>
                                        <p:cTn id="6" dur="1" fill="hold">
                                          <p:stCondLst>
                                            <p:cond delay="0"/>
                                          </p:stCondLst>
                                        </p:cTn>
                                        <p:tgtEl>
                                          <p:spTgt spid="41986"/>
                                        </p:tgtEl>
                                        <p:attrNameLst>
                                          <p:attrName>style.visibility</p:attrName>
                                        </p:attrNameLst>
                                      </p:cBhvr>
                                      <p:to>
                                        <p:strVal val="visible"/>
                                      </p:to>
                                    </p:set>
                                    <p:animEffect transition="in" filter="wedge">
                                      <p:cBhvr>
                                        <p:cTn id="7" dur="2000"/>
                                        <p:tgtEl>
                                          <p:spTgt spid="419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077200" cy="1066800"/>
          </a:xfrm>
        </p:spPr>
        <p:txBody>
          <a:bodyPr>
            <a:normAutofit fontScale="90000"/>
          </a:bodyPr>
          <a:lstStyle/>
          <a:p>
            <a:r>
              <a:rPr lang="en-US" dirty="0"/>
              <a:t>Number of Players in Various </a:t>
            </a:r>
            <a:r>
              <a:rPr lang="en-US" dirty="0" smtClean="0"/>
              <a:t>Sports</a:t>
            </a:r>
            <a:r>
              <a:rPr lang="en-US" dirty="0"/>
              <a:t/>
            </a:r>
            <a:br>
              <a:rPr lang="en-US" dirty="0"/>
            </a:br>
            <a:endParaRPr lang="en-US" dirty="0"/>
          </a:p>
        </p:txBody>
      </p:sp>
      <p:graphicFrame>
        <p:nvGraphicFramePr>
          <p:cNvPr id="4" name="Table 3"/>
          <p:cNvGraphicFramePr>
            <a:graphicFrameLocks noGrp="1"/>
          </p:cNvGraphicFramePr>
          <p:nvPr/>
        </p:nvGraphicFramePr>
        <p:xfrm>
          <a:off x="304800" y="990600"/>
          <a:ext cx="8534400" cy="5486399"/>
        </p:xfrm>
        <a:graphic>
          <a:graphicData uri="http://schemas.openxmlformats.org/drawingml/2006/table">
            <a:tbl>
              <a:tblPr/>
              <a:tblGrid>
                <a:gridCol w="1330036"/>
                <a:gridCol w="2549236"/>
                <a:gridCol w="2327564"/>
                <a:gridCol w="2327564"/>
              </a:tblGrid>
              <a:tr h="543224">
                <a:tc>
                  <a:txBody>
                    <a:bodyPr/>
                    <a:lstStyle/>
                    <a:p>
                      <a:pPr algn="l" fontAlgn="base"/>
                      <a:r>
                        <a:rPr lang="en-US" sz="1100" b="1" cap="all" dirty="0">
                          <a:solidFill>
                            <a:srgbClr val="636363"/>
                          </a:solidFill>
                        </a:rPr>
                        <a:t>S.NO</a:t>
                      </a:r>
                    </a:p>
                  </a:txBody>
                  <a:tcPr marL="79731" marR="79731" marT="39865" marB="39865" anchor="ctr">
                    <a:lnL>
                      <a:noFill/>
                    </a:lnL>
                    <a:lnR>
                      <a:noFill/>
                    </a:lnR>
                    <a:lnT>
                      <a:noFill/>
                    </a:lnT>
                    <a:lnB w="9525" cap="flat" cmpd="sng" algn="ctr">
                      <a:solidFill>
                        <a:srgbClr val="EDEDED"/>
                      </a:solidFill>
                      <a:prstDash val="solid"/>
                      <a:round/>
                      <a:headEnd type="none" w="med" len="med"/>
                      <a:tailEnd type="none" w="med" len="med"/>
                    </a:lnB>
                    <a:solidFill>
                      <a:srgbClr val="F1F1F1"/>
                    </a:solidFill>
                  </a:tcPr>
                </a:tc>
                <a:tc>
                  <a:txBody>
                    <a:bodyPr/>
                    <a:lstStyle/>
                    <a:p>
                      <a:pPr algn="ctr" fontAlgn="base"/>
                      <a:r>
                        <a:rPr lang="en-US" sz="1100" b="1" cap="all" dirty="0">
                          <a:solidFill>
                            <a:srgbClr val="4C1130"/>
                          </a:solidFill>
                        </a:rPr>
                        <a:t>SPORTS NAME</a:t>
                      </a:r>
                      <a:endParaRPr lang="en-US" sz="1100" b="1" cap="all" dirty="0">
                        <a:solidFill>
                          <a:srgbClr val="636363"/>
                        </a:solidFill>
                      </a:endParaRPr>
                    </a:p>
                  </a:txBody>
                  <a:tcPr marL="79731" marR="79731" marT="39865" marB="39865" anchor="ctr">
                    <a:lnL>
                      <a:noFill/>
                    </a:lnL>
                    <a:lnR>
                      <a:noFill/>
                    </a:lnR>
                    <a:lnT>
                      <a:noFill/>
                    </a:lnT>
                    <a:lnB w="9525" cap="flat" cmpd="sng" algn="ctr">
                      <a:solidFill>
                        <a:srgbClr val="EDEDED"/>
                      </a:solidFill>
                      <a:prstDash val="solid"/>
                      <a:round/>
                      <a:headEnd type="none" w="med" len="med"/>
                      <a:tailEnd type="none" w="med" len="med"/>
                    </a:lnB>
                    <a:solidFill>
                      <a:srgbClr val="F1F1F1"/>
                    </a:solidFill>
                  </a:tcPr>
                </a:tc>
                <a:tc>
                  <a:txBody>
                    <a:bodyPr/>
                    <a:lstStyle/>
                    <a:p>
                      <a:pPr algn="ctr" fontAlgn="base"/>
                      <a:r>
                        <a:rPr lang="en-US" sz="1100" b="1" cap="all" dirty="0">
                          <a:solidFill>
                            <a:srgbClr val="006400"/>
                          </a:solidFill>
                        </a:rPr>
                        <a:t>NUMBER OF PLAYERS</a:t>
                      </a:r>
                      <a:endParaRPr lang="en-US" sz="1100" b="1" cap="all" dirty="0">
                        <a:solidFill>
                          <a:srgbClr val="636363"/>
                        </a:solidFill>
                      </a:endParaRPr>
                    </a:p>
                  </a:txBody>
                  <a:tcPr marL="79731" marR="79731" marT="39865" marB="39865" anchor="ctr">
                    <a:lnL>
                      <a:noFill/>
                    </a:lnL>
                    <a:lnR>
                      <a:noFill/>
                    </a:lnR>
                    <a:lnT>
                      <a:noFill/>
                    </a:lnT>
                    <a:lnB w="9525" cap="flat" cmpd="sng" algn="ctr">
                      <a:solidFill>
                        <a:srgbClr val="EDEDED"/>
                      </a:solidFill>
                      <a:prstDash val="solid"/>
                      <a:round/>
                      <a:headEnd type="none" w="med" len="med"/>
                      <a:tailEnd type="none" w="med" len="med"/>
                    </a:lnB>
                    <a:solidFill>
                      <a:srgbClr val="F1F1F1"/>
                    </a:solidFill>
                  </a:tcPr>
                </a:tc>
                <a:tc>
                  <a:txBody>
                    <a:bodyPr/>
                    <a:lstStyle/>
                    <a:p>
                      <a:pPr algn="ctr" fontAlgn="base"/>
                      <a:r>
                        <a:rPr lang="en-US" sz="1100" b="1" cap="all" dirty="0" smtClean="0">
                          <a:solidFill>
                            <a:srgbClr val="636363"/>
                          </a:solidFill>
                        </a:rPr>
                        <a:t>Duration</a:t>
                      </a:r>
                      <a:endParaRPr lang="en-US" sz="1100" b="1" cap="all" dirty="0">
                        <a:solidFill>
                          <a:srgbClr val="636363"/>
                        </a:solidFill>
                      </a:endParaRPr>
                    </a:p>
                  </a:txBody>
                  <a:tcPr marL="79731" marR="79731" marT="39865" marB="39865" anchor="ctr">
                    <a:lnL>
                      <a:noFill/>
                    </a:lnL>
                    <a:lnR>
                      <a:noFill/>
                    </a:lnR>
                    <a:lnT>
                      <a:noFill/>
                    </a:lnT>
                    <a:lnB w="9525" cap="flat" cmpd="sng" algn="ctr">
                      <a:solidFill>
                        <a:srgbClr val="EDEDED"/>
                      </a:solidFill>
                      <a:prstDash val="solid"/>
                      <a:round/>
                      <a:headEnd type="none" w="med" len="med"/>
                      <a:tailEnd type="none" w="med" len="med"/>
                    </a:lnB>
                    <a:solidFill>
                      <a:srgbClr val="F1F1F1"/>
                    </a:solidFill>
                  </a:tcPr>
                </a:tc>
              </a:tr>
              <a:tr h="329545">
                <a:tc>
                  <a:txBody>
                    <a:bodyPr/>
                    <a:lstStyle/>
                    <a:p>
                      <a:pPr algn="ctr" fontAlgn="base"/>
                      <a:r>
                        <a:rPr lang="en-US" sz="1100" b="0"/>
                        <a:t>1</a:t>
                      </a:r>
                    </a:p>
                  </a:txBody>
                  <a:tcPr marL="79731" marR="79731" marT="39865" marB="3986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100" b="0" dirty="0">
                          <a:solidFill>
                            <a:srgbClr val="4C1130"/>
                          </a:solidFill>
                        </a:rPr>
                        <a:t>Badminton</a:t>
                      </a:r>
                      <a:endParaRPr lang="en-US" sz="1100" b="0" dirty="0"/>
                    </a:p>
                  </a:txBody>
                  <a:tcPr marL="79731" marR="79731" marT="39865" marB="3986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100" b="0" dirty="0" smtClean="0">
                          <a:solidFill>
                            <a:srgbClr val="006400"/>
                          </a:solidFill>
                        </a:rPr>
                        <a:t>2 or 4 </a:t>
                      </a:r>
                      <a:r>
                        <a:rPr lang="en-US" sz="1100" b="0" dirty="0">
                          <a:solidFill>
                            <a:srgbClr val="006400"/>
                          </a:solidFill>
                        </a:rPr>
                        <a:t>players</a:t>
                      </a:r>
                      <a:endParaRPr lang="en-US" sz="1100" b="0" dirty="0"/>
                    </a:p>
                  </a:txBody>
                  <a:tcPr marL="79731" marR="79731" marT="39865" marB="3986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endParaRPr lang="en-US" sz="1100" b="0" dirty="0"/>
                    </a:p>
                  </a:txBody>
                  <a:tcPr marL="79731" marR="79731" marT="39865" marB="3986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329545">
                <a:tc>
                  <a:txBody>
                    <a:bodyPr/>
                    <a:lstStyle/>
                    <a:p>
                      <a:pPr algn="ctr" fontAlgn="base"/>
                      <a:r>
                        <a:rPr lang="en-US" sz="1100" b="0"/>
                        <a:t>2</a:t>
                      </a:r>
                    </a:p>
                  </a:txBody>
                  <a:tcPr marL="79731" marR="79731" marT="39865" marB="3986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100" b="0" dirty="0">
                          <a:solidFill>
                            <a:srgbClr val="4C1130"/>
                          </a:solidFill>
                        </a:rPr>
                        <a:t>Baseball</a:t>
                      </a:r>
                      <a:endParaRPr lang="en-US" sz="1100" b="0" dirty="0"/>
                    </a:p>
                  </a:txBody>
                  <a:tcPr marL="79731" marR="79731" marT="39865" marB="3986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100" b="0" dirty="0">
                          <a:solidFill>
                            <a:srgbClr val="006400"/>
                          </a:solidFill>
                        </a:rPr>
                        <a:t>9 players</a:t>
                      </a:r>
                      <a:endParaRPr lang="en-US" sz="1100" b="0" dirty="0"/>
                    </a:p>
                  </a:txBody>
                  <a:tcPr marL="79731" marR="79731" marT="39865" marB="3986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100" b="0" dirty="0" smtClean="0"/>
                        <a:t>Around</a:t>
                      </a:r>
                      <a:r>
                        <a:rPr lang="en-US" sz="1100" b="0" baseline="0" dirty="0" smtClean="0"/>
                        <a:t> 3 hrs</a:t>
                      </a:r>
                      <a:endParaRPr lang="en-US" sz="1100" b="0" dirty="0"/>
                    </a:p>
                  </a:txBody>
                  <a:tcPr marL="79731" marR="79731" marT="39865" marB="3986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329545">
                <a:tc>
                  <a:txBody>
                    <a:bodyPr/>
                    <a:lstStyle/>
                    <a:p>
                      <a:pPr algn="ctr" fontAlgn="base"/>
                      <a:r>
                        <a:rPr lang="en-US" sz="1100" b="0"/>
                        <a:t>3</a:t>
                      </a:r>
                    </a:p>
                  </a:txBody>
                  <a:tcPr marL="79731" marR="79731" marT="39865" marB="3986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100" b="0">
                          <a:solidFill>
                            <a:srgbClr val="4C1130"/>
                          </a:solidFill>
                        </a:rPr>
                        <a:t>Basketball</a:t>
                      </a:r>
                      <a:endParaRPr lang="en-US" sz="1100" b="0"/>
                    </a:p>
                  </a:txBody>
                  <a:tcPr marL="79731" marR="79731" marT="39865" marB="3986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100" b="0" dirty="0">
                          <a:solidFill>
                            <a:srgbClr val="006400"/>
                          </a:solidFill>
                        </a:rPr>
                        <a:t>5 players</a:t>
                      </a:r>
                      <a:endParaRPr lang="en-US" sz="1100" b="0" dirty="0"/>
                    </a:p>
                  </a:txBody>
                  <a:tcPr marL="79731" marR="79731" marT="39865" marB="3986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100" b="0" dirty="0" smtClean="0"/>
                        <a:t>48 min</a:t>
                      </a:r>
                      <a:endParaRPr lang="en-US" sz="1100" b="0" dirty="0"/>
                    </a:p>
                  </a:txBody>
                  <a:tcPr marL="79731" marR="79731" marT="39865" marB="3986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329545">
                <a:tc>
                  <a:txBody>
                    <a:bodyPr/>
                    <a:lstStyle/>
                    <a:p>
                      <a:pPr algn="ctr" fontAlgn="base"/>
                      <a:r>
                        <a:rPr lang="en-US" sz="1100" b="0"/>
                        <a:t>4</a:t>
                      </a:r>
                    </a:p>
                  </a:txBody>
                  <a:tcPr marL="79731" marR="79731" marT="39865" marB="3986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100" b="0" dirty="0">
                          <a:solidFill>
                            <a:srgbClr val="4C1130"/>
                          </a:solidFill>
                        </a:rPr>
                        <a:t>Bridge</a:t>
                      </a:r>
                      <a:endParaRPr lang="en-US" sz="1100" b="0" dirty="0"/>
                    </a:p>
                  </a:txBody>
                  <a:tcPr marL="79731" marR="79731" marT="39865" marB="3986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100" b="0" dirty="0">
                          <a:solidFill>
                            <a:srgbClr val="006400"/>
                          </a:solidFill>
                        </a:rPr>
                        <a:t>2 players</a:t>
                      </a:r>
                      <a:endParaRPr lang="en-US" sz="1100" b="0" dirty="0"/>
                    </a:p>
                  </a:txBody>
                  <a:tcPr marL="79731" marR="79731" marT="39865" marB="3986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100" b="0" dirty="0" smtClean="0"/>
                        <a:t>180 min </a:t>
                      </a:r>
                      <a:endParaRPr lang="en-US" sz="1100" b="0" dirty="0"/>
                    </a:p>
                  </a:txBody>
                  <a:tcPr marL="79731" marR="79731" marT="39865" marB="3986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329545">
                <a:tc>
                  <a:txBody>
                    <a:bodyPr/>
                    <a:lstStyle/>
                    <a:p>
                      <a:pPr algn="ctr" fontAlgn="base"/>
                      <a:r>
                        <a:rPr lang="en-US" sz="1100" b="0"/>
                        <a:t>5</a:t>
                      </a:r>
                    </a:p>
                  </a:txBody>
                  <a:tcPr marL="79731" marR="79731" marT="39865" marB="3986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100" b="0">
                          <a:solidFill>
                            <a:srgbClr val="4C1130"/>
                          </a:solidFill>
                        </a:rPr>
                        <a:t>Carrom</a:t>
                      </a:r>
                      <a:endParaRPr lang="en-US" sz="1100" b="0"/>
                    </a:p>
                  </a:txBody>
                  <a:tcPr marL="79731" marR="79731" marT="39865" marB="3986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100" b="0" dirty="0" smtClean="0">
                          <a:solidFill>
                            <a:srgbClr val="006400"/>
                          </a:solidFill>
                        </a:rPr>
                        <a:t>2 or 4 </a:t>
                      </a:r>
                      <a:r>
                        <a:rPr lang="en-US" sz="1100" b="0" dirty="0">
                          <a:solidFill>
                            <a:srgbClr val="006400"/>
                          </a:solidFill>
                        </a:rPr>
                        <a:t>players</a:t>
                      </a:r>
                      <a:endParaRPr lang="en-US" sz="1100" b="0" dirty="0"/>
                    </a:p>
                  </a:txBody>
                  <a:tcPr marL="79731" marR="79731" marT="39865" marB="3986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endParaRPr lang="en-US" sz="1100" b="0" dirty="0"/>
                    </a:p>
                  </a:txBody>
                  <a:tcPr marL="79731" marR="79731" marT="39865" marB="3986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329545">
                <a:tc>
                  <a:txBody>
                    <a:bodyPr/>
                    <a:lstStyle/>
                    <a:p>
                      <a:pPr algn="ctr" fontAlgn="base"/>
                      <a:r>
                        <a:rPr lang="en-US" sz="1100" b="0"/>
                        <a:t>6</a:t>
                      </a:r>
                    </a:p>
                  </a:txBody>
                  <a:tcPr marL="79731" marR="79731" marT="39865" marB="3986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100" b="0">
                          <a:solidFill>
                            <a:srgbClr val="4C1130"/>
                          </a:solidFill>
                        </a:rPr>
                        <a:t>Cricket</a:t>
                      </a:r>
                      <a:endParaRPr lang="en-US" sz="1100" b="0"/>
                    </a:p>
                  </a:txBody>
                  <a:tcPr marL="79731" marR="79731" marT="39865" marB="3986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100" b="0" dirty="0">
                          <a:solidFill>
                            <a:srgbClr val="006400"/>
                          </a:solidFill>
                        </a:rPr>
                        <a:t>11 players</a:t>
                      </a:r>
                      <a:endParaRPr lang="en-US" sz="1100" b="0" dirty="0"/>
                    </a:p>
                  </a:txBody>
                  <a:tcPr marL="79731" marR="79731" marT="39865" marB="3986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100" b="0" dirty="0" smtClean="0"/>
                        <a:t>1 day 6 hrs or 5</a:t>
                      </a:r>
                      <a:r>
                        <a:rPr lang="en-US" sz="1100" b="0" baseline="0" dirty="0" smtClean="0"/>
                        <a:t> days 8 hrs each </a:t>
                      </a:r>
                      <a:endParaRPr lang="en-US" sz="1100" b="0" dirty="0"/>
                    </a:p>
                  </a:txBody>
                  <a:tcPr marL="79731" marR="79731" marT="39865" marB="3986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329545">
                <a:tc>
                  <a:txBody>
                    <a:bodyPr/>
                    <a:lstStyle/>
                    <a:p>
                      <a:pPr algn="ctr" fontAlgn="base"/>
                      <a:r>
                        <a:rPr lang="en-US" sz="1100" b="0"/>
                        <a:t>7</a:t>
                      </a:r>
                    </a:p>
                  </a:txBody>
                  <a:tcPr marL="79731" marR="79731" marT="39865" marB="3986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100" b="0">
                          <a:solidFill>
                            <a:srgbClr val="4C1130"/>
                          </a:solidFill>
                        </a:rPr>
                        <a:t>Chess</a:t>
                      </a:r>
                      <a:endParaRPr lang="en-US" sz="1100" b="0"/>
                    </a:p>
                  </a:txBody>
                  <a:tcPr marL="79731" marR="79731" marT="39865" marB="3986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100" b="0" dirty="0" smtClean="0">
                          <a:solidFill>
                            <a:srgbClr val="006400"/>
                          </a:solidFill>
                        </a:rPr>
                        <a:t>2 player</a:t>
                      </a:r>
                      <a:endParaRPr lang="en-US" sz="1100" b="0" dirty="0"/>
                    </a:p>
                  </a:txBody>
                  <a:tcPr marL="79731" marR="79731" marT="39865" marB="3986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endParaRPr lang="en-US" sz="1100" b="0" dirty="0"/>
                    </a:p>
                  </a:txBody>
                  <a:tcPr marL="79731" marR="79731" marT="39865" marB="3986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329545">
                <a:tc>
                  <a:txBody>
                    <a:bodyPr/>
                    <a:lstStyle/>
                    <a:p>
                      <a:pPr algn="ctr" fontAlgn="base"/>
                      <a:r>
                        <a:rPr lang="en-US" sz="1100" b="0"/>
                        <a:t>8</a:t>
                      </a:r>
                    </a:p>
                  </a:txBody>
                  <a:tcPr marL="79731" marR="79731" marT="39865" marB="3986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100" b="0">
                          <a:solidFill>
                            <a:srgbClr val="4C1130"/>
                          </a:solidFill>
                        </a:rPr>
                        <a:t>Football</a:t>
                      </a:r>
                      <a:endParaRPr lang="en-US" sz="1100" b="0"/>
                    </a:p>
                  </a:txBody>
                  <a:tcPr marL="79731" marR="79731" marT="39865" marB="3986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100" b="0" dirty="0">
                          <a:solidFill>
                            <a:srgbClr val="006400"/>
                          </a:solidFill>
                        </a:rPr>
                        <a:t>11 players</a:t>
                      </a:r>
                      <a:endParaRPr lang="en-US" sz="1100" b="0" dirty="0"/>
                    </a:p>
                  </a:txBody>
                  <a:tcPr marL="79731" marR="79731" marT="39865" marB="3986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100" b="0" dirty="0" smtClean="0"/>
                        <a:t>90 min</a:t>
                      </a:r>
                      <a:endParaRPr lang="en-US" sz="1100" b="0" dirty="0"/>
                    </a:p>
                  </a:txBody>
                  <a:tcPr marL="79731" marR="79731" marT="39865" marB="3986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329545">
                <a:tc>
                  <a:txBody>
                    <a:bodyPr/>
                    <a:lstStyle/>
                    <a:p>
                      <a:pPr algn="ctr" fontAlgn="base"/>
                      <a:r>
                        <a:rPr lang="en-US" sz="1100" b="0" dirty="0"/>
                        <a:t>9</a:t>
                      </a:r>
                    </a:p>
                  </a:txBody>
                  <a:tcPr marL="79731" marR="79731" marT="39865" marB="3986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100" b="0">
                          <a:solidFill>
                            <a:srgbClr val="4C1130"/>
                          </a:solidFill>
                        </a:rPr>
                        <a:t>Rugby Football</a:t>
                      </a:r>
                      <a:endParaRPr lang="en-US" sz="1100" b="0"/>
                    </a:p>
                  </a:txBody>
                  <a:tcPr marL="79731" marR="79731" marT="39865" marB="3986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100" b="0" dirty="0">
                          <a:solidFill>
                            <a:srgbClr val="006400"/>
                          </a:solidFill>
                        </a:rPr>
                        <a:t>15 players</a:t>
                      </a:r>
                      <a:endParaRPr lang="en-US" sz="1100" b="0" dirty="0"/>
                    </a:p>
                  </a:txBody>
                  <a:tcPr marL="79731" marR="79731" marT="39865" marB="3986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100" b="0" dirty="0" smtClean="0"/>
                        <a:t>80 min</a:t>
                      </a:r>
                      <a:endParaRPr lang="en-US" sz="1100" b="0" dirty="0"/>
                    </a:p>
                  </a:txBody>
                  <a:tcPr marL="79731" marR="79731" marT="39865" marB="3986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329545">
                <a:tc>
                  <a:txBody>
                    <a:bodyPr/>
                    <a:lstStyle/>
                    <a:p>
                      <a:pPr algn="ctr" fontAlgn="base"/>
                      <a:r>
                        <a:rPr lang="en-US" sz="1100" b="0" dirty="0"/>
                        <a:t>10</a:t>
                      </a:r>
                    </a:p>
                  </a:txBody>
                  <a:tcPr marL="79731" marR="79731" marT="39865" marB="3986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100" b="0">
                          <a:solidFill>
                            <a:srgbClr val="4C1130"/>
                          </a:solidFill>
                        </a:rPr>
                        <a:t>Kabaddi</a:t>
                      </a:r>
                      <a:endParaRPr lang="en-US" sz="1100" b="0"/>
                    </a:p>
                  </a:txBody>
                  <a:tcPr marL="79731" marR="79731" marT="39865" marB="3986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100" b="0" dirty="0">
                          <a:solidFill>
                            <a:srgbClr val="006400"/>
                          </a:solidFill>
                        </a:rPr>
                        <a:t>7 players</a:t>
                      </a:r>
                      <a:endParaRPr lang="en-US" sz="1100" b="0" dirty="0"/>
                    </a:p>
                  </a:txBody>
                  <a:tcPr marL="79731" marR="79731" marT="39865" marB="3986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100" b="0" dirty="0" smtClean="0"/>
                        <a:t>40 min </a:t>
                      </a:r>
                      <a:endParaRPr lang="en-US" sz="1100" b="0" dirty="0"/>
                    </a:p>
                  </a:txBody>
                  <a:tcPr marL="79731" marR="79731" marT="39865" marB="3986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329545">
                <a:tc>
                  <a:txBody>
                    <a:bodyPr/>
                    <a:lstStyle/>
                    <a:p>
                      <a:pPr algn="ctr" fontAlgn="base"/>
                      <a:r>
                        <a:rPr lang="en-US" sz="1100" b="0" dirty="0"/>
                        <a:t>11</a:t>
                      </a:r>
                    </a:p>
                  </a:txBody>
                  <a:tcPr marL="79731" marR="79731" marT="39865" marB="3986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100" b="0">
                          <a:solidFill>
                            <a:srgbClr val="4C1130"/>
                          </a:solidFill>
                        </a:rPr>
                        <a:t>Hockey</a:t>
                      </a:r>
                      <a:endParaRPr lang="en-US" sz="1100" b="0"/>
                    </a:p>
                  </a:txBody>
                  <a:tcPr marL="79731" marR="79731" marT="39865" marB="3986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100" b="0" dirty="0">
                          <a:solidFill>
                            <a:srgbClr val="006400"/>
                          </a:solidFill>
                        </a:rPr>
                        <a:t>11 players</a:t>
                      </a:r>
                      <a:endParaRPr lang="en-US" sz="1100" b="0" dirty="0"/>
                    </a:p>
                  </a:txBody>
                  <a:tcPr marL="79731" marR="79731" marT="39865" marB="3986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100" b="0" dirty="0" smtClean="0"/>
                        <a:t>60 min</a:t>
                      </a:r>
                      <a:endParaRPr lang="en-US" sz="1100" b="0" dirty="0"/>
                    </a:p>
                  </a:txBody>
                  <a:tcPr marL="79731" marR="79731" marT="39865" marB="3986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329545">
                <a:tc>
                  <a:txBody>
                    <a:bodyPr/>
                    <a:lstStyle/>
                    <a:p>
                      <a:pPr algn="ctr" fontAlgn="base"/>
                      <a:r>
                        <a:rPr lang="en-US" sz="1100" b="0"/>
                        <a:t>12</a:t>
                      </a:r>
                    </a:p>
                  </a:txBody>
                  <a:tcPr marL="79731" marR="79731" marT="39865" marB="3986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100" b="0">
                          <a:solidFill>
                            <a:srgbClr val="4C1130"/>
                          </a:solidFill>
                        </a:rPr>
                        <a:t>Polo</a:t>
                      </a:r>
                      <a:endParaRPr lang="en-US" sz="1100" b="0"/>
                    </a:p>
                  </a:txBody>
                  <a:tcPr marL="79731" marR="79731" marT="39865" marB="3986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100" b="0" dirty="0">
                          <a:solidFill>
                            <a:srgbClr val="006400"/>
                          </a:solidFill>
                        </a:rPr>
                        <a:t>4 players</a:t>
                      </a:r>
                      <a:endParaRPr lang="en-US" sz="1100" b="0" dirty="0"/>
                    </a:p>
                  </a:txBody>
                  <a:tcPr marL="79731" marR="79731" marT="39865" marB="3986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endParaRPr lang="en-US" sz="1100" b="0" dirty="0"/>
                    </a:p>
                  </a:txBody>
                  <a:tcPr marL="79731" marR="79731" marT="39865" marB="3986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329545">
                <a:tc>
                  <a:txBody>
                    <a:bodyPr/>
                    <a:lstStyle/>
                    <a:p>
                      <a:pPr algn="ctr" fontAlgn="base"/>
                      <a:r>
                        <a:rPr lang="en-US" sz="1100" b="0"/>
                        <a:t>13</a:t>
                      </a:r>
                    </a:p>
                  </a:txBody>
                  <a:tcPr marL="79731" marR="79731" marT="39865" marB="3986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100" b="0">
                          <a:solidFill>
                            <a:srgbClr val="4C1130"/>
                          </a:solidFill>
                        </a:rPr>
                        <a:t>Tennis</a:t>
                      </a:r>
                      <a:endParaRPr lang="en-US" sz="1100" b="0"/>
                    </a:p>
                  </a:txBody>
                  <a:tcPr marL="79731" marR="79731" marT="39865" marB="3986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100" b="0" dirty="0" smtClean="0">
                          <a:solidFill>
                            <a:srgbClr val="006400"/>
                          </a:solidFill>
                        </a:rPr>
                        <a:t>2 or 4 players</a:t>
                      </a:r>
                      <a:endParaRPr lang="en-US" sz="1100" b="0" dirty="0"/>
                    </a:p>
                  </a:txBody>
                  <a:tcPr marL="79731" marR="79731" marT="39865" marB="3986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endParaRPr lang="en-US" sz="1100" b="0" dirty="0"/>
                    </a:p>
                  </a:txBody>
                  <a:tcPr marL="79731" marR="79731" marT="39865" marB="3986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329545">
                <a:tc>
                  <a:txBody>
                    <a:bodyPr/>
                    <a:lstStyle/>
                    <a:p>
                      <a:pPr algn="ctr" fontAlgn="base"/>
                      <a:r>
                        <a:rPr lang="en-US" sz="1100" b="0"/>
                        <a:t>14</a:t>
                      </a:r>
                    </a:p>
                  </a:txBody>
                  <a:tcPr marL="79731" marR="79731" marT="39865" marB="3986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100" b="0">
                          <a:solidFill>
                            <a:srgbClr val="4C1130"/>
                          </a:solidFill>
                        </a:rPr>
                        <a:t>Volleyball</a:t>
                      </a:r>
                      <a:endParaRPr lang="en-US" sz="1100" b="0"/>
                    </a:p>
                  </a:txBody>
                  <a:tcPr marL="79731" marR="79731" marT="39865" marB="3986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100" b="0" dirty="0">
                          <a:solidFill>
                            <a:srgbClr val="006400"/>
                          </a:solidFill>
                        </a:rPr>
                        <a:t>6 players</a:t>
                      </a:r>
                      <a:endParaRPr lang="en-US" sz="1100" b="0" dirty="0"/>
                    </a:p>
                  </a:txBody>
                  <a:tcPr marL="79731" marR="79731" marT="39865" marB="3986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100" b="0" dirty="0" smtClean="0"/>
                        <a:t>60 to 90 min</a:t>
                      </a:r>
                      <a:endParaRPr lang="en-US" sz="1100" b="0" dirty="0"/>
                    </a:p>
                  </a:txBody>
                  <a:tcPr marL="79731" marR="79731" marT="39865" marB="3986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329545">
                <a:tc>
                  <a:txBody>
                    <a:bodyPr/>
                    <a:lstStyle/>
                    <a:p>
                      <a:pPr algn="ctr" fontAlgn="base"/>
                      <a:r>
                        <a:rPr lang="en-US" sz="1100" b="0"/>
                        <a:t>15</a:t>
                      </a:r>
                    </a:p>
                  </a:txBody>
                  <a:tcPr marL="79731" marR="79731" marT="39865" marB="3986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ctr" fontAlgn="base"/>
                      <a:r>
                        <a:rPr lang="en-US" sz="1100" b="0">
                          <a:solidFill>
                            <a:srgbClr val="4C1130"/>
                          </a:solidFill>
                        </a:rPr>
                        <a:t>Water polo</a:t>
                      </a:r>
                      <a:endParaRPr lang="en-US" sz="1100" b="0"/>
                    </a:p>
                  </a:txBody>
                  <a:tcPr marL="79731" marR="79731" marT="39865" marB="3986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ctr" fontAlgn="base"/>
                      <a:r>
                        <a:rPr lang="en-US" sz="1100" b="0" dirty="0">
                          <a:solidFill>
                            <a:srgbClr val="006400"/>
                          </a:solidFill>
                        </a:rPr>
                        <a:t>7 players</a:t>
                      </a:r>
                      <a:endParaRPr lang="en-US" sz="1100" b="0" dirty="0"/>
                    </a:p>
                  </a:txBody>
                  <a:tcPr marL="79731" marR="79731" marT="39865" marB="3986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ctr" fontAlgn="base"/>
                      <a:endParaRPr lang="en-US" sz="1100" b="0" dirty="0"/>
                    </a:p>
                  </a:txBody>
                  <a:tcPr marL="79731" marR="79731" marT="39865" marB="3986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2400" y="76200"/>
          <a:ext cx="8686801" cy="6728520"/>
        </p:xfrm>
        <a:graphic>
          <a:graphicData uri="http://schemas.openxmlformats.org/drawingml/2006/table">
            <a:tbl>
              <a:tblPr/>
              <a:tblGrid>
                <a:gridCol w="1435211"/>
                <a:gridCol w="2492734"/>
                <a:gridCol w="4758856"/>
              </a:tblGrid>
              <a:tr h="169611">
                <a:tc>
                  <a:txBody>
                    <a:bodyPr/>
                    <a:lstStyle/>
                    <a:p>
                      <a:pPr algn="ctr"/>
                      <a:r>
                        <a:rPr lang="en-US" sz="1050" b="1" dirty="0" err="1">
                          <a:solidFill>
                            <a:srgbClr val="FFFFFF"/>
                          </a:solidFill>
                        </a:rPr>
                        <a:t>S.no</a:t>
                      </a:r>
                      <a:endParaRPr lang="en-US" sz="1050" b="1" dirty="0">
                        <a:solidFill>
                          <a:srgbClr val="FFFFFF"/>
                        </a:solidFill>
                      </a:endParaRPr>
                    </a:p>
                  </a:txBody>
                  <a:tcPr marL="27429" marR="27429" marT="13714" marB="1371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104E8B"/>
                    </a:solidFill>
                  </a:tcPr>
                </a:tc>
                <a:tc>
                  <a:txBody>
                    <a:bodyPr/>
                    <a:lstStyle/>
                    <a:p>
                      <a:pPr algn="ctr"/>
                      <a:r>
                        <a:rPr lang="en-US" sz="1050" b="1">
                          <a:solidFill>
                            <a:srgbClr val="FFFFFF"/>
                          </a:solidFill>
                        </a:rPr>
                        <a:t>State</a:t>
                      </a:r>
                    </a:p>
                  </a:txBody>
                  <a:tcPr marL="27429" marR="27429" marT="13714" marB="1371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104E8B"/>
                    </a:solidFill>
                  </a:tcPr>
                </a:tc>
                <a:tc>
                  <a:txBody>
                    <a:bodyPr/>
                    <a:lstStyle/>
                    <a:p>
                      <a:pPr algn="ctr"/>
                      <a:r>
                        <a:rPr lang="en-US" sz="1050" b="1">
                          <a:solidFill>
                            <a:srgbClr val="FFFFFF"/>
                          </a:solidFill>
                        </a:rPr>
                        <a:t>Capital</a:t>
                      </a:r>
                    </a:p>
                  </a:txBody>
                  <a:tcPr marL="27429" marR="27429" marT="13714" marB="1371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104E8B"/>
                    </a:solidFill>
                  </a:tcPr>
                </a:tc>
              </a:tr>
              <a:tr h="523225">
                <a:tc>
                  <a:txBody>
                    <a:bodyPr/>
                    <a:lstStyle/>
                    <a:p>
                      <a:r>
                        <a:rPr lang="en-US" sz="1050"/>
                        <a:t>1</a:t>
                      </a:r>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050" u="none" strike="noStrike">
                          <a:solidFill>
                            <a:srgbClr val="2C39CE"/>
                          </a:solidFill>
                          <a:hlinkClick r:id="rId2"/>
                        </a:rPr>
                        <a:t>Andhra Pradesh</a:t>
                      </a:r>
                      <a:endParaRPr lang="en-US" sz="1050"/>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050" u="none" strike="noStrike">
                          <a:solidFill>
                            <a:srgbClr val="2C39CE"/>
                          </a:solidFill>
                          <a:hlinkClick r:id="rId3"/>
                        </a:rPr>
                        <a:t>Hyderabad</a:t>
                      </a:r>
                      <a:r>
                        <a:rPr lang="en-US" sz="1050"/>
                        <a:t> (De jure - 2 June 2024) Amaravati (proposed)</a:t>
                      </a:r>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219416">
                <a:tc>
                  <a:txBody>
                    <a:bodyPr/>
                    <a:lstStyle/>
                    <a:p>
                      <a:r>
                        <a:rPr lang="en-US" sz="1050"/>
                        <a:t>2</a:t>
                      </a:r>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050" u="none" strike="noStrike">
                          <a:solidFill>
                            <a:srgbClr val="2C39CE"/>
                          </a:solidFill>
                          <a:hlinkClick r:id="rId4" tooltip="Arunachal Pradesh"/>
                        </a:rPr>
                        <a:t>Arunachal Pradesh</a:t>
                      </a:r>
                      <a:endParaRPr lang="en-US" sz="1050"/>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050" u="none" strike="noStrike">
                          <a:solidFill>
                            <a:srgbClr val="2C39CE"/>
                          </a:solidFill>
                          <a:hlinkClick r:id="rId5"/>
                        </a:rPr>
                        <a:t>Itanagar</a:t>
                      </a:r>
                      <a:endParaRPr lang="en-US" sz="1050"/>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164902">
                <a:tc>
                  <a:txBody>
                    <a:bodyPr/>
                    <a:lstStyle/>
                    <a:p>
                      <a:r>
                        <a:rPr lang="en-US" sz="1050"/>
                        <a:t>3</a:t>
                      </a:r>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050" u="none" strike="noStrike">
                          <a:solidFill>
                            <a:srgbClr val="2C39CE"/>
                          </a:solidFill>
                          <a:hlinkClick r:id="rId6" tooltip="Assam"/>
                        </a:rPr>
                        <a:t>Assam</a:t>
                      </a:r>
                      <a:endParaRPr lang="en-US" sz="1050"/>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050" u="none" strike="noStrike">
                          <a:solidFill>
                            <a:srgbClr val="2C39CE"/>
                          </a:solidFill>
                          <a:hlinkClick r:id="rId7"/>
                        </a:rPr>
                        <a:t>Dispur</a:t>
                      </a:r>
                      <a:endParaRPr lang="en-US" sz="1050"/>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164902">
                <a:tc>
                  <a:txBody>
                    <a:bodyPr/>
                    <a:lstStyle/>
                    <a:p>
                      <a:r>
                        <a:rPr lang="en-US" sz="1050"/>
                        <a:t>4</a:t>
                      </a:r>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050" u="none" strike="noStrike">
                          <a:solidFill>
                            <a:srgbClr val="2C39CE"/>
                          </a:solidFill>
                          <a:hlinkClick r:id="rId8" tooltip="Bihar"/>
                        </a:rPr>
                        <a:t>Bihar</a:t>
                      </a:r>
                      <a:endParaRPr lang="en-US" sz="1050"/>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050" u="none" strike="noStrike">
                          <a:solidFill>
                            <a:srgbClr val="2C39CE"/>
                          </a:solidFill>
                          <a:hlinkClick r:id="rId9"/>
                        </a:rPr>
                        <a:t>Patna</a:t>
                      </a:r>
                      <a:endParaRPr lang="en-US" sz="1050"/>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219416">
                <a:tc>
                  <a:txBody>
                    <a:bodyPr/>
                    <a:lstStyle/>
                    <a:p>
                      <a:r>
                        <a:rPr lang="en-US" sz="1050"/>
                        <a:t>5</a:t>
                      </a:r>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050" u="none" strike="noStrike">
                          <a:solidFill>
                            <a:srgbClr val="2C39CE"/>
                          </a:solidFill>
                          <a:hlinkClick r:id="rId10" tooltip="Chhattisgarh"/>
                        </a:rPr>
                        <a:t>Chhattisgarh</a:t>
                      </a:r>
                      <a:endParaRPr lang="en-US" sz="1050"/>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050" u="none" strike="noStrike">
                          <a:solidFill>
                            <a:srgbClr val="2C39CE"/>
                          </a:solidFill>
                          <a:hlinkClick r:id="rId11"/>
                        </a:rPr>
                        <a:t>Raipur</a:t>
                      </a:r>
                      <a:endParaRPr lang="en-US" sz="1050"/>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164902">
                <a:tc>
                  <a:txBody>
                    <a:bodyPr/>
                    <a:lstStyle/>
                    <a:p>
                      <a:r>
                        <a:rPr lang="en-US" sz="1050"/>
                        <a:t>6</a:t>
                      </a:r>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050" u="none" strike="noStrike">
                          <a:solidFill>
                            <a:srgbClr val="2C39CE"/>
                          </a:solidFill>
                          <a:hlinkClick r:id="rId12"/>
                        </a:rPr>
                        <a:t>Goa</a:t>
                      </a:r>
                      <a:endParaRPr lang="en-US" sz="1050"/>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050" u="none" strike="noStrike">
                          <a:solidFill>
                            <a:srgbClr val="2C39CE"/>
                          </a:solidFill>
                          <a:hlinkClick r:id="rId13"/>
                        </a:rPr>
                        <a:t>Panaji</a:t>
                      </a:r>
                      <a:endParaRPr lang="en-US" sz="1050"/>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219416">
                <a:tc>
                  <a:txBody>
                    <a:bodyPr/>
                    <a:lstStyle/>
                    <a:p>
                      <a:r>
                        <a:rPr lang="en-US" sz="1050"/>
                        <a:t>7</a:t>
                      </a:r>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050" u="none" strike="noStrike">
                          <a:solidFill>
                            <a:srgbClr val="2C39CE"/>
                          </a:solidFill>
                          <a:hlinkClick r:id="rId14"/>
                        </a:rPr>
                        <a:t>Gujarat</a:t>
                      </a:r>
                      <a:endParaRPr lang="en-US" sz="1050"/>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050" u="none" strike="noStrike">
                          <a:solidFill>
                            <a:srgbClr val="2C39CE"/>
                          </a:solidFill>
                          <a:hlinkClick r:id="rId15"/>
                        </a:rPr>
                        <a:t>Gandhinagar</a:t>
                      </a:r>
                      <a:endParaRPr lang="en-US" sz="1050"/>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195876">
                <a:tc>
                  <a:txBody>
                    <a:bodyPr/>
                    <a:lstStyle/>
                    <a:p>
                      <a:r>
                        <a:rPr lang="en-US" sz="1050"/>
                        <a:t>8</a:t>
                      </a:r>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050" u="none" strike="noStrike">
                          <a:solidFill>
                            <a:srgbClr val="2C39CE"/>
                          </a:solidFill>
                          <a:hlinkClick r:id="rId16" tooltip="Haryana"/>
                        </a:rPr>
                        <a:t>Haryana</a:t>
                      </a:r>
                      <a:endParaRPr lang="en-US" sz="1050"/>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050" u="none" strike="noStrike">
                          <a:solidFill>
                            <a:srgbClr val="2C39CE"/>
                          </a:solidFill>
                          <a:hlinkClick r:id="rId17"/>
                        </a:rPr>
                        <a:t>Chandigarh (shared with Punjab)</a:t>
                      </a:r>
                      <a:endParaRPr lang="en-US" sz="1050"/>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219416">
                <a:tc>
                  <a:txBody>
                    <a:bodyPr/>
                    <a:lstStyle/>
                    <a:p>
                      <a:r>
                        <a:rPr lang="en-US" sz="1050"/>
                        <a:t>9</a:t>
                      </a:r>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050" u="none" strike="noStrike">
                          <a:solidFill>
                            <a:srgbClr val="2C39CE"/>
                          </a:solidFill>
                          <a:hlinkClick r:id="rId18" tooltip="Himachal Pradesh"/>
                        </a:rPr>
                        <a:t>Himachal Pradesh</a:t>
                      </a:r>
                      <a:endParaRPr lang="en-US" sz="1050"/>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050" u="none" strike="noStrike" dirty="0" err="1">
                          <a:solidFill>
                            <a:srgbClr val="2C39CE"/>
                          </a:solidFill>
                          <a:hlinkClick r:id="rId19"/>
                        </a:rPr>
                        <a:t>Shimla</a:t>
                      </a:r>
                      <a:endParaRPr lang="en-US" sz="1050" dirty="0"/>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20685">
                <a:tc>
                  <a:txBody>
                    <a:bodyPr/>
                    <a:lstStyle/>
                    <a:p>
                      <a:r>
                        <a:rPr lang="en-US" sz="1050"/>
                        <a:t>10</a:t>
                      </a:r>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050" u="none" strike="noStrike">
                          <a:solidFill>
                            <a:srgbClr val="2C39CE"/>
                          </a:solidFill>
                          <a:hlinkClick r:id="rId20" tooltip="Jammu and Kashmir"/>
                        </a:rPr>
                        <a:t>Jammu and Kashmir</a:t>
                      </a:r>
                      <a:endParaRPr lang="en-US" sz="1050"/>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050" u="none" strike="noStrike">
                          <a:solidFill>
                            <a:srgbClr val="2C39CE"/>
                          </a:solidFill>
                          <a:hlinkClick r:id="rId21"/>
                        </a:rPr>
                        <a:t>Srinagar</a:t>
                      </a:r>
                      <a:r>
                        <a:rPr lang="en-US" sz="1050"/>
                        <a:t> (summer), </a:t>
                      </a:r>
                      <a:r>
                        <a:rPr lang="en-US" sz="1050" u="none" strike="noStrike">
                          <a:solidFill>
                            <a:srgbClr val="2C39CE"/>
                          </a:solidFill>
                          <a:hlinkClick r:id="rId22"/>
                        </a:rPr>
                        <a:t>Jammu</a:t>
                      </a:r>
                      <a:r>
                        <a:rPr lang="en-US" sz="1050"/>
                        <a:t> (winter)</a:t>
                      </a:r>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164902">
                <a:tc>
                  <a:txBody>
                    <a:bodyPr/>
                    <a:lstStyle/>
                    <a:p>
                      <a:r>
                        <a:rPr lang="en-US" sz="1050"/>
                        <a:t>11</a:t>
                      </a:r>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050" u="none" strike="noStrike">
                          <a:solidFill>
                            <a:srgbClr val="2C39CE"/>
                          </a:solidFill>
                          <a:hlinkClick r:id="rId23"/>
                        </a:rPr>
                        <a:t>Jharkhand</a:t>
                      </a:r>
                      <a:endParaRPr lang="en-US" sz="1050"/>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050" u="none" strike="noStrike">
                          <a:solidFill>
                            <a:srgbClr val="2C39CE"/>
                          </a:solidFill>
                          <a:hlinkClick r:id="rId24"/>
                        </a:rPr>
                        <a:t>Ranchi</a:t>
                      </a:r>
                      <a:endParaRPr lang="en-US" sz="1050"/>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20685">
                <a:tc>
                  <a:txBody>
                    <a:bodyPr/>
                    <a:lstStyle/>
                    <a:p>
                      <a:r>
                        <a:rPr lang="en-US" sz="1050"/>
                        <a:t>12</a:t>
                      </a:r>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050" u="none" strike="noStrike">
                          <a:solidFill>
                            <a:srgbClr val="2C39CE"/>
                          </a:solidFill>
                          <a:hlinkClick r:id="rId25"/>
                        </a:rPr>
                        <a:t>Karnataka</a:t>
                      </a:r>
                      <a:endParaRPr lang="en-US" sz="1050"/>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050" u="none" strike="noStrike">
                          <a:solidFill>
                            <a:srgbClr val="2C39CE"/>
                          </a:solidFill>
                          <a:hlinkClick r:id="rId26"/>
                        </a:rPr>
                        <a:t>Bengaluru (formerly Bangalore)</a:t>
                      </a:r>
                      <a:endParaRPr lang="en-US" sz="1050"/>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219416">
                <a:tc>
                  <a:txBody>
                    <a:bodyPr/>
                    <a:lstStyle/>
                    <a:p>
                      <a:r>
                        <a:rPr lang="en-US" sz="1050"/>
                        <a:t>13</a:t>
                      </a:r>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050" u="none" strike="noStrike">
                          <a:solidFill>
                            <a:srgbClr val="2C39CE"/>
                          </a:solidFill>
                          <a:hlinkClick r:id="rId27"/>
                        </a:rPr>
                        <a:t>Kerala</a:t>
                      </a:r>
                      <a:endParaRPr lang="en-US" sz="1050"/>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050" u="none" strike="noStrike">
                          <a:solidFill>
                            <a:srgbClr val="2C39CE"/>
                          </a:solidFill>
                          <a:hlinkClick r:id="rId28"/>
                        </a:rPr>
                        <a:t>Thiruvananthapuram</a:t>
                      </a:r>
                      <a:endParaRPr lang="en-US" sz="1050"/>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219416">
                <a:tc>
                  <a:txBody>
                    <a:bodyPr/>
                    <a:lstStyle/>
                    <a:p>
                      <a:r>
                        <a:rPr lang="en-US" sz="1050"/>
                        <a:t>14</a:t>
                      </a:r>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050" u="none" strike="noStrike">
                          <a:solidFill>
                            <a:srgbClr val="2C39CE"/>
                          </a:solidFill>
                          <a:hlinkClick r:id="rId29"/>
                        </a:rPr>
                        <a:t>Madhya Pradesh</a:t>
                      </a:r>
                      <a:endParaRPr lang="en-US" sz="1050"/>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050" u="none" strike="noStrike">
                          <a:solidFill>
                            <a:srgbClr val="2C39CE"/>
                          </a:solidFill>
                          <a:hlinkClick r:id="rId30"/>
                        </a:rPr>
                        <a:t>Bhopal</a:t>
                      </a:r>
                      <a:endParaRPr lang="en-US" sz="1050"/>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219416">
                <a:tc>
                  <a:txBody>
                    <a:bodyPr/>
                    <a:lstStyle/>
                    <a:p>
                      <a:r>
                        <a:rPr lang="en-US" sz="1050"/>
                        <a:t>15</a:t>
                      </a:r>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050" u="none" strike="noStrike">
                          <a:solidFill>
                            <a:srgbClr val="2C39CE"/>
                          </a:solidFill>
                          <a:hlinkClick r:id="rId31" tooltip="Maharashtra"/>
                        </a:rPr>
                        <a:t>Maharashtra</a:t>
                      </a:r>
                      <a:endParaRPr lang="en-US" sz="1050"/>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050" u="none" strike="noStrike">
                          <a:solidFill>
                            <a:srgbClr val="2C39CE"/>
                          </a:solidFill>
                          <a:hlinkClick r:id="rId32"/>
                        </a:rPr>
                        <a:t>Mumbai</a:t>
                      </a:r>
                      <a:endParaRPr lang="en-US" sz="1050"/>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164902">
                <a:tc>
                  <a:txBody>
                    <a:bodyPr/>
                    <a:lstStyle/>
                    <a:p>
                      <a:r>
                        <a:rPr lang="en-US" sz="1050"/>
                        <a:t>16</a:t>
                      </a:r>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050" u="none" strike="noStrike">
                          <a:solidFill>
                            <a:srgbClr val="2C39CE"/>
                          </a:solidFill>
                          <a:hlinkClick r:id="rId33"/>
                        </a:rPr>
                        <a:t>Manipur</a:t>
                      </a:r>
                      <a:endParaRPr lang="en-US" sz="1050"/>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050" u="none" strike="noStrike">
                          <a:solidFill>
                            <a:srgbClr val="2C39CE"/>
                          </a:solidFill>
                          <a:hlinkClick r:id="rId34"/>
                        </a:rPr>
                        <a:t>Imphal</a:t>
                      </a:r>
                      <a:endParaRPr lang="en-US" sz="1050"/>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164902">
                <a:tc>
                  <a:txBody>
                    <a:bodyPr/>
                    <a:lstStyle/>
                    <a:p>
                      <a:r>
                        <a:rPr lang="en-US" sz="1050"/>
                        <a:t>17</a:t>
                      </a:r>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050" u="none" strike="noStrike">
                          <a:solidFill>
                            <a:srgbClr val="2C39CE"/>
                          </a:solidFill>
                          <a:hlinkClick r:id="rId35"/>
                        </a:rPr>
                        <a:t>Meghalaya</a:t>
                      </a:r>
                      <a:endParaRPr lang="en-US" sz="1050"/>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050" u="none" strike="noStrike">
                          <a:solidFill>
                            <a:srgbClr val="2C39CE"/>
                          </a:solidFill>
                          <a:hlinkClick r:id="rId36"/>
                        </a:rPr>
                        <a:t>Shillong</a:t>
                      </a:r>
                      <a:endParaRPr lang="en-US" sz="1050"/>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164902">
                <a:tc>
                  <a:txBody>
                    <a:bodyPr/>
                    <a:lstStyle/>
                    <a:p>
                      <a:r>
                        <a:rPr lang="en-US" sz="1050"/>
                        <a:t>18</a:t>
                      </a:r>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050" u="none" strike="noStrike">
                          <a:solidFill>
                            <a:srgbClr val="2C39CE"/>
                          </a:solidFill>
                          <a:hlinkClick r:id="rId37"/>
                        </a:rPr>
                        <a:t>Mizoram</a:t>
                      </a:r>
                      <a:endParaRPr lang="en-US" sz="1050"/>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050" u="none" strike="noStrike">
                          <a:solidFill>
                            <a:srgbClr val="2C39CE"/>
                          </a:solidFill>
                          <a:hlinkClick r:id="rId38"/>
                        </a:rPr>
                        <a:t>Aizawl</a:t>
                      </a:r>
                      <a:endParaRPr lang="en-US" sz="1050"/>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164902">
                <a:tc>
                  <a:txBody>
                    <a:bodyPr/>
                    <a:lstStyle/>
                    <a:p>
                      <a:r>
                        <a:rPr lang="en-US" sz="1050"/>
                        <a:t>19</a:t>
                      </a:r>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050" u="none" strike="noStrike">
                          <a:solidFill>
                            <a:srgbClr val="2C39CE"/>
                          </a:solidFill>
                          <a:hlinkClick r:id="rId39"/>
                        </a:rPr>
                        <a:t>Nagaland</a:t>
                      </a:r>
                      <a:endParaRPr lang="en-US" sz="1050"/>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050" u="none" strike="noStrike">
                          <a:solidFill>
                            <a:srgbClr val="2C39CE"/>
                          </a:solidFill>
                          <a:hlinkClick r:id="rId40"/>
                        </a:rPr>
                        <a:t>Kohima</a:t>
                      </a:r>
                      <a:endParaRPr lang="en-US" sz="1050"/>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219416">
                <a:tc>
                  <a:txBody>
                    <a:bodyPr/>
                    <a:lstStyle/>
                    <a:p>
                      <a:r>
                        <a:rPr lang="en-US" sz="1050"/>
                        <a:t>20</a:t>
                      </a:r>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050" u="none" strike="noStrike">
                          <a:solidFill>
                            <a:srgbClr val="2C39CE"/>
                          </a:solidFill>
                          <a:hlinkClick r:id="rId41"/>
                        </a:rPr>
                        <a:t>Odisha</a:t>
                      </a:r>
                      <a:endParaRPr lang="en-US" sz="1050"/>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050" u="none" strike="noStrike">
                          <a:solidFill>
                            <a:srgbClr val="2C39CE"/>
                          </a:solidFill>
                          <a:hlinkClick r:id="rId42"/>
                        </a:rPr>
                        <a:t>Bhubaneswar</a:t>
                      </a:r>
                      <a:endParaRPr lang="en-US" sz="1050"/>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164902">
                <a:tc>
                  <a:txBody>
                    <a:bodyPr/>
                    <a:lstStyle/>
                    <a:p>
                      <a:r>
                        <a:rPr lang="en-US" sz="1050"/>
                        <a:t>21</a:t>
                      </a:r>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050" u="none" strike="noStrike">
                          <a:solidFill>
                            <a:srgbClr val="2C39CE"/>
                          </a:solidFill>
                          <a:hlinkClick r:id="rId43"/>
                        </a:rPr>
                        <a:t>Punjab</a:t>
                      </a:r>
                      <a:endParaRPr lang="en-US" sz="1050"/>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050" u="none" strike="noStrike">
                          <a:solidFill>
                            <a:srgbClr val="2C39CE"/>
                          </a:solidFill>
                          <a:hlinkClick r:id="rId17"/>
                        </a:rPr>
                        <a:t>Chandigarh</a:t>
                      </a:r>
                      <a:endParaRPr lang="en-US" sz="1050"/>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164902">
                <a:tc>
                  <a:txBody>
                    <a:bodyPr/>
                    <a:lstStyle/>
                    <a:p>
                      <a:r>
                        <a:rPr lang="en-US" sz="1050"/>
                        <a:t>22</a:t>
                      </a:r>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050" u="none" strike="noStrike">
                          <a:solidFill>
                            <a:srgbClr val="2C39CE"/>
                          </a:solidFill>
                          <a:hlinkClick r:id="rId44"/>
                        </a:rPr>
                        <a:t>Rajasthan</a:t>
                      </a:r>
                      <a:endParaRPr lang="en-US" sz="1050"/>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050" u="none" strike="noStrike">
                          <a:solidFill>
                            <a:srgbClr val="2C39CE"/>
                          </a:solidFill>
                          <a:hlinkClick r:id="rId45"/>
                        </a:rPr>
                        <a:t>Jaipur</a:t>
                      </a:r>
                      <a:endParaRPr lang="en-US" sz="1050"/>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164902">
                <a:tc>
                  <a:txBody>
                    <a:bodyPr/>
                    <a:lstStyle/>
                    <a:p>
                      <a:r>
                        <a:rPr lang="en-US" sz="1050"/>
                        <a:t>23</a:t>
                      </a:r>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050" u="none" strike="noStrike">
                          <a:solidFill>
                            <a:srgbClr val="2C39CE"/>
                          </a:solidFill>
                          <a:hlinkClick r:id="rId46" tooltip="Sikkim"/>
                        </a:rPr>
                        <a:t>Sikkim</a:t>
                      </a:r>
                      <a:endParaRPr lang="en-US" sz="1050"/>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050" u="none" strike="noStrike">
                          <a:solidFill>
                            <a:srgbClr val="2C39CE"/>
                          </a:solidFill>
                          <a:hlinkClick r:id="rId47"/>
                        </a:rPr>
                        <a:t>Gangtok</a:t>
                      </a:r>
                      <a:endParaRPr lang="en-US" sz="1050"/>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164902">
                <a:tc>
                  <a:txBody>
                    <a:bodyPr/>
                    <a:lstStyle/>
                    <a:p>
                      <a:r>
                        <a:rPr lang="en-US" sz="1050"/>
                        <a:t>24</a:t>
                      </a:r>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050" u="none" strike="noStrike">
                          <a:solidFill>
                            <a:srgbClr val="2C39CE"/>
                          </a:solidFill>
                          <a:hlinkClick r:id="rId48" tooltip="Tamil Nadu"/>
                        </a:rPr>
                        <a:t>Tamil Nadu</a:t>
                      </a:r>
                      <a:endParaRPr lang="en-US" sz="1050"/>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050" u="none" strike="noStrike">
                          <a:solidFill>
                            <a:srgbClr val="2C39CE"/>
                          </a:solidFill>
                          <a:hlinkClick r:id="rId49"/>
                        </a:rPr>
                        <a:t>Chennai</a:t>
                      </a:r>
                      <a:endParaRPr lang="en-US" sz="1050"/>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89611">
                <a:tc>
                  <a:txBody>
                    <a:bodyPr/>
                    <a:lstStyle/>
                    <a:p>
                      <a:r>
                        <a:rPr lang="en-US" sz="1050"/>
                        <a:t>25</a:t>
                      </a:r>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050" u="none" strike="noStrike">
                          <a:solidFill>
                            <a:srgbClr val="2C39CE"/>
                          </a:solidFill>
                          <a:hlinkClick r:id="rId50"/>
                        </a:rPr>
                        <a:t>Telangana</a:t>
                      </a:r>
                      <a:endParaRPr lang="en-US" sz="1050"/>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050" u="none" strike="noStrike">
                          <a:solidFill>
                            <a:srgbClr val="2C39CE"/>
                          </a:solidFill>
                          <a:hlinkClick r:id="rId3"/>
                        </a:rPr>
                        <a:t>Hyderabad (from June 2, 2014 – shared with Andhra Pradesh)</a:t>
                      </a:r>
                      <a:endParaRPr lang="en-US" sz="1050"/>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164902">
                <a:tc>
                  <a:txBody>
                    <a:bodyPr/>
                    <a:lstStyle/>
                    <a:p>
                      <a:r>
                        <a:rPr lang="en-US" sz="1050"/>
                        <a:t>26</a:t>
                      </a:r>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050" u="none" strike="noStrike">
                          <a:solidFill>
                            <a:srgbClr val="2C39CE"/>
                          </a:solidFill>
                          <a:hlinkClick r:id="rId51"/>
                        </a:rPr>
                        <a:t>Tripura</a:t>
                      </a:r>
                      <a:endParaRPr lang="en-US" sz="1050"/>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050" u="none" strike="noStrike">
                          <a:solidFill>
                            <a:srgbClr val="2C39CE"/>
                          </a:solidFill>
                          <a:hlinkClick r:id="rId52"/>
                        </a:rPr>
                        <a:t>Agartala</a:t>
                      </a:r>
                      <a:endParaRPr lang="en-US" sz="1050"/>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219416">
                <a:tc>
                  <a:txBody>
                    <a:bodyPr/>
                    <a:lstStyle/>
                    <a:p>
                      <a:r>
                        <a:rPr lang="en-US" sz="1050"/>
                        <a:t>27</a:t>
                      </a:r>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050" u="none" strike="noStrike">
                          <a:solidFill>
                            <a:srgbClr val="2C39CE"/>
                          </a:solidFill>
                          <a:hlinkClick r:id="rId53"/>
                        </a:rPr>
                        <a:t>Uttar Pradesh</a:t>
                      </a:r>
                      <a:endParaRPr lang="en-US" sz="1050"/>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050" u="none" strike="noStrike">
                          <a:solidFill>
                            <a:srgbClr val="2C39CE"/>
                          </a:solidFill>
                          <a:hlinkClick r:id="rId54"/>
                        </a:rPr>
                        <a:t>Lucknow</a:t>
                      </a:r>
                      <a:endParaRPr lang="en-US" sz="1050"/>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219416">
                <a:tc>
                  <a:txBody>
                    <a:bodyPr/>
                    <a:lstStyle/>
                    <a:p>
                      <a:r>
                        <a:rPr lang="en-US" sz="1050"/>
                        <a:t>28</a:t>
                      </a:r>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050" u="none" strike="noStrike">
                          <a:solidFill>
                            <a:srgbClr val="2C39CE"/>
                          </a:solidFill>
                          <a:hlinkClick r:id="rId55" tooltip="Uttarakhand"/>
                        </a:rPr>
                        <a:t>Uttarakhand</a:t>
                      </a:r>
                      <a:endParaRPr lang="en-US" sz="1050"/>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050" u="none" strike="noStrike">
                          <a:solidFill>
                            <a:srgbClr val="2C39CE"/>
                          </a:solidFill>
                          <a:hlinkClick r:id="rId56"/>
                        </a:rPr>
                        <a:t>Dehradun</a:t>
                      </a:r>
                      <a:endParaRPr lang="en-US" sz="1050"/>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219416">
                <a:tc>
                  <a:txBody>
                    <a:bodyPr/>
                    <a:lstStyle/>
                    <a:p>
                      <a:r>
                        <a:rPr lang="en-US" sz="1050"/>
                        <a:t>29</a:t>
                      </a:r>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050" u="none" strike="noStrike">
                          <a:solidFill>
                            <a:srgbClr val="2C39CE"/>
                          </a:solidFill>
                          <a:hlinkClick r:id="rId57"/>
                        </a:rPr>
                        <a:t>West Bengal</a:t>
                      </a:r>
                      <a:endParaRPr lang="en-US" sz="1050"/>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050" u="none" strike="noStrike" dirty="0">
                          <a:solidFill>
                            <a:srgbClr val="2C39CE"/>
                          </a:solidFill>
                          <a:hlinkClick r:id="rId58"/>
                        </a:rPr>
                        <a:t>Kolkata</a:t>
                      </a:r>
                      <a:endParaRPr lang="en-US" sz="1050" dirty="0"/>
                    </a:p>
                  </a:txBody>
                  <a:tcPr marL="11429" marR="11429" marT="11429" marB="1142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7" name="Table 76"/>
          <p:cNvGraphicFramePr>
            <a:graphicFrameLocks noGrp="1"/>
          </p:cNvGraphicFramePr>
          <p:nvPr/>
        </p:nvGraphicFramePr>
        <p:xfrm>
          <a:off x="228602" y="228603"/>
          <a:ext cx="8686798" cy="6532571"/>
        </p:xfrm>
        <a:graphic>
          <a:graphicData uri="http://schemas.openxmlformats.org/drawingml/2006/table">
            <a:tbl>
              <a:tblPr/>
              <a:tblGrid>
                <a:gridCol w="1763485"/>
                <a:gridCol w="1778000"/>
                <a:gridCol w="312056"/>
                <a:gridCol w="3006272"/>
                <a:gridCol w="1826985"/>
              </a:tblGrid>
              <a:tr h="475744">
                <a:tc>
                  <a:txBody>
                    <a:bodyPr/>
                    <a:lstStyle/>
                    <a:p>
                      <a:pPr marL="0" marR="0" algn="ctr">
                        <a:lnSpc>
                          <a:spcPct val="115000"/>
                        </a:lnSpc>
                        <a:spcBef>
                          <a:spcPts val="1200"/>
                        </a:spcBef>
                        <a:spcAft>
                          <a:spcPts val="1200"/>
                        </a:spcAft>
                      </a:pPr>
                      <a:r>
                        <a:rPr lang="en-US" sz="1200" b="1" dirty="0">
                          <a:solidFill>
                            <a:srgbClr val="222222"/>
                          </a:solidFill>
                          <a:latin typeface="Arial"/>
                          <a:ea typeface="Times New Roman"/>
                          <a:cs typeface="Times New Roman"/>
                        </a:rPr>
                        <a:t>State</a:t>
                      </a:r>
                      <a:br>
                        <a:rPr lang="en-US" sz="1200" b="1" dirty="0">
                          <a:solidFill>
                            <a:srgbClr val="222222"/>
                          </a:solidFill>
                          <a:latin typeface="Arial"/>
                          <a:ea typeface="Times New Roman"/>
                          <a:cs typeface="Times New Roman"/>
                        </a:rPr>
                      </a:br>
                      <a:endParaRPr lang="en-US" sz="2000" dirty="0">
                        <a:latin typeface="Calibri"/>
                        <a:ea typeface="Calibri"/>
                        <a:cs typeface="Times New Roman"/>
                      </a:endParaRPr>
                    </a:p>
                  </a:txBody>
                  <a:tcPr marL="53670" marR="53670"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4BACC6"/>
                    </a:solidFill>
                  </a:tcPr>
                </a:tc>
                <a:tc>
                  <a:txBody>
                    <a:bodyPr/>
                    <a:lstStyle/>
                    <a:p>
                      <a:pPr marL="0" marR="0">
                        <a:lnSpc>
                          <a:spcPct val="115000"/>
                        </a:lnSpc>
                        <a:spcBef>
                          <a:spcPts val="1200"/>
                        </a:spcBef>
                        <a:spcAft>
                          <a:spcPts val="1200"/>
                        </a:spcAft>
                      </a:pPr>
                      <a:r>
                        <a:rPr lang="en-US" sz="1200">
                          <a:solidFill>
                            <a:srgbClr val="222222"/>
                          </a:solidFill>
                          <a:latin typeface="Arial"/>
                          <a:ea typeface="Times New Roman"/>
                          <a:cs typeface="Times New Roman"/>
                        </a:rPr>
                        <a:t>C</a:t>
                      </a:r>
                      <a:r>
                        <a:rPr lang="en-US" sz="1200" b="1">
                          <a:solidFill>
                            <a:srgbClr val="222222"/>
                          </a:solidFill>
                          <a:latin typeface="Arial"/>
                          <a:ea typeface="Times New Roman"/>
                          <a:cs typeface="Times New Roman"/>
                        </a:rPr>
                        <a:t>hief </a:t>
                      </a:r>
                      <a:r>
                        <a:rPr lang="en-US" sz="1200">
                          <a:solidFill>
                            <a:srgbClr val="222222"/>
                          </a:solidFill>
                          <a:latin typeface="Arial"/>
                          <a:ea typeface="Times New Roman"/>
                          <a:cs typeface="Times New Roman"/>
                        </a:rPr>
                        <a:t>M</a:t>
                      </a:r>
                      <a:r>
                        <a:rPr lang="en-US" sz="1200" b="1">
                          <a:solidFill>
                            <a:srgbClr val="222222"/>
                          </a:solidFill>
                          <a:latin typeface="Arial"/>
                          <a:ea typeface="Times New Roman"/>
                          <a:cs typeface="Times New Roman"/>
                        </a:rPr>
                        <a:t>inisters Name</a:t>
                      </a:r>
                      <a:r>
                        <a:rPr lang="en-US" sz="1100" b="1" u="none" strike="noStrike" baseline="30000">
                          <a:solidFill>
                            <a:srgbClr val="0B0080"/>
                          </a:solidFill>
                          <a:latin typeface="Arial"/>
                          <a:ea typeface="Times New Roman"/>
                          <a:cs typeface="Times New Roman"/>
                          <a:hlinkClick r:id="rId2"/>
                        </a:rPr>
                        <a:t>[3]</a:t>
                      </a:r>
                      <a:endParaRPr lang="en-US" sz="2000">
                        <a:latin typeface="Calibri"/>
                        <a:ea typeface="Calibri"/>
                        <a:cs typeface="Times New Roman"/>
                      </a:endParaRPr>
                    </a:p>
                  </a:txBody>
                  <a:tcPr marL="53670" marR="53670" marT="0" marB="0">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4BACC6"/>
                    </a:solidFill>
                  </a:tcPr>
                </a:tc>
                <a:tc>
                  <a:txBody>
                    <a:bodyPr/>
                    <a:lstStyle/>
                    <a:p>
                      <a:pPr marL="0" marR="0" algn="ctr">
                        <a:lnSpc>
                          <a:spcPct val="115000"/>
                        </a:lnSpc>
                        <a:spcBef>
                          <a:spcPts val="1200"/>
                        </a:spcBef>
                        <a:spcAft>
                          <a:spcPts val="1200"/>
                        </a:spcAft>
                      </a:pPr>
                      <a:endParaRPr lang="en-US" sz="1200">
                        <a:solidFill>
                          <a:srgbClr val="222222"/>
                        </a:solidFill>
                        <a:latin typeface="Arial"/>
                        <a:ea typeface="Times New Roman"/>
                        <a:cs typeface="Times New Roman"/>
                      </a:endParaRPr>
                    </a:p>
                  </a:txBody>
                  <a:tcPr marL="53670" marR="53670" marT="0" marB="0">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4BACC6"/>
                    </a:solidFill>
                  </a:tcPr>
                </a:tc>
                <a:tc>
                  <a:txBody>
                    <a:bodyPr/>
                    <a:lstStyle/>
                    <a:p>
                      <a:pPr marL="0" marR="0" algn="ctr">
                        <a:lnSpc>
                          <a:spcPct val="115000"/>
                        </a:lnSpc>
                        <a:spcBef>
                          <a:spcPts val="1200"/>
                        </a:spcBef>
                        <a:spcAft>
                          <a:spcPts val="1200"/>
                        </a:spcAft>
                      </a:pPr>
                      <a:r>
                        <a:rPr lang="en-US" sz="1200" b="1">
                          <a:solidFill>
                            <a:srgbClr val="222222"/>
                          </a:solidFill>
                          <a:latin typeface="Arial"/>
                          <a:ea typeface="Times New Roman"/>
                          <a:cs typeface="Times New Roman"/>
                        </a:rPr>
                        <a:t>State</a:t>
                      </a:r>
                      <a:br>
                        <a:rPr lang="en-US" sz="1200" b="1">
                          <a:solidFill>
                            <a:srgbClr val="222222"/>
                          </a:solidFill>
                          <a:latin typeface="Arial"/>
                          <a:ea typeface="Times New Roman"/>
                          <a:cs typeface="Times New Roman"/>
                        </a:rPr>
                      </a:br>
                      <a:endParaRPr lang="en-US" sz="2000">
                        <a:latin typeface="Calibri"/>
                        <a:ea typeface="Calibri"/>
                        <a:cs typeface="Times New Roman"/>
                      </a:endParaRPr>
                    </a:p>
                  </a:txBody>
                  <a:tcPr marL="53670" marR="53670" marT="0" marB="0">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4BACC6"/>
                    </a:solidFill>
                  </a:tcPr>
                </a:tc>
                <a:tc>
                  <a:txBody>
                    <a:bodyPr/>
                    <a:lstStyle/>
                    <a:p>
                      <a:pPr marL="0" marR="0">
                        <a:lnSpc>
                          <a:spcPct val="115000"/>
                        </a:lnSpc>
                        <a:spcBef>
                          <a:spcPts val="1200"/>
                        </a:spcBef>
                        <a:spcAft>
                          <a:spcPts val="1200"/>
                        </a:spcAft>
                      </a:pPr>
                      <a:r>
                        <a:rPr lang="en-US" sz="1200">
                          <a:solidFill>
                            <a:srgbClr val="222222"/>
                          </a:solidFill>
                          <a:latin typeface="Arial"/>
                          <a:ea typeface="Times New Roman"/>
                          <a:cs typeface="Times New Roman"/>
                        </a:rPr>
                        <a:t>C</a:t>
                      </a:r>
                      <a:r>
                        <a:rPr lang="en-US" sz="1200" b="1">
                          <a:solidFill>
                            <a:srgbClr val="222222"/>
                          </a:solidFill>
                          <a:latin typeface="Arial"/>
                          <a:ea typeface="Times New Roman"/>
                          <a:cs typeface="Times New Roman"/>
                        </a:rPr>
                        <a:t>hief </a:t>
                      </a:r>
                      <a:r>
                        <a:rPr lang="en-US" sz="1200">
                          <a:solidFill>
                            <a:srgbClr val="222222"/>
                          </a:solidFill>
                          <a:latin typeface="Arial"/>
                          <a:ea typeface="Times New Roman"/>
                          <a:cs typeface="Times New Roman"/>
                        </a:rPr>
                        <a:t>M</a:t>
                      </a:r>
                      <a:r>
                        <a:rPr lang="en-US" sz="1200" b="1">
                          <a:solidFill>
                            <a:srgbClr val="222222"/>
                          </a:solidFill>
                          <a:latin typeface="Arial"/>
                          <a:ea typeface="Times New Roman"/>
                          <a:cs typeface="Times New Roman"/>
                        </a:rPr>
                        <a:t>inisters Name</a:t>
                      </a:r>
                      <a:r>
                        <a:rPr lang="en-US" sz="1100" b="1" u="none" strike="noStrike" baseline="30000">
                          <a:solidFill>
                            <a:srgbClr val="0B0080"/>
                          </a:solidFill>
                          <a:latin typeface="Arial"/>
                          <a:ea typeface="Times New Roman"/>
                          <a:cs typeface="Times New Roman"/>
                          <a:hlinkClick r:id="rId2"/>
                        </a:rPr>
                        <a:t>[3]</a:t>
                      </a:r>
                      <a:endParaRPr lang="en-US" sz="2000">
                        <a:latin typeface="Calibri"/>
                        <a:ea typeface="Calibri"/>
                        <a:cs typeface="Times New Roman"/>
                      </a:endParaRPr>
                    </a:p>
                  </a:txBody>
                  <a:tcPr marL="53670" marR="53670"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4BACC6"/>
                    </a:solidFill>
                  </a:tcPr>
                </a:tc>
              </a:tr>
              <a:tr h="342172">
                <a:tc>
                  <a:txBody>
                    <a:bodyPr/>
                    <a:lstStyle/>
                    <a:p>
                      <a:pPr marL="0" marR="0" algn="ctr">
                        <a:lnSpc>
                          <a:spcPct val="115000"/>
                        </a:lnSpc>
                        <a:spcBef>
                          <a:spcPts val="1200"/>
                        </a:spcBef>
                        <a:spcAft>
                          <a:spcPts val="1200"/>
                        </a:spcAft>
                      </a:pPr>
                      <a:r>
                        <a:rPr lang="en-US" sz="1200" b="1" u="none" strike="noStrike" dirty="0">
                          <a:solidFill>
                            <a:schemeClr val="tx1"/>
                          </a:solidFill>
                          <a:latin typeface="Arial"/>
                          <a:ea typeface="Times New Roman"/>
                          <a:cs typeface="Times New Roman"/>
                        </a:rPr>
                        <a:t>Delhi</a:t>
                      </a:r>
                      <a:endParaRPr lang="en-US" sz="2000" dirty="0">
                        <a:solidFill>
                          <a:schemeClr val="tx1"/>
                        </a:solidFill>
                        <a:latin typeface="Calibri"/>
                        <a:ea typeface="Calibri"/>
                        <a:cs typeface="Times New Roman"/>
                      </a:endParaRPr>
                    </a:p>
                  </a:txBody>
                  <a:tcPr marL="53670" marR="53670" marT="0" marB="0" anchor="ctr">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ctr">
                        <a:lnSpc>
                          <a:spcPct val="115000"/>
                        </a:lnSpc>
                        <a:spcBef>
                          <a:spcPts val="1200"/>
                        </a:spcBef>
                        <a:spcAft>
                          <a:spcPts val="1200"/>
                        </a:spcAft>
                      </a:pPr>
                      <a:r>
                        <a:rPr lang="en-US" sz="1200" u="none" strike="noStrike">
                          <a:solidFill>
                            <a:srgbClr val="222222"/>
                          </a:solidFill>
                          <a:latin typeface="Arial"/>
                          <a:ea typeface="Times New Roman"/>
                          <a:cs typeface="Times New Roman"/>
                          <a:hlinkClick r:id="rId3" tooltip="Arvind Kejriwal"/>
                        </a:rPr>
                        <a:t>Arvind Kejriwal</a:t>
                      </a:r>
                      <a:endParaRPr lang="en-US" sz="2000">
                        <a:latin typeface="Calibri"/>
                        <a:ea typeface="Calibri"/>
                        <a:cs typeface="Times New Roman"/>
                      </a:endParaRPr>
                    </a:p>
                  </a:txBody>
                  <a:tcPr marL="53670" marR="53670" marT="0" marB="0" anchor="ctr">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ctr">
                        <a:lnSpc>
                          <a:spcPct val="115000"/>
                        </a:lnSpc>
                        <a:spcBef>
                          <a:spcPts val="1200"/>
                        </a:spcBef>
                        <a:spcAft>
                          <a:spcPts val="1200"/>
                        </a:spcAft>
                      </a:pPr>
                      <a:endParaRPr lang="en-US" sz="1200">
                        <a:solidFill>
                          <a:srgbClr val="222222"/>
                        </a:solidFill>
                        <a:latin typeface="Arial"/>
                        <a:ea typeface="Times New Roman"/>
                        <a:cs typeface="Times New Roman"/>
                      </a:endParaRPr>
                    </a:p>
                  </a:txBody>
                  <a:tcPr marL="53670" marR="53670" marT="0" marB="0">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ctr">
                        <a:lnSpc>
                          <a:spcPct val="115000"/>
                        </a:lnSpc>
                        <a:spcBef>
                          <a:spcPts val="1200"/>
                        </a:spcBef>
                        <a:spcAft>
                          <a:spcPts val="1200"/>
                        </a:spcAft>
                      </a:pPr>
                      <a:r>
                        <a:rPr lang="en-US" sz="1200" b="1" u="none" strike="noStrike" dirty="0">
                          <a:solidFill>
                            <a:srgbClr val="222222"/>
                          </a:solidFill>
                          <a:latin typeface="Arial"/>
                          <a:ea typeface="Times New Roman"/>
                          <a:cs typeface="Times New Roman"/>
                        </a:rPr>
                        <a:t>Maharashtra</a:t>
                      </a:r>
                      <a:endParaRPr lang="en-US" sz="2000" dirty="0">
                        <a:latin typeface="Calibri"/>
                        <a:ea typeface="Calibri"/>
                        <a:cs typeface="Times New Roman"/>
                      </a:endParaRPr>
                    </a:p>
                  </a:txBody>
                  <a:tcPr marL="53670" marR="53670" marT="0" marB="0">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ctr">
                        <a:lnSpc>
                          <a:spcPct val="115000"/>
                        </a:lnSpc>
                        <a:spcBef>
                          <a:spcPts val="1200"/>
                        </a:spcBef>
                        <a:spcAft>
                          <a:spcPts val="1200"/>
                        </a:spcAft>
                      </a:pPr>
                      <a:r>
                        <a:rPr lang="en-US" sz="1200" u="none" strike="noStrike">
                          <a:solidFill>
                            <a:srgbClr val="222222"/>
                          </a:solidFill>
                          <a:latin typeface="Arial"/>
                          <a:ea typeface="Times New Roman"/>
                          <a:cs typeface="Times New Roman"/>
                          <a:hlinkClick r:id="rId4" tooltip="Devendra Fadnavis"/>
                        </a:rPr>
                        <a:t>Devendra Fadnavis</a:t>
                      </a:r>
                      <a:endParaRPr lang="en-US" sz="2000">
                        <a:latin typeface="Calibri"/>
                        <a:ea typeface="Calibri"/>
                        <a:cs typeface="Times New Roman"/>
                      </a:endParaRPr>
                    </a:p>
                  </a:txBody>
                  <a:tcPr marL="53670" marR="53670"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397283">
                <a:tc>
                  <a:txBody>
                    <a:bodyPr/>
                    <a:lstStyle/>
                    <a:p>
                      <a:pPr marL="0" marR="0" algn="ctr">
                        <a:lnSpc>
                          <a:spcPct val="115000"/>
                        </a:lnSpc>
                        <a:spcBef>
                          <a:spcPts val="1200"/>
                        </a:spcBef>
                        <a:spcAft>
                          <a:spcPts val="1200"/>
                        </a:spcAft>
                      </a:pPr>
                      <a:r>
                        <a:rPr lang="en-US" sz="1200" b="1" u="none" strike="noStrike" dirty="0">
                          <a:solidFill>
                            <a:schemeClr val="tx1"/>
                          </a:solidFill>
                          <a:latin typeface="Arial"/>
                          <a:ea typeface="Times New Roman"/>
                          <a:cs typeface="Times New Roman"/>
                        </a:rPr>
                        <a:t>Uttar Pradesh</a:t>
                      </a:r>
                      <a:endParaRPr lang="en-US" sz="2000" dirty="0">
                        <a:solidFill>
                          <a:schemeClr val="tx1"/>
                        </a:solidFill>
                        <a:latin typeface="Calibri"/>
                        <a:ea typeface="Calibri"/>
                        <a:cs typeface="Times New Roman"/>
                      </a:endParaRPr>
                    </a:p>
                  </a:txBody>
                  <a:tcPr marL="53670" marR="53670" marT="0" marB="0" anchor="ctr">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ctr">
                        <a:lnSpc>
                          <a:spcPct val="115000"/>
                        </a:lnSpc>
                        <a:spcBef>
                          <a:spcPts val="1200"/>
                        </a:spcBef>
                        <a:spcAft>
                          <a:spcPts val="1200"/>
                        </a:spcAft>
                      </a:pPr>
                      <a:r>
                        <a:rPr lang="en-US" sz="1200" u="none" strike="noStrike" dirty="0">
                          <a:solidFill>
                            <a:srgbClr val="222222"/>
                          </a:solidFill>
                          <a:latin typeface="Arial"/>
                          <a:ea typeface="Times New Roman"/>
                          <a:cs typeface="Times New Roman"/>
                          <a:hlinkClick r:id="rId5" tooltip="Yogi Adityanath"/>
                        </a:rPr>
                        <a:t>Yogi </a:t>
                      </a:r>
                      <a:r>
                        <a:rPr lang="en-US" sz="1200" u="none" strike="noStrike" dirty="0" err="1">
                          <a:solidFill>
                            <a:srgbClr val="222222"/>
                          </a:solidFill>
                          <a:latin typeface="Arial"/>
                          <a:ea typeface="Times New Roman"/>
                          <a:cs typeface="Times New Roman"/>
                          <a:hlinkClick r:id="rId5" tooltip="Yogi Adityanath"/>
                        </a:rPr>
                        <a:t>Adityanath</a:t>
                      </a:r>
                      <a:endParaRPr lang="en-US" sz="2000" dirty="0">
                        <a:latin typeface="Calibri"/>
                        <a:ea typeface="Calibri"/>
                        <a:cs typeface="Times New Roman"/>
                      </a:endParaRPr>
                    </a:p>
                  </a:txBody>
                  <a:tcPr marL="53670" marR="53670" marT="0" marB="0" anchor="ctr">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ctr">
                        <a:lnSpc>
                          <a:spcPct val="115000"/>
                        </a:lnSpc>
                        <a:spcBef>
                          <a:spcPts val="1200"/>
                        </a:spcBef>
                        <a:spcAft>
                          <a:spcPts val="1200"/>
                        </a:spcAft>
                      </a:pPr>
                      <a:endParaRPr lang="en-US" sz="1200">
                        <a:solidFill>
                          <a:srgbClr val="222222"/>
                        </a:solidFill>
                        <a:latin typeface="Arial"/>
                        <a:ea typeface="Times New Roman"/>
                        <a:cs typeface="Times New Roman"/>
                      </a:endParaRPr>
                    </a:p>
                  </a:txBody>
                  <a:tcPr marL="53670" marR="53670" marT="0" marB="0">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ctr">
                        <a:lnSpc>
                          <a:spcPct val="115000"/>
                        </a:lnSpc>
                        <a:spcBef>
                          <a:spcPts val="1200"/>
                        </a:spcBef>
                        <a:spcAft>
                          <a:spcPts val="1200"/>
                        </a:spcAft>
                      </a:pPr>
                      <a:r>
                        <a:rPr lang="en-US" sz="1200" b="1" u="none" strike="noStrike" dirty="0">
                          <a:solidFill>
                            <a:srgbClr val="222222"/>
                          </a:solidFill>
                          <a:latin typeface="Arial"/>
                          <a:ea typeface="Times New Roman"/>
                          <a:cs typeface="Times New Roman"/>
                        </a:rPr>
                        <a:t>Sikkim</a:t>
                      </a:r>
                      <a:endParaRPr lang="en-US" sz="2000" dirty="0">
                        <a:latin typeface="Calibri"/>
                        <a:ea typeface="Calibri"/>
                        <a:cs typeface="Times New Roman"/>
                      </a:endParaRPr>
                    </a:p>
                  </a:txBody>
                  <a:tcPr marL="53670" marR="53670" marT="0" marB="0" anchor="ctr">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ctr">
                        <a:lnSpc>
                          <a:spcPct val="115000"/>
                        </a:lnSpc>
                        <a:spcBef>
                          <a:spcPts val="1200"/>
                        </a:spcBef>
                        <a:spcAft>
                          <a:spcPts val="1200"/>
                        </a:spcAft>
                      </a:pPr>
                      <a:r>
                        <a:rPr lang="en-US" sz="1200" u="none" strike="noStrike">
                          <a:solidFill>
                            <a:srgbClr val="222222"/>
                          </a:solidFill>
                          <a:latin typeface="Arial"/>
                          <a:ea typeface="Times New Roman"/>
                          <a:cs typeface="Times New Roman"/>
                          <a:hlinkClick r:id="rId6" tooltip="Pawan Kumar Chamling"/>
                        </a:rPr>
                        <a:t>Pawan Kumar Chamling</a:t>
                      </a:r>
                      <a:endParaRPr lang="en-US" sz="2000">
                        <a:latin typeface="Calibri"/>
                        <a:ea typeface="Calibri"/>
                        <a:cs typeface="Times New Roman"/>
                      </a:endParaRPr>
                    </a:p>
                  </a:txBody>
                  <a:tcPr marL="53670" marR="53670" marT="0" marB="0" anchor="ctr">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356398">
                <a:tc>
                  <a:txBody>
                    <a:bodyPr/>
                    <a:lstStyle/>
                    <a:p>
                      <a:pPr marL="0" marR="0" algn="ctr">
                        <a:lnSpc>
                          <a:spcPct val="115000"/>
                        </a:lnSpc>
                        <a:spcBef>
                          <a:spcPts val="1200"/>
                        </a:spcBef>
                        <a:spcAft>
                          <a:spcPts val="1200"/>
                        </a:spcAft>
                      </a:pPr>
                      <a:r>
                        <a:rPr lang="en-US" sz="1200" b="1" u="none" strike="noStrike" dirty="0">
                          <a:solidFill>
                            <a:schemeClr val="tx1"/>
                          </a:solidFill>
                          <a:latin typeface="Arial"/>
                          <a:ea typeface="Times New Roman"/>
                          <a:cs typeface="Times New Roman"/>
                        </a:rPr>
                        <a:t>Gujarat</a:t>
                      </a:r>
                      <a:endParaRPr lang="en-US" sz="2000" dirty="0">
                        <a:solidFill>
                          <a:schemeClr val="tx1"/>
                        </a:solidFill>
                        <a:latin typeface="Calibri"/>
                        <a:ea typeface="Calibri"/>
                        <a:cs typeface="Times New Roman"/>
                      </a:endParaRPr>
                    </a:p>
                  </a:txBody>
                  <a:tcPr marL="53670" marR="53670" marT="0" marB="0" anchor="ctr">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ctr">
                        <a:lnSpc>
                          <a:spcPct val="115000"/>
                        </a:lnSpc>
                        <a:spcBef>
                          <a:spcPts val="1200"/>
                        </a:spcBef>
                        <a:spcAft>
                          <a:spcPts val="1200"/>
                        </a:spcAft>
                      </a:pPr>
                      <a:r>
                        <a:rPr lang="en-US" sz="1200" u="none" strike="noStrike" dirty="0">
                          <a:solidFill>
                            <a:srgbClr val="222222"/>
                          </a:solidFill>
                          <a:latin typeface="Arial"/>
                          <a:ea typeface="Times New Roman"/>
                          <a:cs typeface="Times New Roman"/>
                          <a:hlinkClick r:id="rId7" tooltip="Vijay Rupani"/>
                        </a:rPr>
                        <a:t>Vijay </a:t>
                      </a:r>
                      <a:r>
                        <a:rPr lang="en-US" sz="1200" u="none" strike="noStrike" dirty="0" err="1">
                          <a:solidFill>
                            <a:srgbClr val="222222"/>
                          </a:solidFill>
                          <a:latin typeface="Arial"/>
                          <a:ea typeface="Times New Roman"/>
                          <a:cs typeface="Times New Roman"/>
                          <a:hlinkClick r:id="rId7" tooltip="Vijay Rupani"/>
                        </a:rPr>
                        <a:t>Rupani</a:t>
                      </a:r>
                      <a:endParaRPr lang="en-US" sz="2000" dirty="0">
                        <a:latin typeface="Calibri"/>
                        <a:ea typeface="Calibri"/>
                        <a:cs typeface="Times New Roman"/>
                      </a:endParaRPr>
                    </a:p>
                  </a:txBody>
                  <a:tcPr marL="53670" marR="53670" marT="0" marB="0" anchor="ctr">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ctr">
                        <a:lnSpc>
                          <a:spcPct val="115000"/>
                        </a:lnSpc>
                        <a:spcBef>
                          <a:spcPts val="1200"/>
                        </a:spcBef>
                        <a:spcAft>
                          <a:spcPts val="1200"/>
                        </a:spcAft>
                      </a:pPr>
                      <a:endParaRPr lang="en-US" sz="1200">
                        <a:solidFill>
                          <a:srgbClr val="222222"/>
                        </a:solidFill>
                        <a:latin typeface="Arial"/>
                        <a:ea typeface="Times New Roman"/>
                        <a:cs typeface="Times New Roman"/>
                      </a:endParaRPr>
                    </a:p>
                  </a:txBody>
                  <a:tcPr marL="53670" marR="53670" marT="0" marB="0">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ctr">
                        <a:lnSpc>
                          <a:spcPct val="115000"/>
                        </a:lnSpc>
                        <a:spcBef>
                          <a:spcPts val="1200"/>
                        </a:spcBef>
                        <a:spcAft>
                          <a:spcPts val="1200"/>
                        </a:spcAft>
                      </a:pPr>
                      <a:r>
                        <a:rPr lang="en-US" sz="1200" b="1" u="none" strike="noStrike" dirty="0">
                          <a:solidFill>
                            <a:srgbClr val="222222"/>
                          </a:solidFill>
                          <a:latin typeface="Arial"/>
                          <a:ea typeface="Times New Roman"/>
                          <a:cs typeface="Times New Roman"/>
                        </a:rPr>
                        <a:t>Goa</a:t>
                      </a:r>
                      <a:endParaRPr lang="en-US" sz="2000" dirty="0">
                        <a:latin typeface="Calibri"/>
                        <a:ea typeface="Calibri"/>
                        <a:cs typeface="Times New Roman"/>
                      </a:endParaRPr>
                    </a:p>
                  </a:txBody>
                  <a:tcPr marL="53670" marR="53670" marT="0" marB="0" anchor="ctr">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ctr">
                        <a:lnSpc>
                          <a:spcPct val="115000"/>
                        </a:lnSpc>
                        <a:spcBef>
                          <a:spcPts val="1200"/>
                        </a:spcBef>
                        <a:spcAft>
                          <a:spcPts val="1200"/>
                        </a:spcAft>
                      </a:pPr>
                      <a:r>
                        <a:rPr lang="en-US" sz="1200" u="none" strike="noStrike">
                          <a:solidFill>
                            <a:srgbClr val="222222"/>
                          </a:solidFill>
                          <a:latin typeface="Arial"/>
                          <a:ea typeface="Times New Roman"/>
                          <a:cs typeface="Times New Roman"/>
                          <a:hlinkClick r:id="rId8" tooltip="Manohar Parrikar"/>
                        </a:rPr>
                        <a:t>Manohar Parrikar</a:t>
                      </a:r>
                      <a:endParaRPr lang="en-US" sz="2000">
                        <a:latin typeface="Calibri"/>
                        <a:ea typeface="Calibri"/>
                        <a:cs typeface="Times New Roman"/>
                      </a:endParaRPr>
                    </a:p>
                  </a:txBody>
                  <a:tcPr marL="53670" marR="53670" marT="0" marB="0" anchor="ctr">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356398">
                <a:tc>
                  <a:txBody>
                    <a:bodyPr/>
                    <a:lstStyle/>
                    <a:p>
                      <a:pPr marL="0" marR="0" algn="ctr">
                        <a:lnSpc>
                          <a:spcPct val="115000"/>
                        </a:lnSpc>
                        <a:spcBef>
                          <a:spcPts val="1200"/>
                        </a:spcBef>
                        <a:spcAft>
                          <a:spcPts val="1200"/>
                        </a:spcAft>
                      </a:pPr>
                      <a:r>
                        <a:rPr lang="en-US" sz="1200" b="1" u="none" strike="noStrike" dirty="0">
                          <a:solidFill>
                            <a:schemeClr val="tx1"/>
                          </a:solidFill>
                          <a:latin typeface="Arial"/>
                          <a:ea typeface="Times New Roman"/>
                          <a:cs typeface="Times New Roman"/>
                        </a:rPr>
                        <a:t>Tripura</a:t>
                      </a:r>
                      <a:endParaRPr lang="en-US" sz="2000" dirty="0">
                        <a:solidFill>
                          <a:schemeClr val="tx1"/>
                        </a:solidFill>
                        <a:latin typeface="Calibri"/>
                        <a:ea typeface="Calibri"/>
                        <a:cs typeface="Times New Roman"/>
                      </a:endParaRPr>
                    </a:p>
                  </a:txBody>
                  <a:tcPr marL="53670" marR="53670" marT="0" marB="0" anchor="ctr">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ctr">
                        <a:lnSpc>
                          <a:spcPct val="115000"/>
                        </a:lnSpc>
                        <a:spcBef>
                          <a:spcPts val="1200"/>
                        </a:spcBef>
                        <a:spcAft>
                          <a:spcPts val="1200"/>
                        </a:spcAft>
                      </a:pPr>
                      <a:r>
                        <a:rPr lang="en-US" sz="1200" u="none" strike="noStrike" dirty="0" err="1">
                          <a:solidFill>
                            <a:srgbClr val="222222"/>
                          </a:solidFill>
                          <a:latin typeface="Arial"/>
                          <a:ea typeface="Times New Roman"/>
                          <a:cs typeface="Times New Roman"/>
                          <a:hlinkClick r:id="rId9" tooltip="Biplab Kumar Deb"/>
                        </a:rPr>
                        <a:t>Biplab</a:t>
                      </a:r>
                      <a:r>
                        <a:rPr lang="en-US" sz="1200" u="none" strike="noStrike" dirty="0">
                          <a:solidFill>
                            <a:srgbClr val="222222"/>
                          </a:solidFill>
                          <a:latin typeface="Arial"/>
                          <a:ea typeface="Times New Roman"/>
                          <a:cs typeface="Times New Roman"/>
                          <a:hlinkClick r:id="rId9" tooltip="Biplab Kumar Deb"/>
                        </a:rPr>
                        <a:t> Kumar Deb</a:t>
                      </a:r>
                      <a:endParaRPr lang="en-US" sz="2000" dirty="0">
                        <a:latin typeface="Calibri"/>
                        <a:ea typeface="Calibri"/>
                        <a:cs typeface="Times New Roman"/>
                      </a:endParaRPr>
                    </a:p>
                  </a:txBody>
                  <a:tcPr marL="53670" marR="53670" marT="0" marB="0" anchor="ctr">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ctr">
                        <a:lnSpc>
                          <a:spcPct val="115000"/>
                        </a:lnSpc>
                        <a:spcBef>
                          <a:spcPts val="1200"/>
                        </a:spcBef>
                        <a:spcAft>
                          <a:spcPts val="1200"/>
                        </a:spcAft>
                      </a:pPr>
                      <a:endParaRPr lang="en-US" sz="1200">
                        <a:solidFill>
                          <a:srgbClr val="222222"/>
                        </a:solidFill>
                        <a:latin typeface="Arial"/>
                        <a:ea typeface="Times New Roman"/>
                        <a:cs typeface="Times New Roman"/>
                      </a:endParaRPr>
                    </a:p>
                  </a:txBody>
                  <a:tcPr marL="53670" marR="53670" marT="0" marB="0">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ctr">
                        <a:lnSpc>
                          <a:spcPct val="115000"/>
                        </a:lnSpc>
                        <a:spcBef>
                          <a:spcPts val="1200"/>
                        </a:spcBef>
                        <a:spcAft>
                          <a:spcPts val="1200"/>
                        </a:spcAft>
                      </a:pPr>
                      <a:r>
                        <a:rPr lang="en-US" sz="1200" b="1" u="none" strike="noStrike" dirty="0">
                          <a:solidFill>
                            <a:srgbClr val="222222"/>
                          </a:solidFill>
                          <a:latin typeface="Arial"/>
                          <a:ea typeface="Times New Roman"/>
                          <a:cs typeface="Times New Roman"/>
                        </a:rPr>
                        <a:t>West Bengal</a:t>
                      </a:r>
                      <a:endParaRPr lang="en-US" sz="2000" dirty="0">
                        <a:latin typeface="Calibri"/>
                        <a:ea typeface="Calibri"/>
                        <a:cs typeface="Times New Roman"/>
                      </a:endParaRPr>
                    </a:p>
                  </a:txBody>
                  <a:tcPr marL="53670" marR="53670" marT="0" marB="0" anchor="ctr">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ctr">
                        <a:lnSpc>
                          <a:spcPct val="115000"/>
                        </a:lnSpc>
                        <a:spcBef>
                          <a:spcPts val="1200"/>
                        </a:spcBef>
                        <a:spcAft>
                          <a:spcPts val="1200"/>
                        </a:spcAft>
                      </a:pPr>
                      <a:r>
                        <a:rPr lang="en-US" sz="1200" u="none" strike="noStrike">
                          <a:solidFill>
                            <a:srgbClr val="222222"/>
                          </a:solidFill>
                          <a:latin typeface="Arial"/>
                          <a:ea typeface="Times New Roman"/>
                          <a:cs typeface="Times New Roman"/>
                          <a:hlinkClick r:id="rId10" tooltip="Mamata Banerjee"/>
                        </a:rPr>
                        <a:t>Mamata Banerjee</a:t>
                      </a:r>
                      <a:endParaRPr lang="en-US" sz="2000">
                        <a:latin typeface="Calibri"/>
                        <a:ea typeface="Calibri"/>
                        <a:cs typeface="Times New Roman"/>
                      </a:endParaRPr>
                    </a:p>
                  </a:txBody>
                  <a:tcPr marL="53670" marR="53670" marT="0" marB="0" anchor="ctr">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397283">
                <a:tc>
                  <a:txBody>
                    <a:bodyPr/>
                    <a:lstStyle/>
                    <a:p>
                      <a:pPr marL="0" marR="0" algn="ctr">
                        <a:lnSpc>
                          <a:spcPct val="115000"/>
                        </a:lnSpc>
                        <a:spcBef>
                          <a:spcPts val="1200"/>
                        </a:spcBef>
                        <a:spcAft>
                          <a:spcPts val="1200"/>
                        </a:spcAft>
                      </a:pPr>
                      <a:r>
                        <a:rPr lang="en-US" sz="1200" b="1" u="none" strike="noStrike" dirty="0" err="1">
                          <a:solidFill>
                            <a:schemeClr val="tx1"/>
                          </a:solidFill>
                          <a:latin typeface="Arial"/>
                          <a:ea typeface="Times New Roman"/>
                          <a:cs typeface="Times New Roman"/>
                        </a:rPr>
                        <a:t>Telangana</a:t>
                      </a:r>
                      <a:endParaRPr lang="en-US" sz="2000" dirty="0">
                        <a:solidFill>
                          <a:schemeClr val="tx1"/>
                        </a:solidFill>
                        <a:latin typeface="Calibri"/>
                        <a:ea typeface="Calibri"/>
                        <a:cs typeface="Times New Roman"/>
                      </a:endParaRPr>
                    </a:p>
                  </a:txBody>
                  <a:tcPr marL="53670" marR="53670" marT="0" marB="0" anchor="ctr">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ctr">
                        <a:lnSpc>
                          <a:spcPct val="115000"/>
                        </a:lnSpc>
                        <a:spcBef>
                          <a:spcPts val="1200"/>
                        </a:spcBef>
                        <a:spcAft>
                          <a:spcPts val="1200"/>
                        </a:spcAft>
                      </a:pPr>
                      <a:r>
                        <a:rPr lang="en-US" sz="1200" u="none" strike="noStrike" dirty="0">
                          <a:solidFill>
                            <a:srgbClr val="222222"/>
                          </a:solidFill>
                          <a:latin typeface="Arial"/>
                          <a:ea typeface="Times New Roman"/>
                          <a:cs typeface="Times New Roman"/>
                          <a:hlinkClick r:id="rId11" tooltip="K. Chandrashekhar Rao"/>
                        </a:rPr>
                        <a:t>K. </a:t>
                      </a:r>
                      <a:r>
                        <a:rPr lang="en-US" sz="1200" u="none" strike="noStrike" dirty="0" err="1">
                          <a:solidFill>
                            <a:srgbClr val="222222"/>
                          </a:solidFill>
                          <a:latin typeface="Arial"/>
                          <a:ea typeface="Times New Roman"/>
                          <a:cs typeface="Times New Roman"/>
                          <a:hlinkClick r:id="rId11" tooltip="K. Chandrashekhar Rao"/>
                        </a:rPr>
                        <a:t>Chandrashekhar</a:t>
                      </a:r>
                      <a:r>
                        <a:rPr lang="en-US" sz="1200" u="none" strike="noStrike" dirty="0">
                          <a:solidFill>
                            <a:srgbClr val="222222"/>
                          </a:solidFill>
                          <a:latin typeface="Arial"/>
                          <a:ea typeface="Times New Roman"/>
                          <a:cs typeface="Times New Roman"/>
                          <a:hlinkClick r:id="rId11" tooltip="K. Chandrashekhar Rao"/>
                        </a:rPr>
                        <a:t> </a:t>
                      </a:r>
                      <a:r>
                        <a:rPr lang="en-US" sz="1200" u="none" strike="noStrike" dirty="0" err="1">
                          <a:solidFill>
                            <a:srgbClr val="222222"/>
                          </a:solidFill>
                          <a:latin typeface="Arial"/>
                          <a:ea typeface="Times New Roman"/>
                          <a:cs typeface="Times New Roman"/>
                          <a:hlinkClick r:id="rId11" tooltip="K. Chandrashekhar Rao"/>
                        </a:rPr>
                        <a:t>Rao</a:t>
                      </a:r>
                      <a:endParaRPr lang="en-US" sz="2000" dirty="0">
                        <a:latin typeface="Calibri"/>
                        <a:ea typeface="Calibri"/>
                        <a:cs typeface="Times New Roman"/>
                      </a:endParaRPr>
                    </a:p>
                  </a:txBody>
                  <a:tcPr marL="53670" marR="53670" marT="0" marB="0" anchor="ctr">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ctr">
                        <a:lnSpc>
                          <a:spcPct val="115000"/>
                        </a:lnSpc>
                        <a:spcBef>
                          <a:spcPts val="1200"/>
                        </a:spcBef>
                        <a:spcAft>
                          <a:spcPts val="1200"/>
                        </a:spcAft>
                      </a:pPr>
                      <a:endParaRPr lang="en-US" sz="1200">
                        <a:solidFill>
                          <a:srgbClr val="222222"/>
                        </a:solidFill>
                        <a:latin typeface="Arial"/>
                        <a:ea typeface="Times New Roman"/>
                        <a:cs typeface="Times New Roman"/>
                      </a:endParaRPr>
                    </a:p>
                  </a:txBody>
                  <a:tcPr marL="53670" marR="53670" marT="0" marB="0">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ctr">
                        <a:lnSpc>
                          <a:spcPct val="115000"/>
                        </a:lnSpc>
                        <a:spcBef>
                          <a:spcPts val="1200"/>
                        </a:spcBef>
                        <a:spcAft>
                          <a:spcPts val="1200"/>
                        </a:spcAft>
                      </a:pPr>
                      <a:r>
                        <a:rPr lang="en-US" sz="1200" b="1" u="none" strike="noStrike" dirty="0" err="1">
                          <a:solidFill>
                            <a:srgbClr val="222222"/>
                          </a:solidFill>
                          <a:latin typeface="Arial"/>
                          <a:ea typeface="Times New Roman"/>
                          <a:cs typeface="Times New Roman"/>
                        </a:rPr>
                        <a:t>Uttarakhand</a:t>
                      </a:r>
                      <a:endParaRPr lang="en-US" sz="2000" dirty="0">
                        <a:latin typeface="Calibri"/>
                        <a:ea typeface="Calibri"/>
                        <a:cs typeface="Times New Roman"/>
                      </a:endParaRPr>
                    </a:p>
                  </a:txBody>
                  <a:tcPr marL="53670" marR="53670" marT="0" marB="0" anchor="ctr">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ctr">
                        <a:lnSpc>
                          <a:spcPct val="115000"/>
                        </a:lnSpc>
                        <a:spcBef>
                          <a:spcPts val="1200"/>
                        </a:spcBef>
                        <a:spcAft>
                          <a:spcPts val="1200"/>
                        </a:spcAft>
                      </a:pPr>
                      <a:r>
                        <a:rPr lang="en-US" sz="1200" u="none" strike="noStrike">
                          <a:solidFill>
                            <a:srgbClr val="222222"/>
                          </a:solidFill>
                          <a:latin typeface="Arial"/>
                          <a:ea typeface="Times New Roman"/>
                          <a:cs typeface="Times New Roman"/>
                          <a:hlinkClick r:id="rId12" tooltip="Trivendra Singh Rawat"/>
                        </a:rPr>
                        <a:t>Trivendra Singh Rawat</a:t>
                      </a:r>
                      <a:endParaRPr lang="en-US" sz="2000">
                        <a:latin typeface="Calibri"/>
                        <a:ea typeface="Calibri"/>
                        <a:cs typeface="Times New Roman"/>
                      </a:endParaRPr>
                    </a:p>
                  </a:txBody>
                  <a:tcPr marL="53670" marR="53670" marT="0" marB="0" anchor="ctr">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397283">
                <a:tc>
                  <a:txBody>
                    <a:bodyPr/>
                    <a:lstStyle/>
                    <a:p>
                      <a:pPr marL="0" marR="0" algn="ctr">
                        <a:lnSpc>
                          <a:spcPct val="115000"/>
                        </a:lnSpc>
                        <a:spcBef>
                          <a:spcPts val="1200"/>
                        </a:spcBef>
                        <a:spcAft>
                          <a:spcPts val="1200"/>
                        </a:spcAft>
                      </a:pPr>
                      <a:r>
                        <a:rPr lang="en-US" sz="1200" b="1" u="none" strike="noStrike" dirty="0">
                          <a:solidFill>
                            <a:schemeClr val="tx1"/>
                          </a:solidFill>
                          <a:latin typeface="Arial"/>
                          <a:ea typeface="Times New Roman"/>
                          <a:cs typeface="Times New Roman"/>
                        </a:rPr>
                        <a:t>Tamil Nadu</a:t>
                      </a:r>
                      <a:endParaRPr lang="en-US" sz="2000" dirty="0">
                        <a:solidFill>
                          <a:schemeClr val="tx1"/>
                        </a:solidFill>
                        <a:latin typeface="Calibri"/>
                        <a:ea typeface="Calibri"/>
                        <a:cs typeface="Times New Roman"/>
                      </a:endParaRPr>
                    </a:p>
                  </a:txBody>
                  <a:tcPr marL="53670" marR="53670" marT="0" marB="0" anchor="ctr">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ctr">
                        <a:lnSpc>
                          <a:spcPct val="115000"/>
                        </a:lnSpc>
                        <a:spcBef>
                          <a:spcPts val="1200"/>
                        </a:spcBef>
                        <a:spcAft>
                          <a:spcPts val="1200"/>
                        </a:spcAft>
                      </a:pPr>
                      <a:r>
                        <a:rPr lang="en-US" sz="1200" u="none" strike="noStrike" dirty="0" err="1">
                          <a:solidFill>
                            <a:srgbClr val="222222"/>
                          </a:solidFill>
                          <a:latin typeface="Arial"/>
                          <a:ea typeface="Times New Roman"/>
                          <a:cs typeface="Times New Roman"/>
                          <a:hlinkClick r:id="rId13" tooltip="Edappadi K. Palaniswami"/>
                        </a:rPr>
                        <a:t>Edappadi</a:t>
                      </a:r>
                      <a:r>
                        <a:rPr lang="en-US" sz="1200" u="none" strike="noStrike" dirty="0">
                          <a:solidFill>
                            <a:srgbClr val="222222"/>
                          </a:solidFill>
                          <a:latin typeface="Arial"/>
                          <a:ea typeface="Times New Roman"/>
                          <a:cs typeface="Times New Roman"/>
                          <a:hlinkClick r:id="rId13" tooltip="Edappadi K. Palaniswami"/>
                        </a:rPr>
                        <a:t> K. </a:t>
                      </a:r>
                      <a:r>
                        <a:rPr lang="en-US" sz="1200" u="none" strike="noStrike" dirty="0" err="1">
                          <a:solidFill>
                            <a:srgbClr val="222222"/>
                          </a:solidFill>
                          <a:latin typeface="Arial"/>
                          <a:ea typeface="Times New Roman"/>
                          <a:cs typeface="Times New Roman"/>
                          <a:hlinkClick r:id="rId13" tooltip="Edappadi K. Palaniswami"/>
                        </a:rPr>
                        <a:t>Palaniswami</a:t>
                      </a:r>
                      <a:endParaRPr lang="en-US" sz="2000" dirty="0">
                        <a:latin typeface="Calibri"/>
                        <a:ea typeface="Calibri"/>
                        <a:cs typeface="Times New Roman"/>
                      </a:endParaRPr>
                    </a:p>
                  </a:txBody>
                  <a:tcPr marL="53670" marR="53670" marT="0" marB="0" anchor="ctr">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ctr">
                        <a:lnSpc>
                          <a:spcPct val="115000"/>
                        </a:lnSpc>
                        <a:spcBef>
                          <a:spcPts val="1200"/>
                        </a:spcBef>
                        <a:spcAft>
                          <a:spcPts val="1200"/>
                        </a:spcAft>
                      </a:pPr>
                      <a:endParaRPr lang="en-US" sz="1200" dirty="0">
                        <a:solidFill>
                          <a:srgbClr val="222222"/>
                        </a:solidFill>
                        <a:latin typeface="Arial"/>
                        <a:ea typeface="Times New Roman"/>
                        <a:cs typeface="Times New Roman"/>
                      </a:endParaRPr>
                    </a:p>
                  </a:txBody>
                  <a:tcPr marL="53670" marR="53670" marT="0" marB="0">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ctr">
                        <a:lnSpc>
                          <a:spcPct val="115000"/>
                        </a:lnSpc>
                        <a:spcBef>
                          <a:spcPts val="1200"/>
                        </a:spcBef>
                        <a:spcAft>
                          <a:spcPts val="1200"/>
                        </a:spcAft>
                      </a:pPr>
                      <a:r>
                        <a:rPr lang="en-US" sz="1200" b="1">
                          <a:solidFill>
                            <a:srgbClr val="222222"/>
                          </a:solidFill>
                          <a:latin typeface="Arial"/>
                          <a:ea typeface="Times New Roman"/>
                          <a:cs typeface="Times New Roman"/>
                        </a:rPr>
                        <a:t>Puducherry</a:t>
                      </a:r>
                      <a:endParaRPr lang="en-US" sz="2000">
                        <a:latin typeface="Calibri"/>
                        <a:ea typeface="Calibri"/>
                        <a:cs typeface="Times New Roman"/>
                      </a:endParaRPr>
                    </a:p>
                  </a:txBody>
                  <a:tcPr marL="53670" marR="53670" marT="0" marB="0" anchor="ctr">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ctr">
                        <a:lnSpc>
                          <a:spcPct val="115000"/>
                        </a:lnSpc>
                        <a:spcBef>
                          <a:spcPts val="1200"/>
                        </a:spcBef>
                        <a:spcAft>
                          <a:spcPts val="1200"/>
                        </a:spcAft>
                      </a:pPr>
                      <a:r>
                        <a:rPr lang="en-US" sz="1200" u="none" strike="noStrike">
                          <a:solidFill>
                            <a:srgbClr val="222222"/>
                          </a:solidFill>
                          <a:latin typeface="Arial"/>
                          <a:ea typeface="Times New Roman"/>
                          <a:cs typeface="Times New Roman"/>
                          <a:hlinkClick r:id="rId14" tooltip="V. Narayanasamy"/>
                        </a:rPr>
                        <a:t>V. Narayanasamy</a:t>
                      </a:r>
                      <a:endParaRPr lang="en-US" sz="2000">
                        <a:latin typeface="Calibri"/>
                        <a:ea typeface="Calibri"/>
                        <a:cs typeface="Times New Roman"/>
                      </a:endParaRPr>
                    </a:p>
                  </a:txBody>
                  <a:tcPr marL="53670" marR="53670" marT="0" marB="0" anchor="ctr">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356398">
                <a:tc>
                  <a:txBody>
                    <a:bodyPr/>
                    <a:lstStyle/>
                    <a:p>
                      <a:pPr marL="0" marR="0" algn="ctr">
                        <a:lnSpc>
                          <a:spcPct val="115000"/>
                        </a:lnSpc>
                        <a:spcBef>
                          <a:spcPts val="1200"/>
                        </a:spcBef>
                        <a:spcAft>
                          <a:spcPts val="1200"/>
                        </a:spcAft>
                      </a:pPr>
                      <a:r>
                        <a:rPr lang="en-US" sz="1200" b="1" u="none" strike="noStrike" dirty="0" err="1">
                          <a:solidFill>
                            <a:schemeClr val="tx1"/>
                          </a:solidFill>
                          <a:latin typeface="Arial"/>
                          <a:ea typeface="Times New Roman"/>
                          <a:cs typeface="Times New Roman"/>
                        </a:rPr>
                        <a:t>Odisha</a:t>
                      </a:r>
                      <a:endParaRPr lang="en-US" sz="2000" dirty="0">
                        <a:solidFill>
                          <a:schemeClr val="tx1"/>
                        </a:solidFill>
                        <a:latin typeface="Calibri"/>
                        <a:ea typeface="Calibri"/>
                        <a:cs typeface="Times New Roman"/>
                      </a:endParaRPr>
                    </a:p>
                  </a:txBody>
                  <a:tcPr marL="53670" marR="53670" marT="0" marB="0" anchor="ctr">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ctr">
                        <a:lnSpc>
                          <a:spcPct val="115000"/>
                        </a:lnSpc>
                        <a:spcBef>
                          <a:spcPts val="1200"/>
                        </a:spcBef>
                        <a:spcAft>
                          <a:spcPts val="1200"/>
                        </a:spcAft>
                      </a:pPr>
                      <a:r>
                        <a:rPr lang="en-US" sz="1200" u="none" strike="noStrike" dirty="0" err="1">
                          <a:solidFill>
                            <a:srgbClr val="222222"/>
                          </a:solidFill>
                          <a:latin typeface="Arial"/>
                          <a:ea typeface="Times New Roman"/>
                          <a:cs typeface="Times New Roman"/>
                        </a:rPr>
                        <a:t>Naveen</a:t>
                      </a:r>
                      <a:r>
                        <a:rPr lang="en-US" sz="1200" u="none" strike="noStrike" dirty="0">
                          <a:solidFill>
                            <a:srgbClr val="222222"/>
                          </a:solidFill>
                          <a:latin typeface="Arial"/>
                          <a:ea typeface="Times New Roman"/>
                          <a:cs typeface="Times New Roman"/>
                        </a:rPr>
                        <a:t> </a:t>
                      </a:r>
                      <a:r>
                        <a:rPr lang="en-US" sz="1200" u="none" strike="noStrike" dirty="0" err="1">
                          <a:solidFill>
                            <a:srgbClr val="222222"/>
                          </a:solidFill>
                          <a:latin typeface="Arial"/>
                          <a:ea typeface="Times New Roman"/>
                          <a:cs typeface="Times New Roman"/>
                        </a:rPr>
                        <a:t>Patnaik</a:t>
                      </a:r>
                      <a:endParaRPr lang="en-US" sz="2000" dirty="0">
                        <a:latin typeface="Calibri"/>
                        <a:ea typeface="Calibri"/>
                        <a:cs typeface="Times New Roman"/>
                      </a:endParaRPr>
                    </a:p>
                  </a:txBody>
                  <a:tcPr marL="53670" marR="53670" marT="0" marB="0" anchor="ctr">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ctr">
                        <a:lnSpc>
                          <a:spcPct val="115000"/>
                        </a:lnSpc>
                        <a:spcBef>
                          <a:spcPts val="1200"/>
                        </a:spcBef>
                        <a:spcAft>
                          <a:spcPts val="1200"/>
                        </a:spcAft>
                      </a:pPr>
                      <a:endParaRPr lang="en-US" sz="1200">
                        <a:solidFill>
                          <a:srgbClr val="222222"/>
                        </a:solidFill>
                        <a:latin typeface="Arial"/>
                        <a:ea typeface="Times New Roman"/>
                        <a:cs typeface="Times New Roman"/>
                      </a:endParaRPr>
                    </a:p>
                  </a:txBody>
                  <a:tcPr marL="53670" marR="53670" marT="0" marB="0">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ctr">
                        <a:lnSpc>
                          <a:spcPct val="115000"/>
                        </a:lnSpc>
                        <a:spcBef>
                          <a:spcPts val="1200"/>
                        </a:spcBef>
                        <a:spcAft>
                          <a:spcPts val="1200"/>
                        </a:spcAft>
                      </a:pPr>
                      <a:r>
                        <a:rPr lang="en-US" sz="1200" b="1" u="none" strike="noStrike" dirty="0">
                          <a:solidFill>
                            <a:srgbClr val="222222"/>
                          </a:solidFill>
                          <a:latin typeface="Arial"/>
                          <a:ea typeface="Times New Roman"/>
                          <a:cs typeface="Times New Roman"/>
                        </a:rPr>
                        <a:t>Rajasthan</a:t>
                      </a:r>
                      <a:endParaRPr lang="en-US" sz="2000" dirty="0">
                        <a:latin typeface="Calibri"/>
                        <a:ea typeface="Calibri"/>
                        <a:cs typeface="Times New Roman"/>
                      </a:endParaRPr>
                    </a:p>
                  </a:txBody>
                  <a:tcPr marL="53670" marR="53670" marT="0" marB="0" anchor="ctr">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ctr">
                        <a:lnSpc>
                          <a:spcPct val="115000"/>
                        </a:lnSpc>
                        <a:spcBef>
                          <a:spcPts val="1200"/>
                        </a:spcBef>
                        <a:spcAft>
                          <a:spcPts val="1200"/>
                        </a:spcAft>
                      </a:pPr>
                      <a:r>
                        <a:rPr lang="en-US" sz="1200" u="none" strike="noStrike">
                          <a:solidFill>
                            <a:srgbClr val="222222"/>
                          </a:solidFill>
                          <a:latin typeface="Arial"/>
                          <a:ea typeface="Times New Roman"/>
                          <a:cs typeface="Times New Roman"/>
                          <a:hlinkClick r:id="rId15" tooltip="Vasundhara Raje"/>
                        </a:rPr>
                        <a:t>Vasundhara Raje</a:t>
                      </a:r>
                      <a:endParaRPr lang="en-US" sz="2000">
                        <a:latin typeface="Calibri"/>
                        <a:ea typeface="Calibri"/>
                        <a:cs typeface="Times New Roman"/>
                      </a:endParaRPr>
                    </a:p>
                  </a:txBody>
                  <a:tcPr marL="53670" marR="53670" marT="0" marB="0" anchor="ctr">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356398">
                <a:tc>
                  <a:txBody>
                    <a:bodyPr/>
                    <a:lstStyle/>
                    <a:p>
                      <a:pPr marL="0" marR="0" algn="ctr">
                        <a:lnSpc>
                          <a:spcPct val="115000"/>
                        </a:lnSpc>
                        <a:spcBef>
                          <a:spcPts val="1200"/>
                        </a:spcBef>
                        <a:spcAft>
                          <a:spcPts val="1200"/>
                        </a:spcAft>
                      </a:pPr>
                      <a:r>
                        <a:rPr lang="en-US" sz="1200" b="1" u="none" strike="noStrike" dirty="0">
                          <a:solidFill>
                            <a:schemeClr val="tx1"/>
                          </a:solidFill>
                          <a:latin typeface="Arial"/>
                          <a:ea typeface="Times New Roman"/>
                          <a:cs typeface="Times New Roman"/>
                        </a:rPr>
                        <a:t>Nagaland</a:t>
                      </a:r>
                      <a:endParaRPr lang="en-US" sz="2000" dirty="0">
                        <a:solidFill>
                          <a:schemeClr val="tx1"/>
                        </a:solidFill>
                        <a:latin typeface="Calibri"/>
                        <a:ea typeface="Calibri"/>
                        <a:cs typeface="Times New Roman"/>
                      </a:endParaRPr>
                    </a:p>
                  </a:txBody>
                  <a:tcPr marL="53670" marR="53670" marT="0" marB="0" anchor="ctr">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ctr">
                        <a:lnSpc>
                          <a:spcPct val="115000"/>
                        </a:lnSpc>
                        <a:spcBef>
                          <a:spcPts val="1200"/>
                        </a:spcBef>
                        <a:spcAft>
                          <a:spcPts val="1200"/>
                        </a:spcAft>
                      </a:pPr>
                      <a:r>
                        <a:rPr lang="en-US" sz="1200" u="none" strike="noStrike">
                          <a:solidFill>
                            <a:srgbClr val="222222"/>
                          </a:solidFill>
                          <a:latin typeface="Arial"/>
                          <a:ea typeface="Times New Roman"/>
                          <a:cs typeface="Times New Roman"/>
                          <a:hlinkClick r:id="rId16" tooltip="Neiphiu Rio"/>
                        </a:rPr>
                        <a:t>Neiphiu Rio</a:t>
                      </a:r>
                      <a:endParaRPr lang="en-US" sz="2000">
                        <a:latin typeface="Calibri"/>
                        <a:ea typeface="Calibri"/>
                        <a:cs typeface="Times New Roman"/>
                      </a:endParaRPr>
                    </a:p>
                  </a:txBody>
                  <a:tcPr marL="53670" marR="53670" marT="0" marB="0" anchor="ctr">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ctr">
                        <a:lnSpc>
                          <a:spcPct val="115000"/>
                        </a:lnSpc>
                        <a:spcBef>
                          <a:spcPts val="1200"/>
                        </a:spcBef>
                        <a:spcAft>
                          <a:spcPts val="1200"/>
                        </a:spcAft>
                      </a:pPr>
                      <a:endParaRPr lang="en-US" sz="1200">
                        <a:solidFill>
                          <a:srgbClr val="222222"/>
                        </a:solidFill>
                        <a:latin typeface="Arial"/>
                        <a:ea typeface="Times New Roman"/>
                        <a:cs typeface="Times New Roman"/>
                      </a:endParaRPr>
                    </a:p>
                  </a:txBody>
                  <a:tcPr marL="53670" marR="53670" marT="0" marB="0">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ctr">
                        <a:lnSpc>
                          <a:spcPct val="115000"/>
                        </a:lnSpc>
                        <a:spcBef>
                          <a:spcPts val="1200"/>
                        </a:spcBef>
                        <a:spcAft>
                          <a:spcPts val="1200"/>
                        </a:spcAft>
                      </a:pPr>
                      <a:r>
                        <a:rPr lang="en-US" sz="1200" b="1" u="none" strike="noStrike" dirty="0">
                          <a:solidFill>
                            <a:srgbClr val="222222"/>
                          </a:solidFill>
                          <a:latin typeface="Arial"/>
                          <a:ea typeface="Times New Roman"/>
                          <a:cs typeface="Times New Roman"/>
                        </a:rPr>
                        <a:t>Punjab</a:t>
                      </a:r>
                      <a:endParaRPr lang="en-US" sz="2000" dirty="0">
                        <a:latin typeface="Calibri"/>
                        <a:ea typeface="Calibri"/>
                        <a:cs typeface="Times New Roman"/>
                      </a:endParaRPr>
                    </a:p>
                  </a:txBody>
                  <a:tcPr marL="53670" marR="53670" marT="0" marB="0" anchor="ctr">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ctr">
                        <a:lnSpc>
                          <a:spcPct val="115000"/>
                        </a:lnSpc>
                        <a:spcBef>
                          <a:spcPts val="1200"/>
                        </a:spcBef>
                        <a:spcAft>
                          <a:spcPts val="1200"/>
                        </a:spcAft>
                      </a:pPr>
                      <a:r>
                        <a:rPr lang="en-US" sz="1200" u="none" strike="noStrike">
                          <a:solidFill>
                            <a:srgbClr val="222222"/>
                          </a:solidFill>
                          <a:latin typeface="Arial"/>
                          <a:ea typeface="Times New Roman"/>
                          <a:cs typeface="Times New Roman"/>
                          <a:hlinkClick r:id="rId17" tooltip="Amarinder Singh"/>
                        </a:rPr>
                        <a:t>Amarinder Singh</a:t>
                      </a:r>
                      <a:endParaRPr lang="en-US" sz="2000">
                        <a:latin typeface="Calibri"/>
                        <a:ea typeface="Calibri"/>
                        <a:cs typeface="Times New Roman"/>
                      </a:endParaRPr>
                    </a:p>
                  </a:txBody>
                  <a:tcPr marL="53670" marR="53670" marT="0" marB="0" anchor="ctr">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356398">
                <a:tc>
                  <a:txBody>
                    <a:bodyPr/>
                    <a:lstStyle/>
                    <a:p>
                      <a:pPr marL="0" marR="0" algn="ctr">
                        <a:lnSpc>
                          <a:spcPct val="115000"/>
                        </a:lnSpc>
                        <a:spcBef>
                          <a:spcPts val="1200"/>
                        </a:spcBef>
                        <a:spcAft>
                          <a:spcPts val="1200"/>
                        </a:spcAft>
                      </a:pPr>
                      <a:r>
                        <a:rPr lang="en-US" sz="1200" b="1" u="none" strike="noStrike" dirty="0">
                          <a:solidFill>
                            <a:schemeClr val="tx1"/>
                          </a:solidFill>
                          <a:latin typeface="Arial"/>
                          <a:ea typeface="Times New Roman"/>
                          <a:cs typeface="Times New Roman"/>
                        </a:rPr>
                        <a:t>Mizoram</a:t>
                      </a:r>
                      <a:endParaRPr lang="en-US" sz="2000" dirty="0">
                        <a:solidFill>
                          <a:schemeClr val="tx1"/>
                        </a:solidFill>
                        <a:latin typeface="Calibri"/>
                        <a:ea typeface="Calibri"/>
                        <a:cs typeface="Times New Roman"/>
                      </a:endParaRPr>
                    </a:p>
                  </a:txBody>
                  <a:tcPr marL="53670" marR="53670" marT="0" marB="0" anchor="ctr">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ctr">
                        <a:lnSpc>
                          <a:spcPct val="115000"/>
                        </a:lnSpc>
                        <a:spcBef>
                          <a:spcPts val="1200"/>
                        </a:spcBef>
                        <a:spcAft>
                          <a:spcPts val="1200"/>
                        </a:spcAft>
                      </a:pPr>
                      <a:r>
                        <a:rPr lang="en-US" sz="1200" u="none" strike="noStrike">
                          <a:solidFill>
                            <a:srgbClr val="222222"/>
                          </a:solidFill>
                          <a:latin typeface="Arial"/>
                          <a:ea typeface="Times New Roman"/>
                          <a:cs typeface="Times New Roman"/>
                          <a:hlinkClick r:id="rId18" tooltip="Lal Thanhawla"/>
                        </a:rPr>
                        <a:t>Lal Thanhawla</a:t>
                      </a:r>
                      <a:endParaRPr lang="en-US" sz="2000">
                        <a:latin typeface="Calibri"/>
                        <a:ea typeface="Calibri"/>
                        <a:cs typeface="Times New Roman"/>
                      </a:endParaRPr>
                    </a:p>
                  </a:txBody>
                  <a:tcPr marL="53670" marR="53670" marT="0" marB="0" anchor="ctr">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ctr">
                        <a:lnSpc>
                          <a:spcPct val="115000"/>
                        </a:lnSpc>
                        <a:spcBef>
                          <a:spcPts val="1200"/>
                        </a:spcBef>
                        <a:spcAft>
                          <a:spcPts val="1200"/>
                        </a:spcAft>
                      </a:pPr>
                      <a:endParaRPr lang="en-US" sz="1200">
                        <a:solidFill>
                          <a:srgbClr val="222222"/>
                        </a:solidFill>
                        <a:latin typeface="Arial"/>
                        <a:ea typeface="Times New Roman"/>
                        <a:cs typeface="Times New Roman"/>
                      </a:endParaRPr>
                    </a:p>
                  </a:txBody>
                  <a:tcPr marL="53670" marR="53670" marT="0" marB="0">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ctr">
                        <a:lnSpc>
                          <a:spcPct val="115000"/>
                        </a:lnSpc>
                        <a:spcBef>
                          <a:spcPts val="1200"/>
                        </a:spcBef>
                        <a:spcAft>
                          <a:spcPts val="1200"/>
                        </a:spcAft>
                      </a:pPr>
                      <a:r>
                        <a:rPr lang="en-US" sz="1200" b="1" u="none" strike="noStrike" dirty="0">
                          <a:solidFill>
                            <a:srgbClr val="222222"/>
                          </a:solidFill>
                          <a:latin typeface="Arial"/>
                          <a:ea typeface="Times New Roman"/>
                          <a:cs typeface="Times New Roman"/>
                        </a:rPr>
                        <a:t>Manipur</a:t>
                      </a:r>
                      <a:endParaRPr lang="en-US" sz="2000" dirty="0">
                        <a:latin typeface="Calibri"/>
                        <a:ea typeface="Calibri"/>
                        <a:cs typeface="Times New Roman"/>
                      </a:endParaRPr>
                    </a:p>
                  </a:txBody>
                  <a:tcPr marL="53670" marR="53670" marT="0" marB="0" anchor="ctr">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ctr">
                        <a:lnSpc>
                          <a:spcPct val="115000"/>
                        </a:lnSpc>
                        <a:spcBef>
                          <a:spcPts val="1200"/>
                        </a:spcBef>
                        <a:spcAft>
                          <a:spcPts val="1200"/>
                        </a:spcAft>
                      </a:pPr>
                      <a:r>
                        <a:rPr lang="en-US" sz="1200" u="none" strike="noStrike">
                          <a:solidFill>
                            <a:srgbClr val="222222"/>
                          </a:solidFill>
                          <a:latin typeface="Arial"/>
                          <a:ea typeface="Times New Roman"/>
                          <a:cs typeface="Times New Roman"/>
                          <a:hlinkClick r:id="rId19" tooltip="N. Biren Singh"/>
                        </a:rPr>
                        <a:t>N. Biren Singh</a:t>
                      </a:r>
                      <a:endParaRPr lang="en-US" sz="2000">
                        <a:latin typeface="Calibri"/>
                        <a:ea typeface="Calibri"/>
                        <a:cs typeface="Times New Roman"/>
                      </a:endParaRPr>
                    </a:p>
                  </a:txBody>
                  <a:tcPr marL="53670" marR="53670" marT="0" marB="0" anchor="ctr">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356398">
                <a:tc>
                  <a:txBody>
                    <a:bodyPr/>
                    <a:lstStyle/>
                    <a:p>
                      <a:pPr marL="0" marR="0" algn="ctr">
                        <a:lnSpc>
                          <a:spcPct val="115000"/>
                        </a:lnSpc>
                        <a:spcBef>
                          <a:spcPts val="1200"/>
                        </a:spcBef>
                        <a:spcAft>
                          <a:spcPts val="1200"/>
                        </a:spcAft>
                      </a:pPr>
                      <a:r>
                        <a:rPr lang="en-US" sz="1200" b="1" u="none" strike="noStrike" dirty="0" smtClean="0">
                          <a:solidFill>
                            <a:schemeClr val="tx1"/>
                          </a:solidFill>
                          <a:latin typeface="Arial"/>
                          <a:ea typeface="Times New Roman"/>
                          <a:cs typeface="Times New Roman"/>
                        </a:rPr>
                        <a:t>Meghalaya</a:t>
                      </a:r>
                      <a:endParaRPr lang="en-US" sz="2000" dirty="0">
                        <a:solidFill>
                          <a:schemeClr val="tx1"/>
                        </a:solidFill>
                        <a:latin typeface="Calibri"/>
                        <a:ea typeface="Calibri"/>
                        <a:cs typeface="Times New Roman"/>
                      </a:endParaRPr>
                    </a:p>
                  </a:txBody>
                  <a:tcPr marL="53670" marR="53670" marT="0" marB="0" anchor="ctr">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ctr">
                        <a:lnSpc>
                          <a:spcPct val="115000"/>
                        </a:lnSpc>
                        <a:spcBef>
                          <a:spcPts val="1200"/>
                        </a:spcBef>
                        <a:spcAft>
                          <a:spcPts val="1200"/>
                        </a:spcAft>
                      </a:pPr>
                      <a:r>
                        <a:rPr lang="en-US" sz="1200" u="none" strike="noStrike">
                          <a:solidFill>
                            <a:srgbClr val="222222"/>
                          </a:solidFill>
                          <a:latin typeface="Arial"/>
                          <a:ea typeface="Times New Roman"/>
                          <a:cs typeface="Times New Roman"/>
                          <a:hlinkClick r:id="rId20" tooltip="Conrad Sangma"/>
                        </a:rPr>
                        <a:t>Conrad Sangma</a:t>
                      </a:r>
                      <a:endParaRPr lang="en-US" sz="2000">
                        <a:latin typeface="Calibri"/>
                        <a:ea typeface="Calibri"/>
                        <a:cs typeface="Times New Roman"/>
                      </a:endParaRPr>
                    </a:p>
                  </a:txBody>
                  <a:tcPr marL="53670" marR="53670" marT="0" marB="0" anchor="ctr">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ctr">
                        <a:lnSpc>
                          <a:spcPct val="115000"/>
                        </a:lnSpc>
                        <a:spcBef>
                          <a:spcPts val="1200"/>
                        </a:spcBef>
                        <a:spcAft>
                          <a:spcPts val="1200"/>
                        </a:spcAft>
                      </a:pPr>
                      <a:endParaRPr lang="en-US" sz="1200">
                        <a:solidFill>
                          <a:srgbClr val="222222"/>
                        </a:solidFill>
                        <a:latin typeface="Arial"/>
                        <a:ea typeface="Times New Roman"/>
                        <a:cs typeface="Times New Roman"/>
                      </a:endParaRPr>
                    </a:p>
                  </a:txBody>
                  <a:tcPr marL="53670" marR="53670" marT="0" marB="0">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ctr">
                        <a:lnSpc>
                          <a:spcPct val="115000"/>
                        </a:lnSpc>
                        <a:spcBef>
                          <a:spcPts val="1200"/>
                        </a:spcBef>
                        <a:spcAft>
                          <a:spcPts val="1200"/>
                        </a:spcAft>
                      </a:pPr>
                      <a:r>
                        <a:rPr lang="en-US" sz="1200" b="1" u="none" strike="noStrike" dirty="0">
                          <a:solidFill>
                            <a:srgbClr val="222222"/>
                          </a:solidFill>
                          <a:latin typeface="Arial"/>
                          <a:ea typeface="Times New Roman"/>
                          <a:cs typeface="Times New Roman"/>
                        </a:rPr>
                        <a:t>Maharashtra</a:t>
                      </a:r>
                      <a:endParaRPr lang="en-US" sz="2000" dirty="0">
                        <a:latin typeface="Calibri"/>
                        <a:ea typeface="Calibri"/>
                        <a:cs typeface="Times New Roman"/>
                      </a:endParaRPr>
                    </a:p>
                  </a:txBody>
                  <a:tcPr marL="53670" marR="53670" marT="0" marB="0" anchor="ctr">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ctr">
                        <a:lnSpc>
                          <a:spcPct val="115000"/>
                        </a:lnSpc>
                        <a:spcBef>
                          <a:spcPts val="1200"/>
                        </a:spcBef>
                        <a:spcAft>
                          <a:spcPts val="1200"/>
                        </a:spcAft>
                      </a:pPr>
                      <a:r>
                        <a:rPr lang="en-US" sz="1200" u="none" strike="noStrike">
                          <a:solidFill>
                            <a:srgbClr val="222222"/>
                          </a:solidFill>
                          <a:latin typeface="Arial"/>
                          <a:ea typeface="Times New Roman"/>
                          <a:cs typeface="Times New Roman"/>
                          <a:hlinkClick r:id="rId4" tooltip="Devendra Fadnavis"/>
                        </a:rPr>
                        <a:t>Devendra Fadnavis</a:t>
                      </a:r>
                      <a:endParaRPr lang="en-US" sz="2000">
                        <a:latin typeface="Calibri"/>
                        <a:ea typeface="Calibri"/>
                        <a:cs typeface="Times New Roman"/>
                      </a:endParaRPr>
                    </a:p>
                  </a:txBody>
                  <a:tcPr marL="53670" marR="53670" marT="0" marB="0" anchor="ctr">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356398">
                <a:tc>
                  <a:txBody>
                    <a:bodyPr/>
                    <a:lstStyle/>
                    <a:p>
                      <a:pPr marL="0" marR="0" algn="ctr">
                        <a:lnSpc>
                          <a:spcPct val="115000"/>
                        </a:lnSpc>
                        <a:spcBef>
                          <a:spcPts val="1200"/>
                        </a:spcBef>
                        <a:spcAft>
                          <a:spcPts val="1200"/>
                        </a:spcAft>
                      </a:pPr>
                      <a:r>
                        <a:rPr lang="en-US" sz="1200" b="1" u="none" strike="noStrike" dirty="0">
                          <a:solidFill>
                            <a:schemeClr val="tx1"/>
                          </a:solidFill>
                          <a:latin typeface="Arial"/>
                          <a:ea typeface="Times New Roman"/>
                          <a:cs typeface="Times New Roman"/>
                        </a:rPr>
                        <a:t>Karnataka</a:t>
                      </a:r>
                      <a:endParaRPr lang="en-US" sz="2000" dirty="0">
                        <a:solidFill>
                          <a:schemeClr val="tx1"/>
                        </a:solidFill>
                        <a:latin typeface="Calibri"/>
                        <a:ea typeface="Calibri"/>
                        <a:cs typeface="Times New Roman"/>
                      </a:endParaRPr>
                    </a:p>
                  </a:txBody>
                  <a:tcPr marL="53670" marR="53670" marT="0" marB="0" anchor="ctr">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ctr">
                        <a:lnSpc>
                          <a:spcPct val="115000"/>
                        </a:lnSpc>
                        <a:spcBef>
                          <a:spcPts val="1200"/>
                        </a:spcBef>
                        <a:spcAft>
                          <a:spcPts val="1200"/>
                        </a:spcAft>
                      </a:pPr>
                      <a:r>
                        <a:rPr lang="en-US" sz="1200" u="none" strike="noStrike">
                          <a:solidFill>
                            <a:srgbClr val="222222"/>
                          </a:solidFill>
                          <a:latin typeface="Arial"/>
                          <a:ea typeface="Times New Roman"/>
                          <a:cs typeface="Times New Roman"/>
                          <a:hlinkClick r:id="rId21" tooltip="H. D. Kumaraswamy"/>
                        </a:rPr>
                        <a:t>H. D. Kumaraswamy</a:t>
                      </a:r>
                      <a:endParaRPr lang="en-US" sz="2000">
                        <a:latin typeface="Calibri"/>
                        <a:ea typeface="Calibri"/>
                        <a:cs typeface="Times New Roman"/>
                      </a:endParaRPr>
                    </a:p>
                  </a:txBody>
                  <a:tcPr marL="53670" marR="53670" marT="0" marB="0" anchor="ctr">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ctr">
                        <a:lnSpc>
                          <a:spcPct val="115000"/>
                        </a:lnSpc>
                        <a:spcBef>
                          <a:spcPts val="1200"/>
                        </a:spcBef>
                        <a:spcAft>
                          <a:spcPts val="1200"/>
                        </a:spcAft>
                      </a:pPr>
                      <a:endParaRPr lang="en-US" sz="1200">
                        <a:solidFill>
                          <a:srgbClr val="222222"/>
                        </a:solidFill>
                        <a:latin typeface="Arial"/>
                        <a:ea typeface="Times New Roman"/>
                        <a:cs typeface="Times New Roman"/>
                      </a:endParaRPr>
                    </a:p>
                  </a:txBody>
                  <a:tcPr marL="53670" marR="53670" marT="0" marB="0">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ctr">
                        <a:lnSpc>
                          <a:spcPct val="115000"/>
                        </a:lnSpc>
                        <a:spcBef>
                          <a:spcPts val="1200"/>
                        </a:spcBef>
                        <a:spcAft>
                          <a:spcPts val="1200"/>
                        </a:spcAft>
                      </a:pPr>
                      <a:r>
                        <a:rPr lang="en-US" sz="1200" b="1" u="none" strike="noStrike" dirty="0">
                          <a:solidFill>
                            <a:srgbClr val="222222"/>
                          </a:solidFill>
                          <a:latin typeface="Arial"/>
                          <a:ea typeface="Times New Roman"/>
                          <a:cs typeface="Times New Roman"/>
                        </a:rPr>
                        <a:t>Madhya Pradesh</a:t>
                      </a:r>
                      <a:endParaRPr lang="en-US" sz="2000" dirty="0">
                        <a:latin typeface="Calibri"/>
                        <a:ea typeface="Calibri"/>
                        <a:cs typeface="Times New Roman"/>
                      </a:endParaRPr>
                    </a:p>
                  </a:txBody>
                  <a:tcPr marL="53670" marR="53670" marT="0" marB="0" anchor="ctr">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ctr">
                        <a:lnSpc>
                          <a:spcPct val="115000"/>
                        </a:lnSpc>
                        <a:spcBef>
                          <a:spcPts val="1200"/>
                        </a:spcBef>
                        <a:spcAft>
                          <a:spcPts val="1200"/>
                        </a:spcAft>
                      </a:pPr>
                      <a:r>
                        <a:rPr lang="en-US" sz="1200" u="none" strike="noStrike">
                          <a:solidFill>
                            <a:srgbClr val="222222"/>
                          </a:solidFill>
                          <a:latin typeface="Arial"/>
                          <a:ea typeface="Times New Roman"/>
                          <a:cs typeface="Times New Roman"/>
                          <a:hlinkClick r:id="rId22" tooltip="Shivraj Singh Chouhan"/>
                        </a:rPr>
                        <a:t>Shivraj Singh Chouhan</a:t>
                      </a:r>
                      <a:endParaRPr lang="en-US" sz="2000">
                        <a:latin typeface="Calibri"/>
                        <a:ea typeface="Calibri"/>
                        <a:cs typeface="Times New Roman"/>
                      </a:endParaRPr>
                    </a:p>
                  </a:txBody>
                  <a:tcPr marL="53670" marR="53670" marT="0" marB="0" anchor="ctr">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356398">
                <a:tc>
                  <a:txBody>
                    <a:bodyPr/>
                    <a:lstStyle/>
                    <a:p>
                      <a:pPr marL="0" marR="0" algn="ctr">
                        <a:lnSpc>
                          <a:spcPct val="115000"/>
                        </a:lnSpc>
                        <a:spcBef>
                          <a:spcPts val="1200"/>
                        </a:spcBef>
                        <a:spcAft>
                          <a:spcPts val="1200"/>
                        </a:spcAft>
                      </a:pPr>
                      <a:r>
                        <a:rPr lang="en-US" sz="1200" b="1" u="none" strike="noStrike" dirty="0">
                          <a:solidFill>
                            <a:schemeClr val="tx1"/>
                          </a:solidFill>
                          <a:latin typeface="Arial"/>
                          <a:ea typeface="Times New Roman"/>
                          <a:cs typeface="Times New Roman"/>
                        </a:rPr>
                        <a:t>Jharkhand</a:t>
                      </a:r>
                      <a:endParaRPr lang="en-US" sz="2000" dirty="0">
                        <a:solidFill>
                          <a:schemeClr val="tx1"/>
                        </a:solidFill>
                        <a:latin typeface="Calibri"/>
                        <a:ea typeface="Calibri"/>
                        <a:cs typeface="Times New Roman"/>
                      </a:endParaRPr>
                    </a:p>
                  </a:txBody>
                  <a:tcPr marL="53670" marR="53670" marT="0" marB="0" anchor="ctr">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ctr">
                        <a:lnSpc>
                          <a:spcPct val="115000"/>
                        </a:lnSpc>
                        <a:spcBef>
                          <a:spcPts val="1200"/>
                        </a:spcBef>
                        <a:spcAft>
                          <a:spcPts val="1200"/>
                        </a:spcAft>
                      </a:pPr>
                      <a:r>
                        <a:rPr lang="en-US" sz="1200" u="none" strike="noStrike">
                          <a:solidFill>
                            <a:srgbClr val="222222"/>
                          </a:solidFill>
                          <a:latin typeface="Arial"/>
                          <a:ea typeface="Times New Roman"/>
                          <a:cs typeface="Times New Roman"/>
                          <a:hlinkClick r:id="rId23" tooltip="Raghubar Das"/>
                        </a:rPr>
                        <a:t>Raghubar Das</a:t>
                      </a:r>
                      <a:endParaRPr lang="en-US" sz="2000">
                        <a:latin typeface="Calibri"/>
                        <a:ea typeface="Calibri"/>
                        <a:cs typeface="Times New Roman"/>
                      </a:endParaRPr>
                    </a:p>
                  </a:txBody>
                  <a:tcPr marL="53670" marR="53670" marT="0" marB="0" anchor="ctr">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ctr">
                        <a:lnSpc>
                          <a:spcPct val="115000"/>
                        </a:lnSpc>
                        <a:spcBef>
                          <a:spcPts val="1200"/>
                        </a:spcBef>
                        <a:spcAft>
                          <a:spcPts val="1200"/>
                        </a:spcAft>
                      </a:pPr>
                      <a:endParaRPr lang="en-US" sz="1200">
                        <a:solidFill>
                          <a:srgbClr val="222222"/>
                        </a:solidFill>
                        <a:latin typeface="Arial"/>
                        <a:ea typeface="Times New Roman"/>
                        <a:cs typeface="Times New Roman"/>
                      </a:endParaRPr>
                    </a:p>
                  </a:txBody>
                  <a:tcPr marL="53670" marR="53670" marT="0" marB="0">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ctr">
                        <a:lnSpc>
                          <a:spcPct val="115000"/>
                        </a:lnSpc>
                        <a:spcBef>
                          <a:spcPts val="1200"/>
                        </a:spcBef>
                        <a:spcAft>
                          <a:spcPts val="1200"/>
                        </a:spcAft>
                      </a:pPr>
                      <a:r>
                        <a:rPr lang="en-US" sz="1200" b="1" u="none" strike="noStrike" dirty="0">
                          <a:solidFill>
                            <a:srgbClr val="222222"/>
                          </a:solidFill>
                          <a:latin typeface="Arial"/>
                          <a:ea typeface="Times New Roman"/>
                          <a:cs typeface="Times New Roman"/>
                        </a:rPr>
                        <a:t>Kerala</a:t>
                      </a:r>
                      <a:endParaRPr lang="en-US" sz="2000" dirty="0">
                        <a:latin typeface="Calibri"/>
                        <a:ea typeface="Calibri"/>
                        <a:cs typeface="Times New Roman"/>
                      </a:endParaRPr>
                    </a:p>
                  </a:txBody>
                  <a:tcPr marL="53670" marR="53670" marT="0" marB="0" anchor="ctr">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ctr">
                        <a:lnSpc>
                          <a:spcPct val="115000"/>
                        </a:lnSpc>
                        <a:spcBef>
                          <a:spcPts val="1200"/>
                        </a:spcBef>
                        <a:spcAft>
                          <a:spcPts val="1200"/>
                        </a:spcAft>
                      </a:pPr>
                      <a:r>
                        <a:rPr lang="en-US" sz="1200" u="none" strike="noStrike">
                          <a:solidFill>
                            <a:srgbClr val="222222"/>
                          </a:solidFill>
                          <a:latin typeface="Arial"/>
                          <a:ea typeface="Times New Roman"/>
                          <a:cs typeface="Times New Roman"/>
                          <a:hlinkClick r:id="rId24" tooltip="Pinarayi Vijayan"/>
                        </a:rPr>
                        <a:t>Pinarayi Vijayan</a:t>
                      </a:r>
                      <a:endParaRPr lang="en-US" sz="2000">
                        <a:latin typeface="Calibri"/>
                        <a:ea typeface="Calibri"/>
                        <a:cs typeface="Times New Roman"/>
                      </a:endParaRPr>
                    </a:p>
                  </a:txBody>
                  <a:tcPr marL="53670" marR="53670" marT="0" marB="0" anchor="ctr">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397283">
                <a:tc>
                  <a:txBody>
                    <a:bodyPr/>
                    <a:lstStyle/>
                    <a:p>
                      <a:pPr marL="0" marR="0" algn="ctr">
                        <a:lnSpc>
                          <a:spcPct val="115000"/>
                        </a:lnSpc>
                        <a:spcBef>
                          <a:spcPts val="1200"/>
                        </a:spcBef>
                        <a:spcAft>
                          <a:spcPts val="1200"/>
                        </a:spcAft>
                      </a:pPr>
                      <a:r>
                        <a:rPr lang="en-US" sz="1200" b="1" u="none" strike="noStrike" dirty="0">
                          <a:solidFill>
                            <a:schemeClr val="tx1"/>
                          </a:solidFill>
                          <a:latin typeface="Arial"/>
                          <a:ea typeface="Times New Roman"/>
                          <a:cs typeface="Times New Roman"/>
                        </a:rPr>
                        <a:t>Jammu and Kashmir</a:t>
                      </a:r>
                      <a:endParaRPr lang="en-US" sz="2000" dirty="0">
                        <a:solidFill>
                          <a:schemeClr val="tx1"/>
                        </a:solidFill>
                        <a:latin typeface="Calibri"/>
                        <a:ea typeface="Calibri"/>
                        <a:cs typeface="Times New Roman"/>
                      </a:endParaRPr>
                    </a:p>
                  </a:txBody>
                  <a:tcPr marL="53670" marR="53670" marT="0" marB="0" anchor="ctr">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ctr">
                        <a:lnSpc>
                          <a:spcPct val="115000"/>
                        </a:lnSpc>
                        <a:spcBef>
                          <a:spcPts val="1200"/>
                        </a:spcBef>
                        <a:spcAft>
                          <a:spcPts val="1200"/>
                        </a:spcAft>
                      </a:pPr>
                      <a:r>
                        <a:rPr lang="en-US" sz="1200" dirty="0">
                          <a:solidFill>
                            <a:srgbClr val="222222"/>
                          </a:solidFill>
                          <a:latin typeface="Arial"/>
                          <a:ea typeface="Times New Roman"/>
                          <a:cs typeface="Times New Roman"/>
                        </a:rPr>
                        <a:t>Vacant</a:t>
                      </a:r>
                      <a:r>
                        <a:rPr lang="en-US" sz="1200" u="none" strike="noStrike" dirty="0" smtClean="0">
                          <a:solidFill>
                            <a:srgbClr val="222222"/>
                          </a:solidFill>
                          <a:latin typeface="Arial"/>
                          <a:ea typeface="Times New Roman"/>
                          <a:cs typeface="Times New Roman"/>
                        </a:rPr>
                        <a:t>[</a:t>
                      </a:r>
                      <a:r>
                        <a:rPr lang="en-US" sz="1200" dirty="0">
                          <a:solidFill>
                            <a:srgbClr val="222222"/>
                          </a:solidFill>
                          <a:latin typeface="Arial"/>
                          <a:ea typeface="Times New Roman"/>
                          <a:cs typeface="Times New Roman"/>
                        </a:rPr>
                        <a:t/>
                      </a:r>
                      <a:br>
                        <a:rPr lang="en-US" sz="1200" dirty="0">
                          <a:solidFill>
                            <a:srgbClr val="222222"/>
                          </a:solidFill>
                          <a:latin typeface="Arial"/>
                          <a:ea typeface="Times New Roman"/>
                          <a:cs typeface="Times New Roman"/>
                        </a:rPr>
                      </a:br>
                      <a:r>
                        <a:rPr lang="en-US" sz="1200" dirty="0">
                          <a:solidFill>
                            <a:srgbClr val="222222"/>
                          </a:solidFill>
                          <a:latin typeface="Arial"/>
                          <a:ea typeface="Times New Roman"/>
                          <a:cs typeface="Times New Roman"/>
                        </a:rPr>
                        <a:t>(</a:t>
                      </a:r>
                      <a:r>
                        <a:rPr lang="en-US" sz="1200" u="none" strike="noStrike" dirty="0">
                          <a:solidFill>
                            <a:srgbClr val="222222"/>
                          </a:solidFill>
                          <a:latin typeface="Arial"/>
                          <a:ea typeface="Times New Roman"/>
                          <a:cs typeface="Times New Roman"/>
                          <a:hlinkClick r:id="rId25" tooltip="Governor's rule"/>
                        </a:rPr>
                        <a:t>Governor's rule</a:t>
                      </a:r>
                      <a:r>
                        <a:rPr lang="en-US" sz="1200" dirty="0">
                          <a:solidFill>
                            <a:srgbClr val="222222"/>
                          </a:solidFill>
                          <a:latin typeface="Arial"/>
                          <a:ea typeface="Times New Roman"/>
                          <a:cs typeface="Times New Roman"/>
                        </a:rPr>
                        <a:t>)</a:t>
                      </a:r>
                      <a:endParaRPr lang="en-US" sz="2000" dirty="0">
                        <a:latin typeface="Calibri"/>
                        <a:ea typeface="Calibri"/>
                        <a:cs typeface="Times New Roman"/>
                      </a:endParaRPr>
                    </a:p>
                  </a:txBody>
                  <a:tcPr marL="53670" marR="53670" marT="0" marB="0" anchor="ctr">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ctr">
                        <a:lnSpc>
                          <a:spcPct val="115000"/>
                        </a:lnSpc>
                        <a:spcBef>
                          <a:spcPts val="1200"/>
                        </a:spcBef>
                        <a:spcAft>
                          <a:spcPts val="1200"/>
                        </a:spcAft>
                      </a:pPr>
                      <a:endParaRPr lang="en-US" sz="1200">
                        <a:solidFill>
                          <a:srgbClr val="222222"/>
                        </a:solidFill>
                        <a:latin typeface="Arial"/>
                        <a:ea typeface="Times New Roman"/>
                        <a:cs typeface="Times New Roman"/>
                      </a:endParaRPr>
                    </a:p>
                  </a:txBody>
                  <a:tcPr marL="53670" marR="53670" marT="0" marB="0">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ctr">
                        <a:lnSpc>
                          <a:spcPct val="115000"/>
                        </a:lnSpc>
                        <a:spcBef>
                          <a:spcPts val="1200"/>
                        </a:spcBef>
                        <a:spcAft>
                          <a:spcPts val="1200"/>
                        </a:spcAft>
                      </a:pPr>
                      <a:r>
                        <a:rPr lang="en-US" sz="1200" b="1" u="none" strike="noStrike" dirty="0">
                          <a:solidFill>
                            <a:srgbClr val="222222"/>
                          </a:solidFill>
                          <a:latin typeface="Arial"/>
                          <a:ea typeface="Times New Roman"/>
                          <a:cs typeface="Times New Roman"/>
                        </a:rPr>
                        <a:t>Himachal Pradesh</a:t>
                      </a:r>
                      <a:endParaRPr lang="en-US" sz="2000" dirty="0">
                        <a:latin typeface="Calibri"/>
                        <a:ea typeface="Calibri"/>
                        <a:cs typeface="Times New Roman"/>
                      </a:endParaRPr>
                    </a:p>
                  </a:txBody>
                  <a:tcPr marL="53670" marR="53670" marT="0" marB="0" anchor="ctr">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ctr">
                        <a:lnSpc>
                          <a:spcPct val="115000"/>
                        </a:lnSpc>
                        <a:spcBef>
                          <a:spcPts val="1200"/>
                        </a:spcBef>
                        <a:spcAft>
                          <a:spcPts val="1200"/>
                        </a:spcAft>
                      </a:pPr>
                      <a:r>
                        <a:rPr lang="en-US" sz="1200" u="none" strike="noStrike">
                          <a:solidFill>
                            <a:srgbClr val="222222"/>
                          </a:solidFill>
                          <a:latin typeface="Arial"/>
                          <a:ea typeface="Times New Roman"/>
                          <a:cs typeface="Times New Roman"/>
                          <a:hlinkClick r:id="rId26" tooltip="Jai Ram Thakur"/>
                        </a:rPr>
                        <a:t>Jai Ram Thakur</a:t>
                      </a:r>
                      <a:endParaRPr lang="en-US" sz="2000">
                        <a:latin typeface="Calibri"/>
                        <a:ea typeface="Calibri"/>
                        <a:cs typeface="Times New Roman"/>
                      </a:endParaRPr>
                    </a:p>
                  </a:txBody>
                  <a:tcPr marL="53670" marR="53670" marT="0" marB="0" anchor="ctr">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356398">
                <a:tc>
                  <a:txBody>
                    <a:bodyPr/>
                    <a:lstStyle/>
                    <a:p>
                      <a:pPr marL="0" marR="0" algn="ctr">
                        <a:lnSpc>
                          <a:spcPct val="115000"/>
                        </a:lnSpc>
                        <a:spcBef>
                          <a:spcPts val="1200"/>
                        </a:spcBef>
                        <a:spcAft>
                          <a:spcPts val="1200"/>
                        </a:spcAft>
                      </a:pPr>
                      <a:r>
                        <a:rPr lang="en-US" sz="1200" b="1" u="none" strike="noStrike" dirty="0">
                          <a:solidFill>
                            <a:schemeClr val="tx1"/>
                          </a:solidFill>
                          <a:latin typeface="Arial"/>
                          <a:ea typeface="Times New Roman"/>
                          <a:cs typeface="Times New Roman"/>
                        </a:rPr>
                        <a:t>Haryana</a:t>
                      </a:r>
                      <a:endParaRPr lang="en-US" sz="2000" dirty="0">
                        <a:solidFill>
                          <a:schemeClr val="tx1"/>
                        </a:solidFill>
                        <a:latin typeface="Calibri"/>
                        <a:ea typeface="Calibri"/>
                        <a:cs typeface="Times New Roman"/>
                      </a:endParaRPr>
                    </a:p>
                  </a:txBody>
                  <a:tcPr marL="53670" marR="53670" marT="0" marB="0" anchor="ctr">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ctr">
                        <a:lnSpc>
                          <a:spcPct val="115000"/>
                        </a:lnSpc>
                        <a:spcBef>
                          <a:spcPts val="1200"/>
                        </a:spcBef>
                        <a:spcAft>
                          <a:spcPts val="1200"/>
                        </a:spcAft>
                      </a:pPr>
                      <a:r>
                        <a:rPr lang="en-US" sz="1200" u="none" strike="noStrike">
                          <a:solidFill>
                            <a:srgbClr val="222222"/>
                          </a:solidFill>
                          <a:latin typeface="Arial"/>
                          <a:ea typeface="Times New Roman"/>
                          <a:cs typeface="Times New Roman"/>
                          <a:hlinkClick r:id="rId27" tooltip="Manohar Lal Khattar"/>
                        </a:rPr>
                        <a:t>Manohar Lal Khattar</a:t>
                      </a:r>
                      <a:endParaRPr lang="en-US" sz="2000">
                        <a:latin typeface="Calibri"/>
                        <a:ea typeface="Calibri"/>
                        <a:cs typeface="Times New Roman"/>
                      </a:endParaRPr>
                    </a:p>
                  </a:txBody>
                  <a:tcPr marL="53670" marR="53670" marT="0" marB="0" anchor="ctr">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ctr">
                        <a:lnSpc>
                          <a:spcPct val="115000"/>
                        </a:lnSpc>
                        <a:spcBef>
                          <a:spcPts val="1200"/>
                        </a:spcBef>
                        <a:spcAft>
                          <a:spcPts val="1200"/>
                        </a:spcAft>
                      </a:pPr>
                      <a:endParaRPr lang="en-US" sz="1200">
                        <a:solidFill>
                          <a:srgbClr val="222222"/>
                        </a:solidFill>
                        <a:latin typeface="Arial"/>
                        <a:ea typeface="Times New Roman"/>
                        <a:cs typeface="Times New Roman"/>
                      </a:endParaRPr>
                    </a:p>
                  </a:txBody>
                  <a:tcPr marL="53670" marR="53670" marT="0" marB="0">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ctr">
                        <a:lnSpc>
                          <a:spcPct val="115000"/>
                        </a:lnSpc>
                        <a:spcBef>
                          <a:spcPts val="1200"/>
                        </a:spcBef>
                        <a:spcAft>
                          <a:spcPts val="1200"/>
                        </a:spcAft>
                      </a:pPr>
                      <a:r>
                        <a:rPr lang="en-US" sz="1200" b="1" u="none" strike="noStrike" dirty="0">
                          <a:solidFill>
                            <a:srgbClr val="222222"/>
                          </a:solidFill>
                          <a:latin typeface="Arial"/>
                          <a:ea typeface="Times New Roman"/>
                          <a:cs typeface="Times New Roman"/>
                        </a:rPr>
                        <a:t>Andhra Pradesh</a:t>
                      </a:r>
                      <a:endParaRPr lang="en-US" sz="2000" dirty="0">
                        <a:latin typeface="Calibri"/>
                        <a:ea typeface="Calibri"/>
                        <a:cs typeface="Times New Roman"/>
                      </a:endParaRPr>
                    </a:p>
                  </a:txBody>
                  <a:tcPr marL="53670" marR="53670" marT="0" marB="0" anchor="ctr">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ctr">
                        <a:lnSpc>
                          <a:spcPct val="115000"/>
                        </a:lnSpc>
                        <a:spcBef>
                          <a:spcPts val="1200"/>
                        </a:spcBef>
                        <a:spcAft>
                          <a:spcPts val="1200"/>
                        </a:spcAft>
                      </a:pPr>
                      <a:r>
                        <a:rPr lang="en-US" sz="1200" u="none" strike="noStrike">
                          <a:solidFill>
                            <a:srgbClr val="222222"/>
                          </a:solidFill>
                          <a:latin typeface="Arial"/>
                          <a:ea typeface="Times New Roman"/>
                          <a:cs typeface="Times New Roman"/>
                          <a:hlinkClick r:id="rId28" tooltip="N. Chandrababu Naidu"/>
                        </a:rPr>
                        <a:t>N. Chandrababu Naidu</a:t>
                      </a:r>
                      <a:endParaRPr lang="en-US" sz="2000">
                        <a:latin typeface="Calibri"/>
                        <a:ea typeface="Calibri"/>
                        <a:cs typeface="Times New Roman"/>
                      </a:endParaRPr>
                    </a:p>
                  </a:txBody>
                  <a:tcPr marL="53670" marR="53670" marT="0" marB="0" anchor="ctr">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429773">
                <a:tc>
                  <a:txBody>
                    <a:bodyPr/>
                    <a:lstStyle/>
                    <a:p>
                      <a:pPr marL="0" marR="0" algn="ctr">
                        <a:lnSpc>
                          <a:spcPct val="115000"/>
                        </a:lnSpc>
                        <a:spcBef>
                          <a:spcPts val="1200"/>
                        </a:spcBef>
                        <a:spcAft>
                          <a:spcPts val="1200"/>
                        </a:spcAft>
                      </a:pPr>
                      <a:r>
                        <a:rPr lang="en-US" sz="1200" b="1" u="none" strike="noStrike" dirty="0">
                          <a:solidFill>
                            <a:schemeClr val="tx1"/>
                          </a:solidFill>
                          <a:latin typeface="Arial"/>
                          <a:ea typeface="Times New Roman"/>
                          <a:cs typeface="Times New Roman"/>
                        </a:rPr>
                        <a:t>Assam</a:t>
                      </a:r>
                      <a:endParaRPr lang="en-US" sz="2000" dirty="0">
                        <a:solidFill>
                          <a:schemeClr val="tx1"/>
                        </a:solidFill>
                        <a:latin typeface="Calibri"/>
                        <a:ea typeface="Calibri"/>
                        <a:cs typeface="Times New Roman"/>
                      </a:endParaRPr>
                    </a:p>
                  </a:txBody>
                  <a:tcPr marL="53670" marR="53670" marT="0" marB="0" anchor="ctr">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ctr">
                        <a:lnSpc>
                          <a:spcPct val="115000"/>
                        </a:lnSpc>
                        <a:spcBef>
                          <a:spcPts val="1200"/>
                        </a:spcBef>
                        <a:spcAft>
                          <a:spcPts val="1200"/>
                        </a:spcAft>
                      </a:pPr>
                      <a:r>
                        <a:rPr lang="en-US" sz="1200" u="none" strike="noStrike">
                          <a:solidFill>
                            <a:srgbClr val="222222"/>
                          </a:solidFill>
                          <a:latin typeface="Arial"/>
                          <a:ea typeface="Times New Roman"/>
                          <a:cs typeface="Times New Roman"/>
                          <a:hlinkClick r:id="rId29" tooltip="Sarbananda Sonowal"/>
                        </a:rPr>
                        <a:t>Sarbananda Sonowal</a:t>
                      </a:r>
                      <a:endParaRPr lang="en-US" sz="2000">
                        <a:latin typeface="Calibri"/>
                        <a:ea typeface="Calibri"/>
                        <a:cs typeface="Times New Roman"/>
                      </a:endParaRPr>
                    </a:p>
                  </a:txBody>
                  <a:tcPr marL="53670" marR="53670" marT="0" marB="0" anchor="ctr">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ctr">
                        <a:lnSpc>
                          <a:spcPct val="115000"/>
                        </a:lnSpc>
                        <a:spcBef>
                          <a:spcPts val="1200"/>
                        </a:spcBef>
                        <a:spcAft>
                          <a:spcPts val="1200"/>
                        </a:spcAft>
                      </a:pPr>
                      <a:endParaRPr lang="en-US" sz="1200">
                        <a:solidFill>
                          <a:srgbClr val="222222"/>
                        </a:solidFill>
                        <a:latin typeface="Arial"/>
                        <a:ea typeface="Times New Roman"/>
                        <a:cs typeface="Times New Roman"/>
                      </a:endParaRPr>
                    </a:p>
                  </a:txBody>
                  <a:tcPr marL="53670" marR="53670" marT="0" marB="0">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ctr">
                        <a:lnSpc>
                          <a:spcPct val="115000"/>
                        </a:lnSpc>
                        <a:spcBef>
                          <a:spcPts val="1200"/>
                        </a:spcBef>
                        <a:spcAft>
                          <a:spcPts val="1200"/>
                        </a:spcAft>
                      </a:pPr>
                      <a:r>
                        <a:rPr lang="en-US" sz="1200" b="1" u="none" strike="noStrike" dirty="0">
                          <a:solidFill>
                            <a:srgbClr val="222222"/>
                          </a:solidFill>
                          <a:latin typeface="Arial"/>
                          <a:ea typeface="Times New Roman"/>
                          <a:cs typeface="Times New Roman"/>
                        </a:rPr>
                        <a:t>Chhattisgarh</a:t>
                      </a:r>
                      <a:endParaRPr lang="en-US" sz="2000" dirty="0">
                        <a:latin typeface="Calibri"/>
                        <a:ea typeface="Calibri"/>
                        <a:cs typeface="Times New Roman"/>
                      </a:endParaRPr>
                    </a:p>
                  </a:txBody>
                  <a:tcPr marL="53670" marR="53670" marT="0" marB="0" anchor="ctr">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ctr">
                        <a:lnSpc>
                          <a:spcPct val="115000"/>
                        </a:lnSpc>
                        <a:spcBef>
                          <a:spcPts val="1200"/>
                        </a:spcBef>
                        <a:spcAft>
                          <a:spcPts val="1200"/>
                        </a:spcAft>
                      </a:pPr>
                      <a:r>
                        <a:rPr lang="en-US" sz="1200" u="none" strike="noStrike" dirty="0">
                          <a:solidFill>
                            <a:srgbClr val="222222"/>
                          </a:solidFill>
                          <a:latin typeface="Arial"/>
                          <a:ea typeface="Times New Roman"/>
                          <a:cs typeface="Times New Roman"/>
                          <a:hlinkClick r:id="rId30" tooltip="Raman Singh"/>
                        </a:rPr>
                        <a:t>Raman Singh</a:t>
                      </a:r>
                      <a:endParaRPr lang="en-US" sz="2000" dirty="0">
                        <a:latin typeface="Calibri"/>
                        <a:ea typeface="Calibri"/>
                        <a:cs typeface="Times New Roman"/>
                      </a:endParaRPr>
                    </a:p>
                  </a:txBody>
                  <a:tcPr marL="53670" marR="53670" marT="0" marB="0" anchor="ctr">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356398">
                <a:tc>
                  <a:txBody>
                    <a:bodyPr/>
                    <a:lstStyle/>
                    <a:p>
                      <a:pPr marL="0" marR="0" algn="ctr">
                        <a:lnSpc>
                          <a:spcPct val="115000"/>
                        </a:lnSpc>
                        <a:spcBef>
                          <a:spcPts val="1200"/>
                        </a:spcBef>
                        <a:spcAft>
                          <a:spcPts val="1200"/>
                        </a:spcAft>
                      </a:pPr>
                      <a:r>
                        <a:rPr lang="en-US" sz="1200" b="1" u="none" strike="noStrike" dirty="0">
                          <a:solidFill>
                            <a:schemeClr val="tx1"/>
                          </a:solidFill>
                          <a:latin typeface="Arial"/>
                          <a:ea typeface="Times New Roman"/>
                          <a:cs typeface="Times New Roman"/>
                        </a:rPr>
                        <a:t>Arunachal Pradesh</a:t>
                      </a:r>
                      <a:endParaRPr lang="en-US" sz="2000" dirty="0">
                        <a:solidFill>
                          <a:schemeClr val="tx1"/>
                        </a:solidFill>
                        <a:latin typeface="Calibri"/>
                        <a:ea typeface="Calibri"/>
                        <a:cs typeface="Times New Roman"/>
                      </a:endParaRPr>
                    </a:p>
                  </a:txBody>
                  <a:tcPr marL="53670" marR="53670" marT="0" marB="0" anchor="ctr">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ctr">
                        <a:lnSpc>
                          <a:spcPct val="115000"/>
                        </a:lnSpc>
                        <a:spcBef>
                          <a:spcPts val="1200"/>
                        </a:spcBef>
                        <a:spcAft>
                          <a:spcPts val="1200"/>
                        </a:spcAft>
                      </a:pPr>
                      <a:r>
                        <a:rPr lang="en-US" sz="1200" u="none" strike="noStrike">
                          <a:solidFill>
                            <a:srgbClr val="222222"/>
                          </a:solidFill>
                          <a:latin typeface="Arial"/>
                          <a:ea typeface="Times New Roman"/>
                          <a:cs typeface="Times New Roman"/>
                          <a:hlinkClick r:id="rId31" tooltip="Pema Khandu"/>
                        </a:rPr>
                        <a:t>Pema Khandu</a:t>
                      </a:r>
                      <a:endParaRPr lang="en-US" sz="2000">
                        <a:latin typeface="Calibri"/>
                        <a:ea typeface="Calibri"/>
                        <a:cs typeface="Times New Roman"/>
                      </a:endParaRPr>
                    </a:p>
                  </a:txBody>
                  <a:tcPr marL="53670" marR="53670" marT="0" marB="0" anchor="ctr">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ctr">
                        <a:lnSpc>
                          <a:spcPct val="115000"/>
                        </a:lnSpc>
                        <a:spcBef>
                          <a:spcPts val="1200"/>
                        </a:spcBef>
                        <a:spcAft>
                          <a:spcPts val="1200"/>
                        </a:spcAft>
                      </a:pPr>
                      <a:endParaRPr lang="en-US" sz="1200">
                        <a:solidFill>
                          <a:srgbClr val="222222"/>
                        </a:solidFill>
                        <a:latin typeface="Arial"/>
                        <a:ea typeface="Times New Roman"/>
                        <a:cs typeface="Times New Roman"/>
                      </a:endParaRPr>
                    </a:p>
                  </a:txBody>
                  <a:tcPr marL="53670" marR="53670" marT="0" marB="0">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ctr">
                        <a:lnSpc>
                          <a:spcPct val="115000"/>
                        </a:lnSpc>
                        <a:spcBef>
                          <a:spcPts val="1200"/>
                        </a:spcBef>
                        <a:spcAft>
                          <a:spcPts val="1200"/>
                        </a:spcAft>
                      </a:pPr>
                      <a:r>
                        <a:rPr lang="en-US" sz="1200" b="1" u="none" strike="noStrike" dirty="0">
                          <a:solidFill>
                            <a:srgbClr val="222222"/>
                          </a:solidFill>
                          <a:latin typeface="Arial"/>
                          <a:ea typeface="Times New Roman"/>
                          <a:cs typeface="Times New Roman"/>
                        </a:rPr>
                        <a:t>Bihar</a:t>
                      </a:r>
                      <a:endParaRPr lang="en-US" sz="2000" dirty="0">
                        <a:latin typeface="Calibri"/>
                        <a:ea typeface="Calibri"/>
                        <a:cs typeface="Times New Roman"/>
                      </a:endParaRPr>
                    </a:p>
                  </a:txBody>
                  <a:tcPr marL="53670" marR="53670" marT="0" marB="0" anchor="ctr">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ctr">
                        <a:lnSpc>
                          <a:spcPct val="115000"/>
                        </a:lnSpc>
                        <a:spcBef>
                          <a:spcPts val="1200"/>
                        </a:spcBef>
                        <a:spcAft>
                          <a:spcPts val="1200"/>
                        </a:spcAft>
                      </a:pPr>
                      <a:r>
                        <a:rPr lang="en-US" sz="1200" u="none" strike="noStrike" dirty="0" err="1">
                          <a:solidFill>
                            <a:srgbClr val="222222"/>
                          </a:solidFill>
                          <a:latin typeface="Arial"/>
                          <a:ea typeface="Times New Roman"/>
                          <a:cs typeface="Times New Roman"/>
                          <a:hlinkClick r:id="rId32" tooltip="Nitish Kumar"/>
                        </a:rPr>
                        <a:t>Nitish</a:t>
                      </a:r>
                      <a:r>
                        <a:rPr lang="en-US" sz="1200" u="none" strike="noStrike" dirty="0">
                          <a:solidFill>
                            <a:srgbClr val="222222"/>
                          </a:solidFill>
                          <a:latin typeface="Arial"/>
                          <a:ea typeface="Times New Roman"/>
                          <a:cs typeface="Times New Roman"/>
                          <a:hlinkClick r:id="rId32" tooltip="Nitish Kumar"/>
                        </a:rPr>
                        <a:t> Kumar</a:t>
                      </a:r>
                      <a:endParaRPr lang="en-US" sz="2000" dirty="0">
                        <a:latin typeface="Calibri"/>
                        <a:ea typeface="Calibri"/>
                        <a:cs typeface="Times New Roman"/>
                      </a:endParaRPr>
                    </a:p>
                  </a:txBody>
                  <a:tcPr marL="53670" marR="53670" marT="0" marB="0" anchor="ctr">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bl>
          </a:graphicData>
        </a:graphic>
      </p:graphicFrame>
      <p:sp>
        <p:nvSpPr>
          <p:cNvPr id="34888" name="Rectangle 7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63" name="Picture 23"/>
          <p:cNvPicPr>
            <a:picLocks noChangeAspect="1" noChangeArrowheads="1"/>
          </p:cNvPicPr>
          <p:nvPr/>
        </p:nvPicPr>
        <p:blipFill>
          <a:blip r:embed="rId2"/>
          <a:srcRect/>
          <a:stretch>
            <a:fillRect/>
          </a:stretch>
        </p:blipFill>
        <p:spPr bwMode="auto">
          <a:xfrm>
            <a:off x="0" y="38100"/>
            <a:ext cx="8191500" cy="5676900"/>
          </a:xfrm>
          <a:prstGeom prst="rect">
            <a:avLst/>
          </a:prstGeom>
          <a:noFill/>
          <a:ln w="9525">
            <a:noFill/>
            <a:miter lim="800000"/>
            <a:headEnd/>
            <a:tailEnd/>
          </a:ln>
          <a:effectLst/>
        </p:spPr>
      </p:pic>
      <p:pic>
        <p:nvPicPr>
          <p:cNvPr id="35864" name="Picture 24"/>
          <p:cNvPicPr>
            <a:picLocks noChangeAspect="1" noChangeArrowheads="1"/>
          </p:cNvPicPr>
          <p:nvPr/>
        </p:nvPicPr>
        <p:blipFill>
          <a:blip r:embed="rId3"/>
          <a:srcRect/>
          <a:stretch>
            <a:fillRect/>
          </a:stretch>
        </p:blipFill>
        <p:spPr bwMode="auto">
          <a:xfrm>
            <a:off x="0" y="5400675"/>
            <a:ext cx="8191500" cy="1457325"/>
          </a:xfrm>
          <a:prstGeom prst="rect">
            <a:avLst/>
          </a:prstGeom>
          <a:noFill/>
          <a:ln w="9525">
            <a:noFill/>
            <a:miter lim="800000"/>
            <a:headEnd/>
            <a:tailEnd/>
          </a:ln>
          <a:effectLst/>
        </p:spPr>
      </p:pic>
      <p:pic>
        <p:nvPicPr>
          <p:cNvPr id="1026" name="Picture 2"/>
          <p:cNvPicPr>
            <a:picLocks noChangeAspect="1" noChangeArrowheads="1"/>
          </p:cNvPicPr>
          <p:nvPr/>
        </p:nvPicPr>
        <p:blipFill>
          <a:blip r:embed="rId4"/>
          <a:srcRect/>
          <a:stretch>
            <a:fillRect/>
          </a:stretch>
        </p:blipFill>
        <p:spPr bwMode="auto">
          <a:xfrm>
            <a:off x="2590800" y="152400"/>
            <a:ext cx="5953125" cy="1885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Table 3"/>
          <p:cNvGraphicFramePr>
            <a:graphicFrameLocks noGrp="1"/>
          </p:cNvGraphicFramePr>
          <p:nvPr/>
        </p:nvGraphicFramePr>
        <p:xfrm>
          <a:off x="152400" y="0"/>
          <a:ext cx="8991599" cy="6629400"/>
        </p:xfrm>
        <a:graphic>
          <a:graphicData uri="http://schemas.openxmlformats.org/drawingml/2006/table">
            <a:tbl>
              <a:tblPr/>
              <a:tblGrid>
                <a:gridCol w="1909720"/>
                <a:gridCol w="5490446"/>
                <a:gridCol w="636573"/>
                <a:gridCol w="954860"/>
              </a:tblGrid>
              <a:tr h="864195">
                <a:tc>
                  <a:txBody>
                    <a:bodyPr/>
                    <a:lstStyle/>
                    <a:p>
                      <a:pPr algn="ctr"/>
                      <a:r>
                        <a:rPr lang="en-US" sz="1400" dirty="0">
                          <a:solidFill>
                            <a:srgbClr val="FFFFFF"/>
                          </a:solidFill>
                        </a:rPr>
                        <a:t>Name of the Award</a:t>
                      </a:r>
                    </a:p>
                  </a:txBody>
                  <a:tcPr marL="5627" marR="5627" marT="4020" marB="3216"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34495E"/>
                    </a:solidFill>
                  </a:tcPr>
                </a:tc>
                <a:tc>
                  <a:txBody>
                    <a:bodyPr/>
                    <a:lstStyle/>
                    <a:p>
                      <a:pPr algn="ctr"/>
                      <a:r>
                        <a:rPr lang="en-US" sz="1400">
                          <a:solidFill>
                            <a:srgbClr val="FFFFFF"/>
                          </a:solidFill>
                        </a:rPr>
                        <a:t>Given for</a:t>
                      </a:r>
                    </a:p>
                  </a:txBody>
                  <a:tcPr marL="5627" marR="5627" marT="4020" marB="3216"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34495E"/>
                    </a:solidFill>
                  </a:tcPr>
                </a:tc>
                <a:tc>
                  <a:txBody>
                    <a:bodyPr/>
                    <a:lstStyle/>
                    <a:p>
                      <a:pPr algn="ctr"/>
                      <a:r>
                        <a:rPr lang="en-US" sz="1400">
                          <a:solidFill>
                            <a:srgbClr val="FFFFFF"/>
                          </a:solidFill>
                        </a:rPr>
                        <a:t>First given in the year</a:t>
                      </a:r>
                    </a:p>
                  </a:txBody>
                  <a:tcPr marL="5627" marR="5627" marT="4020" marB="3216"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34495E"/>
                    </a:solidFill>
                  </a:tcPr>
                </a:tc>
                <a:tc>
                  <a:txBody>
                    <a:bodyPr/>
                    <a:lstStyle/>
                    <a:p>
                      <a:pPr algn="ctr"/>
                      <a:r>
                        <a:rPr lang="en-US" sz="1400">
                          <a:solidFill>
                            <a:srgbClr val="FFFFFF"/>
                          </a:solidFill>
                        </a:rPr>
                        <a:t>Monetary Grant</a:t>
                      </a:r>
                    </a:p>
                  </a:txBody>
                  <a:tcPr marL="5627" marR="5627" marT="4020" marB="3216"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34495E"/>
                    </a:solidFill>
                  </a:tcPr>
                </a:tc>
              </a:tr>
              <a:tr h="674180">
                <a:tc>
                  <a:txBody>
                    <a:bodyPr/>
                    <a:lstStyle/>
                    <a:p>
                      <a:r>
                        <a:rPr lang="en-US" sz="1400" dirty="0"/>
                        <a:t>Rajiv Gandhi </a:t>
                      </a:r>
                      <a:r>
                        <a:rPr lang="en-US" sz="1400" dirty="0" err="1"/>
                        <a:t>Khel</a:t>
                      </a:r>
                      <a:r>
                        <a:rPr lang="en-US" sz="1400" dirty="0"/>
                        <a:t> </a:t>
                      </a:r>
                      <a:r>
                        <a:rPr lang="en-US" sz="1400" dirty="0" err="1"/>
                        <a:t>Ratna</a:t>
                      </a:r>
                      <a:r>
                        <a:rPr lang="en-US" sz="1400" dirty="0"/>
                        <a:t> Award</a:t>
                      </a:r>
                    </a:p>
                  </a:txBody>
                  <a:tcPr marL="5627" marR="5627" marT="2412" marB="1608"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c>
                  <a:txBody>
                    <a:bodyPr/>
                    <a:lstStyle/>
                    <a:p>
                      <a:r>
                        <a:rPr lang="en-US" sz="1400"/>
                        <a:t>For the spectacular and most outstanding performance in the field of sports by a sportsperson over a period of four years immediately preceding the year during which award is to be given.</a:t>
                      </a:r>
                    </a:p>
                  </a:txBody>
                  <a:tcPr marL="5627" marR="5627" marT="2412" marB="1608"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c>
                  <a:txBody>
                    <a:bodyPr/>
                    <a:lstStyle/>
                    <a:p>
                      <a:r>
                        <a:rPr lang="en-US" sz="1400"/>
                        <a:t>1991-92</a:t>
                      </a:r>
                    </a:p>
                  </a:txBody>
                  <a:tcPr marL="5627" marR="5627" marT="2412" marB="1608"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c>
                  <a:txBody>
                    <a:bodyPr/>
                    <a:lstStyle/>
                    <a:p>
                      <a:r>
                        <a:rPr lang="en-US" sz="1400"/>
                        <a:t>Rs. 7.5 lakhs</a:t>
                      </a:r>
                    </a:p>
                  </a:txBody>
                  <a:tcPr marL="5627" marR="5627" marT="2412" marB="1608"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r>
              <a:tr h="646734">
                <a:tc>
                  <a:txBody>
                    <a:bodyPr/>
                    <a:lstStyle/>
                    <a:p>
                      <a:r>
                        <a:rPr lang="en-US" sz="1400"/>
                        <a:t>Dronacharya Award</a:t>
                      </a:r>
                    </a:p>
                  </a:txBody>
                  <a:tcPr marL="5627" marR="5627" marT="2412" marB="1608"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c>
                  <a:txBody>
                    <a:bodyPr/>
                    <a:lstStyle/>
                    <a:p>
                      <a:r>
                        <a:rPr lang="en-US" sz="1400"/>
                        <a:t>To sports coaches who have successfully trained sportspersons or teams and enabled them to achieve outstanding results in international competitions.</a:t>
                      </a:r>
                    </a:p>
                  </a:txBody>
                  <a:tcPr marL="5627" marR="5627" marT="2412" marB="1608"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c>
                  <a:txBody>
                    <a:bodyPr/>
                    <a:lstStyle/>
                    <a:p>
                      <a:r>
                        <a:rPr lang="en-US" sz="1400"/>
                        <a:t>1985</a:t>
                      </a:r>
                    </a:p>
                  </a:txBody>
                  <a:tcPr marL="5627" marR="5627" marT="2412" marB="1608"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c>
                  <a:txBody>
                    <a:bodyPr/>
                    <a:lstStyle/>
                    <a:p>
                      <a:r>
                        <a:rPr lang="en-US" sz="1400"/>
                        <a:t>Rs. 5 lakhs</a:t>
                      </a:r>
                    </a:p>
                  </a:txBody>
                  <a:tcPr marL="5627" marR="5627" marT="2412" marB="1608"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r>
              <a:tr h="674180">
                <a:tc>
                  <a:txBody>
                    <a:bodyPr/>
                    <a:lstStyle/>
                    <a:p>
                      <a:r>
                        <a:rPr lang="en-US" sz="1400"/>
                        <a:t>Dhyanchand Award</a:t>
                      </a:r>
                    </a:p>
                  </a:txBody>
                  <a:tcPr marL="5627" marR="5627" marT="2412" marB="1608"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c>
                  <a:txBody>
                    <a:bodyPr/>
                    <a:lstStyle/>
                    <a:p>
                      <a:r>
                        <a:rPr lang="en-US" sz="1400"/>
                        <a:t>To those sportspersons who have contributed to sports by their performance and continue to contribute to the promotion of sports even after their retirement from active sporting career.</a:t>
                      </a:r>
                    </a:p>
                  </a:txBody>
                  <a:tcPr marL="5627" marR="5627" marT="2412" marB="1608"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c>
                  <a:txBody>
                    <a:bodyPr/>
                    <a:lstStyle/>
                    <a:p>
                      <a:r>
                        <a:rPr lang="en-US" sz="1400"/>
                        <a:t>2002</a:t>
                      </a:r>
                    </a:p>
                  </a:txBody>
                  <a:tcPr marL="5627" marR="5627" marT="2412" marB="1608"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c>
                  <a:txBody>
                    <a:bodyPr/>
                    <a:lstStyle/>
                    <a:p>
                      <a:r>
                        <a:rPr lang="en-US" sz="1400"/>
                        <a:t>Rs. 5 lakhs</a:t>
                      </a:r>
                    </a:p>
                  </a:txBody>
                  <a:tcPr marL="5627" marR="5627" marT="2412" marB="1608"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r>
              <a:tr h="674180">
                <a:tc>
                  <a:txBody>
                    <a:bodyPr/>
                    <a:lstStyle/>
                    <a:p>
                      <a:r>
                        <a:rPr lang="en-US" sz="1400"/>
                        <a:t>Tenzing Norgay National Adventure Award</a:t>
                      </a:r>
                    </a:p>
                  </a:txBody>
                  <a:tcPr marL="5627" marR="5627" marT="2412" marB="1608"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c>
                  <a:txBody>
                    <a:bodyPr/>
                    <a:lstStyle/>
                    <a:p>
                      <a:r>
                        <a:rPr lang="en-US" sz="1400"/>
                        <a:t>To recognise the achievement of persons associated in the field of adventure. 3 categories for adventure on land, sea and air and 1 award for lifetime achievement.</a:t>
                      </a:r>
                    </a:p>
                  </a:txBody>
                  <a:tcPr marL="5627" marR="5627" marT="2412" marB="1608"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c>
                  <a:txBody>
                    <a:bodyPr/>
                    <a:lstStyle/>
                    <a:p>
                      <a:r>
                        <a:rPr lang="en-US" sz="1400"/>
                        <a:t>1993</a:t>
                      </a:r>
                    </a:p>
                  </a:txBody>
                  <a:tcPr marL="5627" marR="5627" marT="2412" marB="1608"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c>
                  <a:txBody>
                    <a:bodyPr/>
                    <a:lstStyle/>
                    <a:p>
                      <a:r>
                        <a:rPr lang="en-US" sz="1400"/>
                        <a:t>Rs. 5 lakhs</a:t>
                      </a:r>
                    </a:p>
                  </a:txBody>
                  <a:tcPr marL="5627" marR="5627" marT="2412" marB="1608"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r>
              <a:tr h="1058393">
                <a:tc>
                  <a:txBody>
                    <a:bodyPr/>
                    <a:lstStyle/>
                    <a:p>
                      <a:r>
                        <a:rPr lang="en-US" sz="1400"/>
                        <a:t>Arjuna Award</a:t>
                      </a:r>
                    </a:p>
                  </a:txBody>
                  <a:tcPr marL="5627" marR="5627" marT="2412" marB="1608"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c>
                  <a:txBody>
                    <a:bodyPr/>
                    <a:lstStyle/>
                    <a:p>
                      <a:r>
                        <a:rPr lang="en-US" sz="1400"/>
                        <a:t>Ordinarily not more than 15 in a year in each discipline with at least one award for sports for physically challenged. For good performance over the previous four years at the International level and also should have shown qualities of leadership, sportsmanship and a sense of discipline.</a:t>
                      </a:r>
                    </a:p>
                  </a:txBody>
                  <a:tcPr marL="5627" marR="5627" marT="2412" marB="1608"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c>
                  <a:txBody>
                    <a:bodyPr/>
                    <a:lstStyle/>
                    <a:p>
                      <a:r>
                        <a:rPr lang="en-US" sz="1400"/>
                        <a:t>1961</a:t>
                      </a:r>
                    </a:p>
                  </a:txBody>
                  <a:tcPr marL="5627" marR="5627" marT="2412" marB="1608"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c>
                  <a:txBody>
                    <a:bodyPr/>
                    <a:lstStyle/>
                    <a:p>
                      <a:r>
                        <a:rPr lang="en-US" sz="1400" dirty="0"/>
                        <a:t>Rs. 5 </a:t>
                      </a:r>
                      <a:r>
                        <a:rPr lang="en-US" sz="1400" dirty="0" err="1"/>
                        <a:t>lakhs</a:t>
                      </a:r>
                      <a:endParaRPr lang="en-US" sz="1400" dirty="0"/>
                    </a:p>
                  </a:txBody>
                  <a:tcPr marL="5627" marR="5627" marT="2412" marB="1608"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r>
              <a:tr h="962340">
                <a:tc>
                  <a:txBody>
                    <a:bodyPr/>
                    <a:lstStyle/>
                    <a:p>
                      <a:r>
                        <a:rPr lang="en-US" sz="1400"/>
                        <a:t>Rashtriya Khel Protsahan Puraskar</a:t>
                      </a:r>
                    </a:p>
                  </a:txBody>
                  <a:tcPr marL="5627" marR="5627" marT="2412" marB="1608"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c>
                  <a:txBody>
                    <a:bodyPr/>
                    <a:lstStyle/>
                    <a:p>
                      <a:r>
                        <a:rPr lang="en-US" sz="1400"/>
                        <a:t>4 categories (a) Identification and nurturing of budding/young talent</a:t>
                      </a:r>
                      <a:br>
                        <a:rPr lang="en-US" sz="1400"/>
                      </a:br>
                      <a:r>
                        <a:rPr lang="en-US" sz="1400"/>
                        <a:t>(b) Encouragement to sports through Corporate Social Responsibility</a:t>
                      </a:r>
                      <a:br>
                        <a:rPr lang="en-US" sz="1400"/>
                      </a:br>
                      <a:r>
                        <a:rPr lang="en-US" sz="1400"/>
                        <a:t>(c) Employment of sports persons and sports welfare measures</a:t>
                      </a:r>
                      <a:br>
                        <a:rPr lang="en-US" sz="1400"/>
                      </a:br>
                      <a:r>
                        <a:rPr lang="en-US" sz="1400"/>
                        <a:t>(d) Sports for Development</a:t>
                      </a:r>
                    </a:p>
                  </a:txBody>
                  <a:tcPr marL="5627" marR="5627" marT="2412" marB="1608"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c>
                  <a:txBody>
                    <a:bodyPr/>
                    <a:lstStyle/>
                    <a:p>
                      <a:r>
                        <a:rPr lang="en-US" sz="1400"/>
                        <a:t>2009</a:t>
                      </a:r>
                    </a:p>
                  </a:txBody>
                  <a:tcPr marL="5627" marR="5627" marT="2412" marB="1608"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c>
                  <a:txBody>
                    <a:bodyPr/>
                    <a:lstStyle/>
                    <a:p>
                      <a:r>
                        <a:rPr lang="en-US" sz="1400" dirty="0"/>
                        <a:t>No cash award</a:t>
                      </a:r>
                    </a:p>
                  </a:txBody>
                  <a:tcPr marL="5627" marR="5627" marT="2412" marB="1608"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r>
              <a:tr h="1075198">
                <a:tc>
                  <a:txBody>
                    <a:bodyPr/>
                    <a:lstStyle/>
                    <a:p>
                      <a:r>
                        <a:rPr lang="pt-BR" sz="1400"/>
                        <a:t>Maulana Abul Kalam Azad Trophy</a:t>
                      </a:r>
                    </a:p>
                  </a:txBody>
                  <a:tcPr marL="5627" marR="5627" marT="2412" marB="1608"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c>
                  <a:txBody>
                    <a:bodyPr/>
                    <a:lstStyle/>
                    <a:p>
                      <a:r>
                        <a:rPr lang="en-US" sz="1400"/>
                        <a:t>Overall top performing university in the Inter-University tournaments. (The top 3 universities are given cash awards)</a:t>
                      </a:r>
                    </a:p>
                  </a:txBody>
                  <a:tcPr marL="5627" marR="5627" marT="2412" marB="1608"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c>
                  <a:txBody>
                    <a:bodyPr/>
                    <a:lstStyle/>
                    <a:p>
                      <a:r>
                        <a:rPr lang="en-US" sz="1400"/>
                        <a:t>1956-57</a:t>
                      </a:r>
                    </a:p>
                  </a:txBody>
                  <a:tcPr marL="5627" marR="5627" marT="2412" marB="1608"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c>
                  <a:txBody>
                    <a:bodyPr/>
                    <a:lstStyle/>
                    <a:p>
                      <a:r>
                        <a:rPr lang="en-US" sz="1400" dirty="0"/>
                        <a:t>1. Rs. 10 </a:t>
                      </a:r>
                      <a:r>
                        <a:rPr lang="en-US" sz="1400" dirty="0" err="1"/>
                        <a:t>lakhs</a:t>
                      </a:r>
                      <a:r>
                        <a:rPr lang="en-US" sz="1400" dirty="0"/>
                        <a:t/>
                      </a:r>
                      <a:br>
                        <a:rPr lang="en-US" sz="1400" dirty="0"/>
                      </a:br>
                      <a:r>
                        <a:rPr lang="en-US" sz="1400" dirty="0"/>
                        <a:t>2. Rs. 5 </a:t>
                      </a:r>
                      <a:r>
                        <a:rPr lang="en-US" sz="1400" dirty="0" err="1"/>
                        <a:t>lakhs</a:t>
                      </a:r>
                      <a:r>
                        <a:rPr lang="en-US" sz="1400" dirty="0"/>
                        <a:t> &amp;</a:t>
                      </a:r>
                      <a:br>
                        <a:rPr lang="en-US" sz="1400" dirty="0"/>
                      </a:br>
                      <a:r>
                        <a:rPr lang="en-US" sz="1400" dirty="0"/>
                        <a:t>3. 3 </a:t>
                      </a:r>
                      <a:r>
                        <a:rPr lang="en-US" sz="1400" dirty="0" err="1"/>
                        <a:t>lakhs</a:t>
                      </a:r>
                      <a:endParaRPr lang="en-US" sz="1400" dirty="0"/>
                    </a:p>
                  </a:txBody>
                  <a:tcPr marL="5627" marR="5627" marT="2412" marB="1608"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8600" y="-8"/>
          <a:ext cx="8915400" cy="6339357"/>
        </p:xfrm>
        <a:graphic>
          <a:graphicData uri="http://schemas.openxmlformats.org/drawingml/2006/table">
            <a:tbl>
              <a:tblPr/>
              <a:tblGrid>
                <a:gridCol w="6315075"/>
                <a:gridCol w="2600325"/>
              </a:tblGrid>
              <a:tr h="317677">
                <a:tc>
                  <a:txBody>
                    <a:bodyPr/>
                    <a:lstStyle/>
                    <a:p>
                      <a:pPr algn="ctr"/>
                      <a:r>
                        <a:rPr lang="en-US" sz="1400">
                          <a:solidFill>
                            <a:srgbClr val="FFFFFF"/>
                          </a:solidFill>
                        </a:rPr>
                        <a:t>Achievement</a:t>
                      </a:r>
                    </a:p>
                  </a:txBody>
                  <a:tcPr marL="9746" marR="9746" marT="6962" marB="5569"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34495E"/>
                    </a:solidFill>
                  </a:tcPr>
                </a:tc>
                <a:tc>
                  <a:txBody>
                    <a:bodyPr/>
                    <a:lstStyle/>
                    <a:p>
                      <a:pPr algn="ctr"/>
                      <a:r>
                        <a:rPr lang="en-US" sz="1400">
                          <a:solidFill>
                            <a:srgbClr val="FFFFFF"/>
                          </a:solidFill>
                        </a:rPr>
                        <a:t>Sportsperson</a:t>
                      </a:r>
                    </a:p>
                  </a:txBody>
                  <a:tcPr marL="9746" marR="9746" marT="6962" marB="5569"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34495E"/>
                    </a:solidFill>
                  </a:tcPr>
                </a:tc>
              </a:tr>
              <a:tr h="366255">
                <a:tc>
                  <a:txBody>
                    <a:bodyPr/>
                    <a:lstStyle/>
                    <a:p>
                      <a:r>
                        <a:rPr lang="en-US" sz="1400"/>
                        <a:t>The first Indian to win an individual medal at the Olympic Games</a:t>
                      </a:r>
                    </a:p>
                  </a:txBody>
                  <a:tcPr marL="9746" marR="9746" marT="4177" marB="2785"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c>
                  <a:txBody>
                    <a:bodyPr/>
                    <a:lstStyle/>
                    <a:p>
                      <a:r>
                        <a:rPr lang="en-US" sz="1400"/>
                        <a:t>KD Jadhav</a:t>
                      </a:r>
                    </a:p>
                  </a:txBody>
                  <a:tcPr marL="9746" marR="9746" marT="4177" marB="2785"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r>
              <a:tr h="366255">
                <a:tc>
                  <a:txBody>
                    <a:bodyPr/>
                    <a:lstStyle/>
                    <a:p>
                      <a:r>
                        <a:rPr lang="en-US" sz="1400"/>
                        <a:t>The first Indian to win a gold medal at the Olympic Games</a:t>
                      </a:r>
                    </a:p>
                  </a:txBody>
                  <a:tcPr marL="9746" marR="9746" marT="4177" marB="2785"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c>
                  <a:txBody>
                    <a:bodyPr/>
                    <a:lstStyle/>
                    <a:p>
                      <a:r>
                        <a:rPr lang="en-US" sz="1400"/>
                        <a:t>Abhinav Bindra</a:t>
                      </a:r>
                    </a:p>
                  </a:txBody>
                  <a:tcPr marL="9746" marR="9746" marT="4177" marB="2785"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r>
              <a:tr h="482444">
                <a:tc>
                  <a:txBody>
                    <a:bodyPr/>
                    <a:lstStyle/>
                    <a:p>
                      <a:r>
                        <a:rPr lang="en-US" sz="1400"/>
                        <a:t>The first Indian woman to win an individual medal at the Olympic Games</a:t>
                      </a:r>
                    </a:p>
                  </a:txBody>
                  <a:tcPr marL="9746" marR="9746" marT="4177" marB="2785"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c>
                  <a:txBody>
                    <a:bodyPr/>
                    <a:lstStyle/>
                    <a:p>
                      <a:r>
                        <a:rPr lang="en-US" sz="1400"/>
                        <a:t>Karnam Malleswari</a:t>
                      </a:r>
                    </a:p>
                  </a:txBody>
                  <a:tcPr marL="9746" marR="9746" marT="4177" marB="2785"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r>
              <a:tr h="482444">
                <a:tc>
                  <a:txBody>
                    <a:bodyPr/>
                    <a:lstStyle/>
                    <a:p>
                      <a:r>
                        <a:rPr lang="en-US" sz="1400" dirty="0"/>
                        <a:t>The first Indian to win a Grand Slam title (French Open mixed doubles title in 1997)</a:t>
                      </a:r>
                    </a:p>
                  </a:txBody>
                  <a:tcPr marL="9746" marR="9746" marT="4177" marB="2785"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c>
                  <a:txBody>
                    <a:bodyPr/>
                    <a:lstStyle/>
                    <a:p>
                      <a:r>
                        <a:rPr lang="en-US" sz="1400"/>
                        <a:t>Mahesh Bhupathi</a:t>
                      </a:r>
                    </a:p>
                  </a:txBody>
                  <a:tcPr marL="9746" marR="9746" marT="4177" marB="2785"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r>
              <a:tr h="598629">
                <a:tc>
                  <a:txBody>
                    <a:bodyPr/>
                    <a:lstStyle/>
                    <a:p>
                      <a:r>
                        <a:rPr lang="en-US" sz="1400" dirty="0"/>
                        <a:t>India's first Grandmaster and also the first Indian to win the FIDE World Chess Championship</a:t>
                      </a:r>
                    </a:p>
                  </a:txBody>
                  <a:tcPr marL="9746" marR="9746" marT="4177" marB="2785"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c>
                  <a:txBody>
                    <a:bodyPr/>
                    <a:lstStyle/>
                    <a:p>
                      <a:r>
                        <a:rPr lang="en-US" sz="1400"/>
                        <a:t>Vishwanathan Anand</a:t>
                      </a:r>
                    </a:p>
                  </a:txBody>
                  <a:tcPr marL="9746" marR="9746" marT="4177" marB="2785"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r>
              <a:tr h="366255">
                <a:tc>
                  <a:txBody>
                    <a:bodyPr/>
                    <a:lstStyle/>
                    <a:p>
                      <a:r>
                        <a:rPr lang="en-US" sz="1400" dirty="0"/>
                        <a:t>The first Indian woman to win a Grand Slam title</a:t>
                      </a:r>
                    </a:p>
                  </a:txBody>
                  <a:tcPr marL="9746" marR="9746" marT="4177" marB="2785"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c>
                  <a:txBody>
                    <a:bodyPr/>
                    <a:lstStyle/>
                    <a:p>
                      <a:r>
                        <a:rPr lang="en-US" sz="1400"/>
                        <a:t>Sania Mirza</a:t>
                      </a:r>
                    </a:p>
                  </a:txBody>
                  <a:tcPr marL="9746" marR="9746" marT="4177" marB="2785"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r>
              <a:tr h="1179560">
                <a:tc>
                  <a:txBody>
                    <a:bodyPr/>
                    <a:lstStyle/>
                    <a:p>
                      <a:r>
                        <a:rPr lang="en-US" sz="1400" dirty="0"/>
                        <a:t>The first Indian to win the World Junior Badminton Championships and also to win a Super Series tournament, (by clinching the Indonesia Open). First Indian woman to be ranked World No. 1</a:t>
                      </a:r>
                    </a:p>
                  </a:txBody>
                  <a:tcPr marL="9746" marR="9746" marT="4177" marB="2785"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c>
                  <a:txBody>
                    <a:bodyPr/>
                    <a:lstStyle/>
                    <a:p>
                      <a:r>
                        <a:rPr lang="en-US" sz="1400"/>
                        <a:t>Saina Nehwal</a:t>
                      </a:r>
                    </a:p>
                  </a:txBody>
                  <a:tcPr marL="9746" marR="9746" marT="4177" marB="2785"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r>
              <a:tr h="366255">
                <a:tc>
                  <a:txBody>
                    <a:bodyPr/>
                    <a:lstStyle/>
                    <a:p>
                      <a:r>
                        <a:rPr lang="en-US" sz="1400"/>
                        <a:t>1st recipient of Rajiv Gandhi Khel Ratna Award</a:t>
                      </a:r>
                    </a:p>
                  </a:txBody>
                  <a:tcPr marL="9746" marR="9746" marT="4177" marB="2785"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c>
                  <a:txBody>
                    <a:bodyPr/>
                    <a:lstStyle/>
                    <a:p>
                      <a:r>
                        <a:rPr lang="en-US" sz="1400"/>
                        <a:t>Viswanathan Anand</a:t>
                      </a:r>
                    </a:p>
                  </a:txBody>
                  <a:tcPr marL="9746" marR="9746" marT="4177" marB="2785"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r>
              <a:tr h="366255">
                <a:tc>
                  <a:txBody>
                    <a:bodyPr/>
                    <a:lstStyle/>
                    <a:p>
                      <a:r>
                        <a:rPr lang="en-US" sz="1400"/>
                        <a:t>1st woman recipient of Rajiv Gandhi Khel Ratna Award</a:t>
                      </a:r>
                    </a:p>
                  </a:txBody>
                  <a:tcPr marL="9746" marR="9746" marT="4177" marB="2785"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c>
                  <a:txBody>
                    <a:bodyPr/>
                    <a:lstStyle/>
                    <a:p>
                      <a:r>
                        <a:rPr lang="en-US" sz="1400"/>
                        <a:t>Karnam Malleswari</a:t>
                      </a:r>
                    </a:p>
                  </a:txBody>
                  <a:tcPr marL="9746" marR="9746" marT="4177" marB="2785"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r>
              <a:tr h="482444">
                <a:tc>
                  <a:txBody>
                    <a:bodyPr/>
                    <a:lstStyle/>
                    <a:p>
                      <a:r>
                        <a:rPr lang="en-US" sz="1400" dirty="0"/>
                        <a:t>1st Indian to win Olympic medals at two consecutive Olympic Games</a:t>
                      </a:r>
                    </a:p>
                  </a:txBody>
                  <a:tcPr marL="9746" marR="9746" marT="4177" marB="2785"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c>
                  <a:txBody>
                    <a:bodyPr/>
                    <a:lstStyle/>
                    <a:p>
                      <a:r>
                        <a:rPr lang="en-US" sz="1400"/>
                        <a:t>Sushil Kumar</a:t>
                      </a:r>
                    </a:p>
                  </a:txBody>
                  <a:tcPr marL="9746" marR="9746" marT="4177" marB="2785"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r>
              <a:tr h="598629">
                <a:tc>
                  <a:txBody>
                    <a:bodyPr/>
                    <a:lstStyle/>
                    <a:p>
                      <a:r>
                        <a:rPr lang="en-US" sz="1400"/>
                        <a:t>1st Indian recipient of International Cricket Council's Sir Garfield Sobers Trophy (also the first in the world)</a:t>
                      </a:r>
                    </a:p>
                  </a:txBody>
                  <a:tcPr marL="9746" marR="9746" marT="4177" marB="2785"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c>
                  <a:txBody>
                    <a:bodyPr/>
                    <a:lstStyle/>
                    <a:p>
                      <a:r>
                        <a:rPr lang="en-US" sz="1400"/>
                        <a:t>Rahul Dravid</a:t>
                      </a:r>
                    </a:p>
                  </a:txBody>
                  <a:tcPr marL="9746" marR="9746" marT="4177" marB="2785"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r>
              <a:tr h="366255">
                <a:tc>
                  <a:txBody>
                    <a:bodyPr/>
                    <a:lstStyle/>
                    <a:p>
                      <a:r>
                        <a:rPr lang="en-US" sz="1400"/>
                        <a:t>1st Indian recipient of Wisden Leading Cricketer in the World</a:t>
                      </a:r>
                    </a:p>
                  </a:txBody>
                  <a:tcPr marL="9746" marR="9746" marT="4177" marB="2785"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c>
                  <a:txBody>
                    <a:bodyPr/>
                    <a:lstStyle/>
                    <a:p>
                      <a:r>
                        <a:rPr lang="en-US" sz="1400" dirty="0" err="1"/>
                        <a:t>Virender</a:t>
                      </a:r>
                      <a:r>
                        <a:rPr lang="en-US" sz="1400" dirty="0"/>
                        <a:t> </a:t>
                      </a:r>
                      <a:r>
                        <a:rPr lang="en-US" sz="1400" dirty="0" err="1"/>
                        <a:t>Sehwag</a:t>
                      </a:r>
                      <a:endParaRPr lang="en-US" sz="1400" dirty="0"/>
                    </a:p>
                  </a:txBody>
                  <a:tcPr marL="9746" marR="9746" marT="4177" marB="2785"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2400" y="304801"/>
          <a:ext cx="8915400" cy="5867399"/>
        </p:xfrm>
        <a:graphic>
          <a:graphicData uri="http://schemas.openxmlformats.org/drawingml/2006/table">
            <a:tbl>
              <a:tblPr/>
              <a:tblGrid>
                <a:gridCol w="2228850"/>
                <a:gridCol w="2228850"/>
                <a:gridCol w="2228850"/>
                <a:gridCol w="2228850"/>
              </a:tblGrid>
              <a:tr h="1060726">
                <a:tc>
                  <a:txBody>
                    <a:bodyPr/>
                    <a:lstStyle/>
                    <a:p>
                      <a:pPr algn="ctr"/>
                      <a:r>
                        <a:rPr lang="en-US" sz="1400" dirty="0">
                          <a:solidFill>
                            <a:srgbClr val="FFFFFF"/>
                          </a:solidFill>
                        </a:rPr>
                        <a:t>Games</a:t>
                      </a:r>
                    </a:p>
                  </a:txBody>
                  <a:tcPr marL="12227" marR="12227" marT="8734" marB="6987"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34495E"/>
                    </a:solidFill>
                  </a:tcPr>
                </a:tc>
                <a:tc>
                  <a:txBody>
                    <a:bodyPr/>
                    <a:lstStyle/>
                    <a:p>
                      <a:pPr algn="ctr"/>
                      <a:r>
                        <a:rPr lang="en-US" sz="1400">
                          <a:solidFill>
                            <a:srgbClr val="FFFFFF"/>
                          </a:solidFill>
                        </a:rPr>
                        <a:t>First held (Year &amp; Host)</a:t>
                      </a:r>
                    </a:p>
                  </a:txBody>
                  <a:tcPr marL="12227" marR="12227" marT="8734" marB="6987"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34495E"/>
                    </a:solidFill>
                  </a:tcPr>
                </a:tc>
                <a:tc>
                  <a:txBody>
                    <a:bodyPr/>
                    <a:lstStyle/>
                    <a:p>
                      <a:pPr algn="ctr"/>
                      <a:r>
                        <a:rPr lang="en-US" sz="1400">
                          <a:solidFill>
                            <a:srgbClr val="FFFFFF"/>
                          </a:solidFill>
                        </a:rPr>
                        <a:t>Last held </a:t>
                      </a:r>
                      <a:br>
                        <a:rPr lang="en-US" sz="1400">
                          <a:solidFill>
                            <a:srgbClr val="FFFFFF"/>
                          </a:solidFill>
                        </a:rPr>
                      </a:br>
                      <a:r>
                        <a:rPr lang="en-US" sz="1400">
                          <a:solidFill>
                            <a:srgbClr val="FFFFFF"/>
                          </a:solidFill>
                        </a:rPr>
                        <a:t>(Year &amp; Host)</a:t>
                      </a:r>
                    </a:p>
                  </a:txBody>
                  <a:tcPr marL="12227" marR="12227" marT="8734" marB="6987"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34495E"/>
                    </a:solidFill>
                  </a:tcPr>
                </a:tc>
                <a:tc>
                  <a:txBody>
                    <a:bodyPr/>
                    <a:lstStyle/>
                    <a:p>
                      <a:pPr algn="ctr"/>
                      <a:r>
                        <a:rPr lang="en-US" sz="1400">
                          <a:solidFill>
                            <a:srgbClr val="FFFFFF"/>
                          </a:solidFill>
                        </a:rPr>
                        <a:t>Next at </a:t>
                      </a:r>
                      <a:br>
                        <a:rPr lang="en-US" sz="1400">
                          <a:solidFill>
                            <a:srgbClr val="FFFFFF"/>
                          </a:solidFill>
                        </a:rPr>
                      </a:br>
                      <a:r>
                        <a:rPr lang="en-US" sz="1400">
                          <a:solidFill>
                            <a:srgbClr val="FFFFFF"/>
                          </a:solidFill>
                        </a:rPr>
                        <a:t>(Year &amp; Host)</a:t>
                      </a:r>
                    </a:p>
                  </a:txBody>
                  <a:tcPr marL="12227" marR="12227" marT="8734" marB="6987"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34495E"/>
                    </a:solidFill>
                  </a:tcPr>
                </a:tc>
              </a:tr>
              <a:tr h="1129309">
                <a:tc>
                  <a:txBody>
                    <a:bodyPr/>
                    <a:lstStyle/>
                    <a:p>
                      <a:r>
                        <a:rPr lang="en-US" sz="1400"/>
                        <a:t>Olympic Games</a:t>
                      </a:r>
                    </a:p>
                  </a:txBody>
                  <a:tcPr marL="12227" marR="12227" marT="5240" marB="3494"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c>
                  <a:txBody>
                    <a:bodyPr/>
                    <a:lstStyle/>
                    <a:p>
                      <a:r>
                        <a:rPr lang="en-US" sz="1400"/>
                        <a:t>1896</a:t>
                      </a:r>
                      <a:br>
                        <a:rPr lang="en-US" sz="1400"/>
                      </a:br>
                      <a:r>
                        <a:rPr lang="en-US" sz="1400"/>
                        <a:t>Athens</a:t>
                      </a:r>
                      <a:br>
                        <a:rPr lang="en-US" sz="1400"/>
                      </a:br>
                      <a:r>
                        <a:rPr lang="en-US" sz="1400"/>
                        <a:t>Greece</a:t>
                      </a:r>
                    </a:p>
                  </a:txBody>
                  <a:tcPr marL="12227" marR="12227" marT="5240" marB="3494"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c>
                  <a:txBody>
                    <a:bodyPr/>
                    <a:lstStyle/>
                    <a:p>
                      <a:r>
                        <a:rPr lang="pt-BR" sz="1400"/>
                        <a:t>2016</a:t>
                      </a:r>
                      <a:br>
                        <a:rPr lang="pt-BR" sz="1400"/>
                      </a:br>
                      <a:r>
                        <a:rPr lang="pt-BR" sz="1400"/>
                        <a:t>Rio de Janeiro</a:t>
                      </a:r>
                      <a:br>
                        <a:rPr lang="pt-BR" sz="1400"/>
                      </a:br>
                      <a:r>
                        <a:rPr lang="pt-BR" sz="1400"/>
                        <a:t>Brazil</a:t>
                      </a:r>
                    </a:p>
                  </a:txBody>
                  <a:tcPr marL="12227" marR="12227" marT="5240" marB="3494"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c>
                  <a:txBody>
                    <a:bodyPr/>
                    <a:lstStyle/>
                    <a:p>
                      <a:r>
                        <a:rPr lang="en-US" sz="1400"/>
                        <a:t>2020</a:t>
                      </a:r>
                      <a:br>
                        <a:rPr lang="en-US" sz="1400"/>
                      </a:br>
                      <a:r>
                        <a:rPr lang="en-US" sz="1400"/>
                        <a:t>Tokyo</a:t>
                      </a:r>
                      <a:br>
                        <a:rPr lang="en-US" sz="1400"/>
                      </a:br>
                      <a:r>
                        <a:rPr lang="en-US" sz="1400"/>
                        <a:t>Japan</a:t>
                      </a:r>
                    </a:p>
                  </a:txBody>
                  <a:tcPr marL="12227" marR="12227" marT="5240" marB="3494"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r>
              <a:tr h="1052199">
                <a:tc>
                  <a:txBody>
                    <a:bodyPr/>
                    <a:lstStyle/>
                    <a:p>
                      <a:r>
                        <a:rPr lang="en-US" sz="1400" dirty="0"/>
                        <a:t>Cricket World Cup</a:t>
                      </a:r>
                    </a:p>
                  </a:txBody>
                  <a:tcPr marL="12227" marR="12227" marT="5240" marB="3494"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c>
                  <a:txBody>
                    <a:bodyPr/>
                    <a:lstStyle/>
                    <a:p>
                      <a:r>
                        <a:rPr lang="en-US" sz="1400"/>
                        <a:t>1975</a:t>
                      </a:r>
                      <a:br>
                        <a:rPr lang="en-US" sz="1400"/>
                      </a:br>
                      <a:r>
                        <a:rPr lang="en-US" sz="1400"/>
                        <a:t>England</a:t>
                      </a:r>
                    </a:p>
                  </a:txBody>
                  <a:tcPr marL="12227" marR="12227" marT="5240" marB="3494"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c>
                  <a:txBody>
                    <a:bodyPr/>
                    <a:lstStyle/>
                    <a:p>
                      <a:r>
                        <a:rPr lang="en-US" sz="1400"/>
                        <a:t>2015</a:t>
                      </a:r>
                      <a:br>
                        <a:rPr lang="en-US" sz="1400"/>
                      </a:br>
                      <a:r>
                        <a:rPr lang="en-US" sz="1400"/>
                        <a:t>Australia, New Zealand</a:t>
                      </a:r>
                    </a:p>
                  </a:txBody>
                  <a:tcPr marL="12227" marR="12227" marT="5240" marB="3494"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c>
                  <a:txBody>
                    <a:bodyPr/>
                    <a:lstStyle/>
                    <a:p>
                      <a:r>
                        <a:rPr lang="en-US" sz="1400"/>
                        <a:t>2019</a:t>
                      </a:r>
                      <a:br>
                        <a:rPr lang="en-US" sz="1400"/>
                      </a:br>
                      <a:r>
                        <a:rPr lang="en-US" sz="1400"/>
                        <a:t>England</a:t>
                      </a:r>
                    </a:p>
                  </a:txBody>
                  <a:tcPr marL="12227" marR="12227" marT="5240" marB="3494"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r>
              <a:tr h="1052199">
                <a:tc>
                  <a:txBody>
                    <a:bodyPr/>
                    <a:lstStyle/>
                    <a:p>
                      <a:r>
                        <a:rPr lang="en-US" sz="1400" dirty="0"/>
                        <a:t>Football World Cup (Men's)</a:t>
                      </a:r>
                    </a:p>
                  </a:txBody>
                  <a:tcPr marL="12227" marR="12227" marT="5240" marB="3494"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c>
                  <a:txBody>
                    <a:bodyPr/>
                    <a:lstStyle/>
                    <a:p>
                      <a:r>
                        <a:rPr lang="en-US" sz="1400" dirty="0"/>
                        <a:t>1930</a:t>
                      </a:r>
                      <a:br>
                        <a:rPr lang="en-US" sz="1400" dirty="0"/>
                      </a:br>
                      <a:r>
                        <a:rPr lang="en-US" sz="1400" dirty="0"/>
                        <a:t>Uruguay</a:t>
                      </a:r>
                    </a:p>
                  </a:txBody>
                  <a:tcPr marL="12227" marR="12227" marT="5240" marB="3494"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c>
                  <a:txBody>
                    <a:bodyPr/>
                    <a:lstStyle/>
                    <a:p>
                      <a:r>
                        <a:rPr lang="en-US" sz="1400"/>
                        <a:t>2014</a:t>
                      </a:r>
                      <a:br>
                        <a:rPr lang="en-US" sz="1400"/>
                      </a:br>
                      <a:r>
                        <a:rPr lang="en-US" sz="1400"/>
                        <a:t>Brazil</a:t>
                      </a:r>
                    </a:p>
                  </a:txBody>
                  <a:tcPr marL="12227" marR="12227" marT="5240" marB="3494"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c>
                  <a:txBody>
                    <a:bodyPr/>
                    <a:lstStyle/>
                    <a:p>
                      <a:r>
                        <a:rPr lang="en-US" sz="1400"/>
                        <a:t>2018</a:t>
                      </a:r>
                      <a:br>
                        <a:rPr lang="en-US" sz="1400"/>
                      </a:br>
                      <a:r>
                        <a:rPr lang="en-US" sz="1400"/>
                        <a:t>Russia</a:t>
                      </a:r>
                    </a:p>
                  </a:txBody>
                  <a:tcPr marL="12227" marR="12227" marT="5240" marB="3494"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r>
              <a:tr h="1572966">
                <a:tc>
                  <a:txBody>
                    <a:bodyPr/>
                    <a:lstStyle/>
                    <a:p>
                      <a:r>
                        <a:rPr lang="en-US" sz="1400" dirty="0"/>
                        <a:t>Hockey World Cup</a:t>
                      </a:r>
                    </a:p>
                  </a:txBody>
                  <a:tcPr marL="12227" marR="12227" marT="5240" marB="3494"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c>
                  <a:txBody>
                    <a:bodyPr/>
                    <a:lstStyle/>
                    <a:p>
                      <a:r>
                        <a:rPr lang="en-US" sz="1400"/>
                        <a:t>1971</a:t>
                      </a:r>
                      <a:br>
                        <a:rPr lang="en-US" sz="1400"/>
                      </a:br>
                      <a:r>
                        <a:rPr lang="en-US" sz="1400"/>
                        <a:t>Barcelona, Spain</a:t>
                      </a:r>
                    </a:p>
                  </a:txBody>
                  <a:tcPr marL="12227" marR="12227" marT="5240" marB="3494"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c>
                  <a:txBody>
                    <a:bodyPr/>
                    <a:lstStyle/>
                    <a:p>
                      <a:r>
                        <a:rPr lang="en-US" sz="1400"/>
                        <a:t>2014</a:t>
                      </a:r>
                      <a:br>
                        <a:rPr lang="en-US" sz="1400"/>
                      </a:br>
                      <a:r>
                        <a:rPr lang="en-US" sz="1400"/>
                        <a:t>The Hague, The Netherlands</a:t>
                      </a:r>
                    </a:p>
                  </a:txBody>
                  <a:tcPr marL="12227" marR="12227" marT="5240" marB="3494"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c>
                  <a:txBody>
                    <a:bodyPr/>
                    <a:lstStyle/>
                    <a:p>
                      <a:r>
                        <a:rPr lang="en-US" sz="1400" dirty="0"/>
                        <a:t>2018</a:t>
                      </a:r>
                      <a:br>
                        <a:rPr lang="en-US" sz="1400" dirty="0"/>
                      </a:br>
                      <a:r>
                        <a:rPr lang="en-US" sz="1400" dirty="0" err="1"/>
                        <a:t>Bhubaneshwar</a:t>
                      </a:r>
                      <a:r>
                        <a:rPr lang="en-US" sz="1400" dirty="0"/>
                        <a:t>, India</a:t>
                      </a:r>
                    </a:p>
                  </a:txBody>
                  <a:tcPr marL="12227" marR="12227" marT="5240" marB="3494" anchor="ctr">
                    <a:lnL w="9525" cap="flat" cmpd="sng" algn="ctr">
                      <a:solidFill>
                        <a:srgbClr val="7F5A58"/>
                      </a:solidFill>
                      <a:prstDash val="solid"/>
                      <a:round/>
                      <a:headEnd type="none" w="med" len="med"/>
                      <a:tailEnd type="none" w="med" len="med"/>
                    </a:lnL>
                    <a:lnR w="9525" cap="flat" cmpd="sng" algn="ctr">
                      <a:solidFill>
                        <a:srgbClr val="7F5A58"/>
                      </a:solidFill>
                      <a:prstDash val="solid"/>
                      <a:round/>
                      <a:headEnd type="none" w="med" len="med"/>
                      <a:tailEnd type="none" w="med" len="med"/>
                    </a:lnR>
                    <a:lnT w="9525" cap="flat" cmpd="sng" algn="ctr">
                      <a:solidFill>
                        <a:srgbClr val="7F5A58"/>
                      </a:solidFill>
                      <a:prstDash val="solid"/>
                      <a:round/>
                      <a:headEnd type="none" w="med" len="med"/>
                      <a:tailEnd type="none" w="med" len="med"/>
                    </a:lnT>
                    <a:lnB w="9525" cap="flat" cmpd="sng" algn="ctr">
                      <a:solidFill>
                        <a:srgbClr val="7F5A58"/>
                      </a:solidFill>
                      <a:prstDash val="solid"/>
                      <a:round/>
                      <a:headEnd type="none" w="med" len="med"/>
                      <a:tailEnd type="none" w="med" len="med"/>
                    </a:lnB>
                    <a:solidFill>
                      <a:srgbClr val="FFFCE9"/>
                    </a:solid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p:nvPr/>
        </p:nvSpPr>
        <p:spPr>
          <a:xfrm>
            <a:off x="304800" y="228600"/>
            <a:ext cx="2743200" cy="523220"/>
          </a:xfrm>
          <a:prstGeom prst="rect">
            <a:avLst/>
          </a:prstGeom>
        </p:spPr>
        <p:txBody>
          <a:bodyPr wrap="square">
            <a:spAutoFit/>
          </a:bodyPr>
          <a:lstStyle/>
          <a:p>
            <a:r>
              <a:rPr lang="en-US" sz="2800" b="1" dirty="0" err="1" smtClean="0"/>
              <a:t>Sachin</a:t>
            </a:r>
            <a:r>
              <a:rPr lang="en-US" sz="2800" b="1" dirty="0" smtClean="0"/>
              <a:t> </a:t>
            </a:r>
            <a:r>
              <a:rPr lang="en-US" sz="2800" b="1" dirty="0" err="1" smtClean="0"/>
              <a:t>Tendulkar</a:t>
            </a:r>
            <a:endParaRPr lang="en-US" sz="2800" b="1" dirty="0"/>
          </a:p>
        </p:txBody>
      </p:sp>
      <p:pic>
        <p:nvPicPr>
          <p:cNvPr id="20486" name="Picture 6" descr="Image result for Sachin Tendulkar"/>
          <p:cNvPicPr>
            <a:picLocks noChangeAspect="1" noChangeArrowheads="1"/>
          </p:cNvPicPr>
          <p:nvPr/>
        </p:nvPicPr>
        <p:blipFill>
          <a:blip r:embed="rId3"/>
          <a:srcRect/>
          <a:stretch>
            <a:fillRect/>
          </a:stretch>
        </p:blipFill>
        <p:spPr bwMode="auto">
          <a:xfrm>
            <a:off x="0" y="990600"/>
            <a:ext cx="4191000" cy="5583450"/>
          </a:xfrm>
          <a:prstGeom prst="rect">
            <a:avLst/>
          </a:prstGeom>
          <a:noFill/>
        </p:spPr>
      </p:pic>
      <p:sp>
        <p:nvSpPr>
          <p:cNvPr id="6" name="TextBox 5"/>
          <p:cNvSpPr txBox="1"/>
          <p:nvPr/>
        </p:nvSpPr>
        <p:spPr>
          <a:xfrm>
            <a:off x="3124200" y="83403"/>
            <a:ext cx="6075702" cy="830997"/>
          </a:xfrm>
          <a:prstGeom prst="rect">
            <a:avLst/>
          </a:prstGeom>
          <a:noFill/>
        </p:spPr>
        <p:txBody>
          <a:bodyPr wrap="none" rtlCol="0">
            <a:spAutoFit/>
          </a:bodyPr>
          <a:lstStyle/>
          <a:p>
            <a:r>
              <a:rPr lang="en-US" sz="2400" dirty="0" smtClean="0"/>
              <a:t>Country : India, Sport: Cricket</a:t>
            </a:r>
          </a:p>
          <a:p>
            <a:r>
              <a:rPr lang="en-US" sz="2400" dirty="0" smtClean="0"/>
              <a:t>Nick name: “Little Master’”, “Master Blaster”  </a:t>
            </a:r>
            <a:endParaRPr lang="en-US" sz="2400" dirty="0"/>
          </a:p>
        </p:txBody>
      </p:sp>
      <p:sp>
        <p:nvSpPr>
          <p:cNvPr id="7" name="Rectangle 6"/>
          <p:cNvSpPr/>
          <p:nvPr/>
        </p:nvSpPr>
        <p:spPr>
          <a:xfrm>
            <a:off x="4267200" y="838200"/>
            <a:ext cx="4800600" cy="6124754"/>
          </a:xfrm>
          <a:prstGeom prst="rect">
            <a:avLst/>
          </a:prstGeom>
        </p:spPr>
        <p:txBody>
          <a:bodyPr wrap="square">
            <a:spAutoFit/>
          </a:bodyPr>
          <a:lstStyle/>
          <a:p>
            <a:r>
              <a:rPr lang="en-US" sz="3600" dirty="0" smtClean="0"/>
              <a:t>One of the greatest batsmen of all time. </a:t>
            </a:r>
          </a:p>
          <a:p>
            <a:pPr>
              <a:buFont typeface="Arial" pitchFamily="34" charset="0"/>
              <a:buChar char="•"/>
            </a:pPr>
            <a:r>
              <a:rPr lang="en-US" sz="3200" dirty="0" smtClean="0"/>
              <a:t>He is the highest run scorer of all time in International cricket.</a:t>
            </a:r>
          </a:p>
          <a:p>
            <a:pPr>
              <a:buFont typeface="Arial" pitchFamily="34" charset="0"/>
              <a:buChar char="•"/>
            </a:pPr>
            <a:r>
              <a:rPr lang="en-US" sz="3200" dirty="0" smtClean="0"/>
              <a:t>the first batsman to score a double century in a ODI</a:t>
            </a:r>
          </a:p>
          <a:p>
            <a:pPr>
              <a:buFont typeface="Arial" pitchFamily="34" charset="0"/>
              <a:buChar char="•"/>
            </a:pPr>
            <a:r>
              <a:rPr lang="en-US" sz="3200" dirty="0" smtClean="0"/>
              <a:t>most number of runs in both Test and ODI</a:t>
            </a:r>
          </a:p>
          <a:p>
            <a:pPr>
              <a:buFont typeface="Arial" pitchFamily="34" charset="0"/>
              <a:buChar char="•"/>
            </a:pPr>
            <a:r>
              <a:rPr lang="en-US" sz="3200" dirty="0" smtClean="0"/>
              <a:t> complete more than 30,000 runs in international cricket</a:t>
            </a:r>
            <a:endParaRPr lang="en-US" sz="32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20486"/>
                                        </p:tgtEl>
                                        <p:attrNameLst>
                                          <p:attrName>style.visibility</p:attrName>
                                        </p:attrNameLst>
                                      </p:cBhvr>
                                      <p:to>
                                        <p:strVal val="visible"/>
                                      </p:to>
                                    </p:set>
                                    <p:animEffect transition="in" filter="box(in)">
                                      <p:cBhvr>
                                        <p:cTn id="7" dur="500"/>
                                        <p:tgtEl>
                                          <p:spTgt spid="204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10" name="Picture 6" descr="Image result for mahendra singh dhoni"/>
          <p:cNvPicPr>
            <a:picLocks noChangeAspect="1" noChangeArrowheads="1"/>
          </p:cNvPicPr>
          <p:nvPr/>
        </p:nvPicPr>
        <p:blipFill>
          <a:blip r:embed="rId2"/>
          <a:srcRect r="27063"/>
          <a:stretch>
            <a:fillRect/>
          </a:stretch>
        </p:blipFill>
        <p:spPr bwMode="auto">
          <a:xfrm>
            <a:off x="0" y="1905000"/>
            <a:ext cx="4886324" cy="4343400"/>
          </a:xfrm>
          <a:prstGeom prst="rect">
            <a:avLst/>
          </a:prstGeom>
          <a:noFill/>
          <a:ln>
            <a:noFill/>
          </a:ln>
        </p:spPr>
      </p:pic>
      <p:sp>
        <p:nvSpPr>
          <p:cNvPr id="5" name="Rectangle 4"/>
          <p:cNvSpPr/>
          <p:nvPr/>
        </p:nvSpPr>
        <p:spPr>
          <a:xfrm>
            <a:off x="0" y="152400"/>
            <a:ext cx="3600794" cy="523220"/>
          </a:xfrm>
          <a:prstGeom prst="rect">
            <a:avLst/>
          </a:prstGeom>
        </p:spPr>
        <p:txBody>
          <a:bodyPr wrap="none">
            <a:spAutoFit/>
          </a:bodyPr>
          <a:lstStyle/>
          <a:p>
            <a:r>
              <a:rPr lang="en-US" sz="2800" b="1" dirty="0" err="1" smtClean="0"/>
              <a:t>Mahendra</a:t>
            </a:r>
            <a:r>
              <a:rPr lang="en-US" sz="2800" b="1" dirty="0" smtClean="0"/>
              <a:t> Singh </a:t>
            </a:r>
            <a:r>
              <a:rPr lang="en-US" sz="2800" b="1" dirty="0" err="1" smtClean="0"/>
              <a:t>Dhoni</a:t>
            </a:r>
            <a:endParaRPr lang="en-US" sz="2800" b="1" dirty="0"/>
          </a:p>
        </p:txBody>
      </p:sp>
      <p:sp>
        <p:nvSpPr>
          <p:cNvPr id="6" name="TextBox 5"/>
          <p:cNvSpPr txBox="1"/>
          <p:nvPr/>
        </p:nvSpPr>
        <p:spPr>
          <a:xfrm>
            <a:off x="0" y="685800"/>
            <a:ext cx="5571782" cy="830997"/>
          </a:xfrm>
          <a:prstGeom prst="rect">
            <a:avLst/>
          </a:prstGeom>
          <a:noFill/>
        </p:spPr>
        <p:txBody>
          <a:bodyPr wrap="none" rtlCol="0">
            <a:spAutoFit/>
          </a:bodyPr>
          <a:lstStyle/>
          <a:p>
            <a:r>
              <a:rPr lang="en-US" sz="2400" dirty="0" smtClean="0"/>
              <a:t>Country : India, Sport: Cricket</a:t>
            </a:r>
          </a:p>
          <a:p>
            <a:r>
              <a:rPr lang="en-US" sz="2400" dirty="0" smtClean="0"/>
              <a:t>Nick name: </a:t>
            </a:r>
            <a:r>
              <a:rPr lang="en-US" sz="2400" dirty="0" err="1" smtClean="0"/>
              <a:t>Mahi</a:t>
            </a:r>
            <a:r>
              <a:rPr lang="en-US" sz="2400" dirty="0" smtClean="0"/>
              <a:t>, MSD, Captain Cool, </a:t>
            </a:r>
            <a:r>
              <a:rPr lang="en-US" sz="2400" dirty="0" err="1" smtClean="0"/>
              <a:t>Thala</a:t>
            </a:r>
            <a:endParaRPr lang="en-US" sz="2400" dirty="0"/>
          </a:p>
        </p:txBody>
      </p:sp>
      <p:sp>
        <p:nvSpPr>
          <p:cNvPr id="7" name="Rectangle 6"/>
          <p:cNvSpPr/>
          <p:nvPr/>
        </p:nvSpPr>
        <p:spPr>
          <a:xfrm>
            <a:off x="4953000" y="1905000"/>
            <a:ext cx="4191000" cy="1938992"/>
          </a:xfrm>
          <a:prstGeom prst="rect">
            <a:avLst/>
          </a:prstGeom>
        </p:spPr>
        <p:txBody>
          <a:bodyPr wrap="square">
            <a:spAutoFit/>
          </a:bodyPr>
          <a:lstStyle/>
          <a:p>
            <a:r>
              <a:rPr lang="en-US" sz="2400" dirty="0" smtClean="0"/>
              <a:t>He is widely regarded as one of the greatest finishers in limited-</a:t>
            </a:r>
            <a:r>
              <a:rPr lang="en-US" sz="2400" dirty="0" err="1" smtClean="0"/>
              <a:t>overs</a:t>
            </a:r>
            <a:r>
              <a:rPr lang="en-US" sz="2400" dirty="0" smtClean="0"/>
              <a:t> cricket. He is also regarded as one of the best wicket-keepers in world cricket</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withEffect">
                                  <p:stCondLst>
                                    <p:cond delay="0"/>
                                  </p:stCondLst>
                                  <p:childTnLst>
                                    <p:set>
                                      <p:cBhvr>
                                        <p:cTn id="6" dur="1" fill="hold">
                                          <p:stCondLst>
                                            <p:cond delay="0"/>
                                          </p:stCondLst>
                                        </p:cTn>
                                        <p:tgtEl>
                                          <p:spTgt spid="21510"/>
                                        </p:tgtEl>
                                        <p:attrNameLst>
                                          <p:attrName>style.visibility</p:attrName>
                                        </p:attrNameLst>
                                      </p:cBhvr>
                                      <p:to>
                                        <p:strVal val="visible"/>
                                      </p:to>
                                    </p:set>
                                    <p:animEffect transition="in" filter="wedge">
                                      <p:cBhvr>
                                        <p:cTn id="7" dur="2000"/>
                                        <p:tgtEl>
                                          <p:spTgt spid="215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2743200" cy="707886"/>
          </a:xfrm>
          <a:prstGeom prst="rect">
            <a:avLst/>
          </a:prstGeom>
        </p:spPr>
        <p:txBody>
          <a:bodyPr wrap="square">
            <a:spAutoFit/>
          </a:bodyPr>
          <a:lstStyle/>
          <a:p>
            <a:r>
              <a:rPr lang="en-US" sz="4000" b="1" dirty="0" err="1" smtClean="0"/>
              <a:t>Virat</a:t>
            </a:r>
            <a:r>
              <a:rPr lang="en-US" sz="4000" b="1" dirty="0" smtClean="0"/>
              <a:t> </a:t>
            </a:r>
            <a:r>
              <a:rPr lang="en-US" sz="4000" b="1" dirty="0" err="1" smtClean="0"/>
              <a:t>Kohli</a:t>
            </a:r>
            <a:endParaRPr lang="en-US" sz="4000" b="1" dirty="0"/>
          </a:p>
        </p:txBody>
      </p:sp>
      <p:sp>
        <p:nvSpPr>
          <p:cNvPr id="3" name="Rectangle 2"/>
          <p:cNvSpPr/>
          <p:nvPr/>
        </p:nvSpPr>
        <p:spPr>
          <a:xfrm>
            <a:off x="4495800" y="1494472"/>
            <a:ext cx="4572000" cy="3108543"/>
          </a:xfrm>
          <a:prstGeom prst="rect">
            <a:avLst/>
          </a:prstGeom>
        </p:spPr>
        <p:txBody>
          <a:bodyPr>
            <a:spAutoFit/>
          </a:bodyPr>
          <a:lstStyle/>
          <a:p>
            <a:r>
              <a:rPr lang="en-US" sz="2800" dirty="0" err="1" smtClean="0"/>
              <a:t>Virat</a:t>
            </a:r>
            <a:r>
              <a:rPr lang="en-US" sz="2800" dirty="0" smtClean="0"/>
              <a:t> </a:t>
            </a:r>
            <a:r>
              <a:rPr lang="en-US" sz="2800" dirty="0" err="1" smtClean="0"/>
              <a:t>Kohli</a:t>
            </a:r>
            <a:r>
              <a:rPr lang="en-US" sz="2800" dirty="0" smtClean="0"/>
              <a:t> is an Indian international cricketer who currently captains the India national team. An elegant right-handed batsman, </a:t>
            </a:r>
            <a:r>
              <a:rPr lang="en-US" sz="2800" dirty="0" err="1" smtClean="0"/>
              <a:t>Kohli</a:t>
            </a:r>
            <a:r>
              <a:rPr lang="en-US" sz="2800" dirty="0" smtClean="0"/>
              <a:t> is regarded as one of the best batsmen in the world.</a:t>
            </a:r>
            <a:endParaRPr lang="en-US" sz="2800" dirty="0"/>
          </a:p>
        </p:txBody>
      </p:sp>
      <p:pic>
        <p:nvPicPr>
          <p:cNvPr id="22532" name="Picture 4" descr="Image result for virat kohli"/>
          <p:cNvPicPr>
            <a:picLocks noChangeAspect="1" noChangeArrowheads="1"/>
          </p:cNvPicPr>
          <p:nvPr/>
        </p:nvPicPr>
        <p:blipFill>
          <a:blip r:embed="rId2"/>
          <a:srcRect l="10136" r="22714"/>
          <a:stretch>
            <a:fillRect/>
          </a:stretch>
        </p:blipFill>
        <p:spPr bwMode="auto">
          <a:xfrm>
            <a:off x="76200" y="1371600"/>
            <a:ext cx="4419600" cy="4723150"/>
          </a:xfrm>
          <a:prstGeom prst="rect">
            <a:avLst/>
          </a:prstGeom>
          <a:noFill/>
        </p:spPr>
      </p:pic>
      <p:sp>
        <p:nvSpPr>
          <p:cNvPr id="6" name="TextBox 5"/>
          <p:cNvSpPr txBox="1"/>
          <p:nvPr/>
        </p:nvSpPr>
        <p:spPr>
          <a:xfrm>
            <a:off x="2962618" y="228600"/>
            <a:ext cx="3847335" cy="830997"/>
          </a:xfrm>
          <a:prstGeom prst="rect">
            <a:avLst/>
          </a:prstGeom>
          <a:noFill/>
        </p:spPr>
        <p:txBody>
          <a:bodyPr wrap="none" rtlCol="0">
            <a:spAutoFit/>
          </a:bodyPr>
          <a:lstStyle/>
          <a:p>
            <a:r>
              <a:rPr lang="en-US" sz="2400" dirty="0" smtClean="0"/>
              <a:t>Country : India, Sport: Cricket</a:t>
            </a:r>
          </a:p>
          <a:p>
            <a:r>
              <a:rPr lang="en-US" sz="2400" dirty="0" smtClean="0"/>
              <a:t>Nick name:</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nodeType="with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wheel(4)">
                                      <p:cBhvr>
                                        <p:cTn id="7" dur="2000"/>
                                        <p:tgtEl>
                                          <p:spTgt spid="2253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Related image"/>
          <p:cNvPicPr>
            <a:picLocks noChangeAspect="1" noChangeArrowheads="1"/>
          </p:cNvPicPr>
          <p:nvPr/>
        </p:nvPicPr>
        <p:blipFill>
          <a:blip r:embed="rId2"/>
          <a:srcRect l="11228" r="21404"/>
          <a:stretch>
            <a:fillRect/>
          </a:stretch>
        </p:blipFill>
        <p:spPr bwMode="auto">
          <a:xfrm>
            <a:off x="0" y="1453752"/>
            <a:ext cx="4343400" cy="4185048"/>
          </a:xfrm>
          <a:prstGeom prst="rect">
            <a:avLst/>
          </a:prstGeom>
          <a:noFill/>
        </p:spPr>
      </p:pic>
      <p:sp>
        <p:nvSpPr>
          <p:cNvPr id="3" name="Rectangle 2"/>
          <p:cNvSpPr/>
          <p:nvPr/>
        </p:nvSpPr>
        <p:spPr>
          <a:xfrm>
            <a:off x="228600" y="152400"/>
            <a:ext cx="3276600" cy="707886"/>
          </a:xfrm>
          <a:prstGeom prst="rect">
            <a:avLst/>
          </a:prstGeom>
        </p:spPr>
        <p:txBody>
          <a:bodyPr wrap="square">
            <a:spAutoFit/>
          </a:bodyPr>
          <a:lstStyle/>
          <a:p>
            <a:r>
              <a:rPr lang="en-US" sz="4000" b="1" dirty="0" err="1" smtClean="0"/>
              <a:t>Rahul</a:t>
            </a:r>
            <a:r>
              <a:rPr lang="en-US" sz="4000" b="1" dirty="0" smtClean="0"/>
              <a:t> </a:t>
            </a:r>
            <a:r>
              <a:rPr lang="en-US" sz="4000" b="1" dirty="0" err="1" smtClean="0"/>
              <a:t>Dravid</a:t>
            </a:r>
            <a:endParaRPr lang="en-US" sz="4000" b="1" dirty="0"/>
          </a:p>
        </p:txBody>
      </p:sp>
      <p:sp>
        <p:nvSpPr>
          <p:cNvPr id="5" name="Rectangle 4"/>
          <p:cNvSpPr/>
          <p:nvPr/>
        </p:nvSpPr>
        <p:spPr>
          <a:xfrm>
            <a:off x="4495800" y="1600200"/>
            <a:ext cx="4572000" cy="4401205"/>
          </a:xfrm>
          <a:prstGeom prst="rect">
            <a:avLst/>
          </a:prstGeom>
        </p:spPr>
        <p:txBody>
          <a:bodyPr>
            <a:spAutoFit/>
          </a:bodyPr>
          <a:lstStyle/>
          <a:p>
            <a:r>
              <a:rPr lang="en-US" sz="2800" dirty="0" smtClean="0"/>
              <a:t> is a former Indian cricketer and captain, widely regarded as one of the greatest batsmen in the history of </a:t>
            </a:r>
            <a:r>
              <a:rPr lang="en-US" sz="2800" dirty="0" err="1" smtClean="0"/>
              <a:t>cricket.He</a:t>
            </a:r>
            <a:r>
              <a:rPr lang="en-US" sz="2800" dirty="0" smtClean="0"/>
              <a:t> is the current Overseas Batting Consultant for the Indian team, and also the head coach for the Under-19 and 'A' teams</a:t>
            </a:r>
            <a:endParaRPr lang="en-US" sz="2800" dirty="0"/>
          </a:p>
        </p:txBody>
      </p:sp>
      <p:sp>
        <p:nvSpPr>
          <p:cNvPr id="6" name="TextBox 5"/>
          <p:cNvSpPr txBox="1"/>
          <p:nvPr/>
        </p:nvSpPr>
        <p:spPr>
          <a:xfrm>
            <a:off x="3343618" y="228600"/>
            <a:ext cx="3847335" cy="830997"/>
          </a:xfrm>
          <a:prstGeom prst="rect">
            <a:avLst/>
          </a:prstGeom>
          <a:noFill/>
        </p:spPr>
        <p:txBody>
          <a:bodyPr wrap="none" rtlCol="0">
            <a:spAutoFit/>
          </a:bodyPr>
          <a:lstStyle/>
          <a:p>
            <a:r>
              <a:rPr lang="en-US" sz="2400" dirty="0" smtClean="0"/>
              <a:t>Country : India, Sport: Cricket</a:t>
            </a:r>
          </a:p>
          <a:p>
            <a:r>
              <a:rPr lang="en-US" sz="2400" dirty="0" smtClean="0"/>
              <a:t>Nick name: The Wall</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nodeType="with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wheel(4)">
                                      <p:cBhvr>
                                        <p:cTn id="7" dur="2000"/>
                                        <p:tgtEl>
                                          <p:spTgt spid="2355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4572000" cy="523220"/>
          </a:xfrm>
          <a:prstGeom prst="rect">
            <a:avLst/>
          </a:prstGeom>
        </p:spPr>
        <p:txBody>
          <a:bodyPr>
            <a:spAutoFit/>
          </a:bodyPr>
          <a:lstStyle/>
          <a:p>
            <a:r>
              <a:rPr lang="en-US" sz="2800" b="1" dirty="0" err="1" smtClean="0"/>
              <a:t>Viswanathan</a:t>
            </a:r>
            <a:r>
              <a:rPr lang="en-US" sz="2800" b="1" dirty="0" smtClean="0"/>
              <a:t> </a:t>
            </a:r>
            <a:r>
              <a:rPr lang="en-US" sz="2800" b="1" dirty="0" err="1" smtClean="0"/>
              <a:t>Anand</a:t>
            </a:r>
            <a:endParaRPr lang="en-US" sz="2800" b="1" dirty="0"/>
          </a:p>
        </p:txBody>
      </p:sp>
      <p:sp>
        <p:nvSpPr>
          <p:cNvPr id="24578" name="AutoShape 2" descr="Image result for Viswanathan Anan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4580" name="AutoShape 4" descr="Image result for Viswanathan Anan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4582" name="AutoShape 6" descr="Image result for Viswanathan Anan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4584" name="AutoShape 8" descr="Image result for Viswanathan Anan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4586" name="AutoShape 10" descr="Image result for Viswanathan Anan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4588" name="Picture 12" descr="Related image"/>
          <p:cNvPicPr>
            <a:picLocks noChangeAspect="1" noChangeArrowheads="1"/>
          </p:cNvPicPr>
          <p:nvPr/>
        </p:nvPicPr>
        <p:blipFill>
          <a:blip r:embed="rId2"/>
          <a:srcRect l="13797" r="22524"/>
          <a:stretch>
            <a:fillRect/>
          </a:stretch>
        </p:blipFill>
        <p:spPr bwMode="auto">
          <a:xfrm>
            <a:off x="0" y="990600"/>
            <a:ext cx="4572000" cy="4038600"/>
          </a:xfrm>
          <a:prstGeom prst="rect">
            <a:avLst/>
          </a:prstGeom>
          <a:noFill/>
        </p:spPr>
      </p:pic>
      <p:sp>
        <p:nvSpPr>
          <p:cNvPr id="9" name="Rectangle 8"/>
          <p:cNvSpPr/>
          <p:nvPr/>
        </p:nvSpPr>
        <p:spPr>
          <a:xfrm>
            <a:off x="4572000" y="914400"/>
            <a:ext cx="4267200" cy="5632311"/>
          </a:xfrm>
          <a:prstGeom prst="rect">
            <a:avLst/>
          </a:prstGeom>
        </p:spPr>
        <p:txBody>
          <a:bodyPr wrap="square">
            <a:spAutoFit/>
          </a:bodyPr>
          <a:lstStyle/>
          <a:p>
            <a:r>
              <a:rPr lang="en-US" sz="2000" dirty="0" smtClean="0"/>
              <a:t>Is an Indian chess grandmaster, a former World Chess Champion, and the current World Rapid Chess Champion.</a:t>
            </a:r>
          </a:p>
          <a:p>
            <a:pPr lvl="1">
              <a:lnSpc>
                <a:spcPct val="150000"/>
              </a:lnSpc>
              <a:buFont typeface="Arial" pitchFamily="34" charset="0"/>
              <a:buChar char="•"/>
            </a:pPr>
            <a:r>
              <a:rPr lang="en-US" sz="2000" dirty="0" err="1" smtClean="0"/>
              <a:t>Anand</a:t>
            </a:r>
            <a:r>
              <a:rPr lang="en-US" sz="2000" dirty="0" smtClean="0"/>
              <a:t> became India's first grandmaster in 1988</a:t>
            </a:r>
          </a:p>
          <a:p>
            <a:pPr lvl="1">
              <a:lnSpc>
                <a:spcPct val="150000"/>
              </a:lnSpc>
              <a:buFont typeface="Arial" pitchFamily="34" charset="0"/>
              <a:buChar char="•"/>
            </a:pPr>
            <a:r>
              <a:rPr lang="en-US" sz="2000" dirty="0" err="1" smtClean="0"/>
              <a:t>Anand</a:t>
            </a:r>
            <a:r>
              <a:rPr lang="en-US" sz="2000" dirty="0" smtClean="0"/>
              <a:t> was also the first recipient of the </a:t>
            </a:r>
            <a:r>
              <a:rPr lang="en-US" sz="2000" dirty="0" smtClean="0">
                <a:hlinkClick r:id="rId3" tooltip="Rajiv Gandhi Khel Ratna"/>
              </a:rPr>
              <a:t>Rajiv Gandhi </a:t>
            </a:r>
            <a:r>
              <a:rPr lang="en-US" sz="2000" dirty="0" err="1" smtClean="0">
                <a:hlinkClick r:id="rId3" tooltip="Rajiv Gandhi Khel Ratna"/>
              </a:rPr>
              <a:t>Khel</a:t>
            </a:r>
            <a:r>
              <a:rPr lang="en-US" sz="2000" dirty="0" smtClean="0">
                <a:hlinkClick r:id="rId3" tooltip="Rajiv Gandhi Khel Ratna"/>
              </a:rPr>
              <a:t> </a:t>
            </a:r>
            <a:r>
              <a:rPr lang="en-US" sz="2000" dirty="0" err="1" smtClean="0">
                <a:hlinkClick r:id="rId3" tooltip="Rajiv Gandhi Khel Ratna"/>
              </a:rPr>
              <a:t>Ratna</a:t>
            </a:r>
            <a:r>
              <a:rPr lang="en-US" sz="2000" dirty="0" smtClean="0"/>
              <a:t> Award in 1991–92, India's highest sporting </a:t>
            </a:r>
            <a:r>
              <a:rPr lang="en-US" sz="2000" dirty="0" err="1" smtClean="0"/>
              <a:t>honour</a:t>
            </a:r>
            <a:r>
              <a:rPr lang="en-US" sz="2000" dirty="0" smtClean="0"/>
              <a:t>. In 2007</a:t>
            </a:r>
          </a:p>
          <a:p>
            <a:pPr lvl="1">
              <a:lnSpc>
                <a:spcPct val="150000"/>
              </a:lnSpc>
              <a:buFont typeface="Arial" pitchFamily="34" charset="0"/>
              <a:buChar char="•"/>
            </a:pPr>
            <a:r>
              <a:rPr lang="en-US" sz="2000" dirty="0" smtClean="0"/>
              <a:t>He was awarded India's second highest civilian award, the </a:t>
            </a:r>
            <a:r>
              <a:rPr lang="en-US" sz="2000" dirty="0" err="1" smtClean="0">
                <a:hlinkClick r:id="rId4" tooltip="Padma Vibhushan"/>
              </a:rPr>
              <a:t>Padma</a:t>
            </a:r>
            <a:r>
              <a:rPr lang="en-US" sz="2000" dirty="0" smtClean="0">
                <a:hlinkClick r:id="rId4" tooltip="Padma Vibhushan"/>
              </a:rPr>
              <a:t> </a:t>
            </a:r>
            <a:r>
              <a:rPr lang="en-US" sz="2000" dirty="0" err="1" smtClean="0">
                <a:hlinkClick r:id="rId4" tooltip="Padma Vibhushan"/>
              </a:rPr>
              <a:t>Vibhushan</a:t>
            </a:r>
            <a:r>
              <a:rPr lang="en-US" sz="2000" dirty="0" smtClean="0"/>
              <a:t>, making him the first sportsperson to receive the award.</a:t>
            </a:r>
            <a:endParaRPr lang="en-US" sz="2000" dirty="0"/>
          </a:p>
        </p:txBody>
      </p:sp>
      <p:sp>
        <p:nvSpPr>
          <p:cNvPr id="10" name="TextBox 9"/>
          <p:cNvSpPr txBox="1"/>
          <p:nvPr/>
        </p:nvSpPr>
        <p:spPr>
          <a:xfrm>
            <a:off x="4419600" y="76200"/>
            <a:ext cx="3711465" cy="830997"/>
          </a:xfrm>
          <a:prstGeom prst="rect">
            <a:avLst/>
          </a:prstGeom>
          <a:noFill/>
        </p:spPr>
        <p:txBody>
          <a:bodyPr wrap="none" rtlCol="0">
            <a:spAutoFit/>
          </a:bodyPr>
          <a:lstStyle/>
          <a:p>
            <a:r>
              <a:rPr lang="en-US" sz="2400" dirty="0" smtClean="0"/>
              <a:t>Country : India, Sport: Chess</a:t>
            </a:r>
          </a:p>
          <a:p>
            <a:r>
              <a:rPr lang="en-US" sz="2400" dirty="0" smtClean="0"/>
              <a:t>Nick name:</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withEffect">
                                  <p:stCondLst>
                                    <p:cond delay="0"/>
                                  </p:stCondLst>
                                  <p:childTnLst>
                                    <p:set>
                                      <p:cBhvr>
                                        <p:cTn id="6" dur="1" fill="hold">
                                          <p:stCondLst>
                                            <p:cond delay="0"/>
                                          </p:stCondLst>
                                        </p:cTn>
                                        <p:tgtEl>
                                          <p:spTgt spid="24588"/>
                                        </p:tgtEl>
                                        <p:attrNameLst>
                                          <p:attrName>style.visibility</p:attrName>
                                        </p:attrNameLst>
                                      </p:cBhvr>
                                      <p:to>
                                        <p:strVal val="visible"/>
                                      </p:to>
                                    </p:set>
                                    <p:animEffect transition="in" filter="wedge">
                                      <p:cBhvr>
                                        <p:cTn id="7" dur="2000"/>
                                        <p:tgtEl>
                                          <p:spTgt spid="2458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grpId="0" nodeType="withEffect" nodePh="1">
                                  <p:stCondLst>
                                    <p:cond delay="0"/>
                                  </p:stCondLst>
                                  <p:endCondLst>
                                    <p:cond evt="begin" delay="0">
                                      <p:tn val="13"/>
                                    </p:cond>
                                  </p:endCondLst>
                                  <p:childTnLst>
                                    <p:set>
                                      <p:cBhvr>
                                        <p:cTn id="14" dur="1" fill="hold">
                                          <p:stCondLst>
                                            <p:cond delay="0"/>
                                          </p:stCondLst>
                                        </p:cTn>
                                        <p:tgtEl>
                                          <p:spTgt spid="24578"/>
                                        </p:tgtEl>
                                        <p:attrNameLst>
                                          <p:attrName>style.visibility</p:attrName>
                                        </p:attrNameLst>
                                      </p:cBhvr>
                                      <p:to>
                                        <p:strVal val="visible"/>
                                      </p:to>
                                    </p:set>
                                    <p:animEffect transition="in" filter="blinds(horizontal)">
                                      <p:cBhvr>
                                        <p:cTn id="15" dur="500"/>
                                        <p:tgtEl>
                                          <p:spTgt spid="24578"/>
                                        </p:tgtEl>
                                      </p:cBhvr>
                                    </p:animEffect>
                                  </p:childTnLst>
                                </p:cTn>
                              </p:par>
                              <p:par>
                                <p:cTn id="16" presetID="3" presetClass="entr" presetSubtype="10" fill="hold" grpId="0" nodeType="withEffect" nodePh="1">
                                  <p:stCondLst>
                                    <p:cond delay="0"/>
                                  </p:stCondLst>
                                  <p:endCondLst>
                                    <p:cond evt="begin" delay="0">
                                      <p:tn val="16"/>
                                    </p:cond>
                                  </p:endCondLst>
                                  <p:childTnLst>
                                    <p:set>
                                      <p:cBhvr>
                                        <p:cTn id="17" dur="1" fill="hold">
                                          <p:stCondLst>
                                            <p:cond delay="0"/>
                                          </p:stCondLst>
                                        </p:cTn>
                                        <p:tgtEl>
                                          <p:spTgt spid="24580"/>
                                        </p:tgtEl>
                                        <p:attrNameLst>
                                          <p:attrName>style.visibility</p:attrName>
                                        </p:attrNameLst>
                                      </p:cBhvr>
                                      <p:to>
                                        <p:strVal val="visible"/>
                                      </p:to>
                                    </p:set>
                                    <p:animEffect transition="in" filter="blinds(horizontal)">
                                      <p:cBhvr>
                                        <p:cTn id="18" dur="500"/>
                                        <p:tgtEl>
                                          <p:spTgt spid="24580"/>
                                        </p:tgtEl>
                                      </p:cBhvr>
                                    </p:animEffect>
                                  </p:childTnLst>
                                </p:cTn>
                              </p:par>
                              <p:par>
                                <p:cTn id="19" presetID="3" presetClass="entr" presetSubtype="10" fill="hold" grpId="0" nodeType="withEffect" nodePh="1">
                                  <p:stCondLst>
                                    <p:cond delay="0"/>
                                  </p:stCondLst>
                                  <p:endCondLst>
                                    <p:cond evt="begin" delay="0">
                                      <p:tn val="19"/>
                                    </p:cond>
                                  </p:endCondLst>
                                  <p:childTnLst>
                                    <p:set>
                                      <p:cBhvr>
                                        <p:cTn id="20" dur="1" fill="hold">
                                          <p:stCondLst>
                                            <p:cond delay="0"/>
                                          </p:stCondLst>
                                        </p:cTn>
                                        <p:tgtEl>
                                          <p:spTgt spid="24582"/>
                                        </p:tgtEl>
                                        <p:attrNameLst>
                                          <p:attrName>style.visibility</p:attrName>
                                        </p:attrNameLst>
                                      </p:cBhvr>
                                      <p:to>
                                        <p:strVal val="visible"/>
                                      </p:to>
                                    </p:set>
                                    <p:animEffect transition="in" filter="blinds(horizontal)">
                                      <p:cBhvr>
                                        <p:cTn id="21" dur="500"/>
                                        <p:tgtEl>
                                          <p:spTgt spid="24582"/>
                                        </p:tgtEl>
                                      </p:cBhvr>
                                    </p:animEffect>
                                  </p:childTnLst>
                                </p:cTn>
                              </p:par>
                              <p:par>
                                <p:cTn id="22" presetID="3" presetClass="entr" presetSubtype="10" fill="hold" grpId="0" nodeType="withEffect" nodePh="1">
                                  <p:stCondLst>
                                    <p:cond delay="0"/>
                                  </p:stCondLst>
                                  <p:endCondLst>
                                    <p:cond evt="begin" delay="0">
                                      <p:tn val="22"/>
                                    </p:cond>
                                  </p:endCondLst>
                                  <p:childTnLst>
                                    <p:set>
                                      <p:cBhvr>
                                        <p:cTn id="23" dur="1" fill="hold">
                                          <p:stCondLst>
                                            <p:cond delay="0"/>
                                          </p:stCondLst>
                                        </p:cTn>
                                        <p:tgtEl>
                                          <p:spTgt spid="24584"/>
                                        </p:tgtEl>
                                        <p:attrNameLst>
                                          <p:attrName>style.visibility</p:attrName>
                                        </p:attrNameLst>
                                      </p:cBhvr>
                                      <p:to>
                                        <p:strVal val="visible"/>
                                      </p:to>
                                    </p:set>
                                    <p:animEffect transition="in" filter="blinds(horizontal)">
                                      <p:cBhvr>
                                        <p:cTn id="24" dur="500"/>
                                        <p:tgtEl>
                                          <p:spTgt spid="24584"/>
                                        </p:tgtEl>
                                      </p:cBhvr>
                                    </p:animEffect>
                                  </p:childTnLst>
                                </p:cTn>
                              </p:par>
                              <p:par>
                                <p:cTn id="25" presetID="3" presetClass="entr" presetSubtype="10" fill="hold" grpId="0" nodeType="withEffect" nodePh="1">
                                  <p:stCondLst>
                                    <p:cond delay="0"/>
                                  </p:stCondLst>
                                  <p:endCondLst>
                                    <p:cond evt="begin" delay="0">
                                      <p:tn val="25"/>
                                    </p:cond>
                                  </p:endCondLst>
                                  <p:childTnLst>
                                    <p:set>
                                      <p:cBhvr>
                                        <p:cTn id="26" dur="1" fill="hold">
                                          <p:stCondLst>
                                            <p:cond delay="0"/>
                                          </p:stCondLst>
                                        </p:cTn>
                                        <p:tgtEl>
                                          <p:spTgt spid="24586"/>
                                        </p:tgtEl>
                                        <p:attrNameLst>
                                          <p:attrName>style.visibility</p:attrName>
                                        </p:attrNameLst>
                                      </p:cBhvr>
                                      <p:to>
                                        <p:strVal val="visible"/>
                                      </p:to>
                                    </p:set>
                                    <p:animEffect transition="in" filter="blinds(horizontal)">
                                      <p:cBhvr>
                                        <p:cTn id="27" dur="500"/>
                                        <p:tgtEl>
                                          <p:spTgt spid="24586"/>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blinds(horizontal)">
                                      <p:cBhvr>
                                        <p:cTn id="30" dur="500"/>
                                        <p:tgtEl>
                                          <p:spTgt spid="9"/>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linds(horizontal)">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578" grpId="0"/>
      <p:bldP spid="24580" grpId="0"/>
      <p:bldP spid="24582" grpId="0"/>
      <p:bldP spid="24584" grpId="0"/>
      <p:bldP spid="24586" grpId="0"/>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
            <a:ext cx="2438400" cy="584775"/>
          </a:xfrm>
          <a:prstGeom prst="rect">
            <a:avLst/>
          </a:prstGeom>
        </p:spPr>
        <p:txBody>
          <a:bodyPr wrap="square">
            <a:spAutoFit/>
          </a:bodyPr>
          <a:lstStyle/>
          <a:p>
            <a:r>
              <a:rPr lang="en-US" sz="3200" b="1" dirty="0" smtClean="0"/>
              <a:t>Mary </a:t>
            </a:r>
            <a:r>
              <a:rPr lang="en-US" sz="3200" b="1" dirty="0" err="1" smtClean="0"/>
              <a:t>Kom</a:t>
            </a:r>
            <a:endParaRPr lang="en-US" sz="3200" b="1" dirty="0"/>
          </a:p>
        </p:txBody>
      </p:sp>
      <p:pic>
        <p:nvPicPr>
          <p:cNvPr id="25602" name="Picture 2" descr="Image result for Mary Kom"/>
          <p:cNvPicPr>
            <a:picLocks noChangeAspect="1" noChangeArrowheads="1"/>
          </p:cNvPicPr>
          <p:nvPr/>
        </p:nvPicPr>
        <p:blipFill>
          <a:blip r:embed="rId3"/>
          <a:srcRect l="11161" r="10714"/>
          <a:stretch>
            <a:fillRect/>
          </a:stretch>
        </p:blipFill>
        <p:spPr bwMode="auto">
          <a:xfrm>
            <a:off x="0" y="1524000"/>
            <a:ext cx="4476750" cy="3581400"/>
          </a:xfrm>
          <a:prstGeom prst="rect">
            <a:avLst/>
          </a:prstGeom>
          <a:noFill/>
        </p:spPr>
      </p:pic>
      <p:sp>
        <p:nvSpPr>
          <p:cNvPr id="4" name="TextBox 3"/>
          <p:cNvSpPr txBox="1"/>
          <p:nvPr/>
        </p:nvSpPr>
        <p:spPr>
          <a:xfrm>
            <a:off x="2667000" y="76200"/>
            <a:ext cx="5464065" cy="830997"/>
          </a:xfrm>
          <a:prstGeom prst="rect">
            <a:avLst/>
          </a:prstGeom>
          <a:noFill/>
        </p:spPr>
        <p:txBody>
          <a:bodyPr wrap="square" rtlCol="0">
            <a:spAutoFit/>
          </a:bodyPr>
          <a:lstStyle/>
          <a:p>
            <a:r>
              <a:rPr lang="en-US" sz="2400" dirty="0" smtClean="0"/>
              <a:t>Country : India, Sport: Boxer </a:t>
            </a:r>
          </a:p>
          <a:p>
            <a:r>
              <a:rPr lang="en-US" sz="2400" dirty="0" smtClean="0"/>
              <a:t>Nick name:</a:t>
            </a:r>
            <a:endParaRPr lang="en-US" sz="2400" dirty="0"/>
          </a:p>
        </p:txBody>
      </p:sp>
      <p:sp>
        <p:nvSpPr>
          <p:cNvPr id="5" name="Rectangle 4"/>
          <p:cNvSpPr/>
          <p:nvPr/>
        </p:nvSpPr>
        <p:spPr>
          <a:xfrm>
            <a:off x="4724400" y="1447800"/>
            <a:ext cx="4267200" cy="4678204"/>
          </a:xfrm>
          <a:prstGeom prst="rect">
            <a:avLst/>
          </a:prstGeom>
        </p:spPr>
        <p:txBody>
          <a:bodyPr wrap="square">
            <a:spAutoFit/>
          </a:bodyPr>
          <a:lstStyle/>
          <a:p>
            <a:r>
              <a:rPr lang="en-US" sz="2000" dirty="0" smtClean="0"/>
              <a:t>Is an Indian Olympic boxer hailing from Manipur. She is a five-time World Amateur Boxing champion, and the only woman boxer to have won a medal in each one of the six world championships.</a:t>
            </a:r>
          </a:p>
          <a:p>
            <a:pPr lvl="1">
              <a:buFont typeface="Arial" pitchFamily="34" charset="0"/>
              <a:buChar char="•"/>
            </a:pPr>
            <a:r>
              <a:rPr lang="en-US" sz="2000" dirty="0" smtClean="0"/>
              <a:t>first Indian woman boxer to get a Gold Medal in the Asian Games in 2014</a:t>
            </a:r>
          </a:p>
          <a:p>
            <a:pPr lvl="1">
              <a:buFont typeface="Arial" pitchFamily="34" charset="0"/>
              <a:buChar char="•"/>
            </a:pPr>
            <a:r>
              <a:rPr lang="en-US" sz="2000" dirty="0" smtClean="0"/>
              <a:t>woman boxer to have won a medal in each one of the six world championships</a:t>
            </a:r>
          </a:p>
          <a:p>
            <a:pPr lvl="1">
              <a:buFont typeface="Arial" pitchFamily="34" charset="0"/>
              <a:buChar char="•"/>
            </a:pPr>
            <a:r>
              <a:rPr lang="en-US" sz="2000" dirty="0" smtClean="0"/>
              <a:t> bronze medal in  2012 Summer Olympics</a:t>
            </a:r>
          </a:p>
          <a:p>
            <a:pPr>
              <a:buFont typeface="Arial" pitchFamily="34" charset="0"/>
              <a:buChar char="•"/>
            </a:pP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5602"/>
                                        </p:tgtEl>
                                        <p:attrNameLst>
                                          <p:attrName>style.visibility</p:attrName>
                                        </p:attrNameLst>
                                      </p:cBhvr>
                                      <p:to>
                                        <p:strVal val="visible"/>
                                      </p:to>
                                    </p:set>
                                    <p:anim calcmode="lin" valueType="num">
                                      <p:cBhvr additive="base">
                                        <p:cTn id="7" dur="500" fill="hold"/>
                                        <p:tgtEl>
                                          <p:spTgt spid="25602"/>
                                        </p:tgtEl>
                                        <p:attrNameLst>
                                          <p:attrName>ppt_x</p:attrName>
                                        </p:attrNameLst>
                                      </p:cBhvr>
                                      <p:tavLst>
                                        <p:tav tm="0">
                                          <p:val>
                                            <p:strVal val="#ppt_x"/>
                                          </p:val>
                                        </p:tav>
                                        <p:tav tm="100000">
                                          <p:val>
                                            <p:strVal val="#ppt_x"/>
                                          </p:val>
                                        </p:tav>
                                      </p:tavLst>
                                    </p:anim>
                                    <p:anim calcmode="lin" valueType="num">
                                      <p:cBhvr additive="base">
                                        <p:cTn id="8" dur="500" fill="hold"/>
                                        <p:tgtEl>
                                          <p:spTgt spid="2560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linds(horizontal)">
                                      <p:cBhvr>
                                        <p:cTn id="16" dur="500"/>
                                        <p:tgtEl>
                                          <p:spTgt spid="4"/>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linds(horizont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2362200" cy="533400"/>
          </a:xfrm>
          <a:prstGeom prst="rect">
            <a:avLst/>
          </a:prstGeom>
        </p:spPr>
        <p:txBody>
          <a:bodyPr wrap="square">
            <a:spAutoFit/>
          </a:bodyPr>
          <a:lstStyle/>
          <a:p>
            <a:r>
              <a:rPr lang="en-US" sz="2800" b="1" dirty="0" err="1" smtClean="0"/>
              <a:t>Sania</a:t>
            </a:r>
            <a:r>
              <a:rPr lang="en-US" sz="2800" b="1" dirty="0" smtClean="0"/>
              <a:t> </a:t>
            </a:r>
            <a:r>
              <a:rPr lang="en-US" sz="2800" b="1" dirty="0" err="1" smtClean="0"/>
              <a:t>Mirza</a:t>
            </a:r>
            <a:endParaRPr lang="en-US" sz="2800" b="1" dirty="0"/>
          </a:p>
        </p:txBody>
      </p:sp>
      <p:pic>
        <p:nvPicPr>
          <p:cNvPr id="26628" name="Picture 4" descr="Image result for Sania Mirza"/>
          <p:cNvPicPr>
            <a:picLocks noChangeAspect="1" noChangeArrowheads="1"/>
          </p:cNvPicPr>
          <p:nvPr/>
        </p:nvPicPr>
        <p:blipFill>
          <a:blip r:embed="rId2"/>
          <a:srcRect/>
          <a:stretch>
            <a:fillRect/>
          </a:stretch>
        </p:blipFill>
        <p:spPr bwMode="auto">
          <a:xfrm>
            <a:off x="152400" y="990600"/>
            <a:ext cx="5715000" cy="3333750"/>
          </a:xfrm>
          <a:prstGeom prst="rect">
            <a:avLst/>
          </a:prstGeom>
          <a:noFill/>
        </p:spPr>
      </p:pic>
      <p:sp>
        <p:nvSpPr>
          <p:cNvPr id="5" name="Rectangle 4"/>
          <p:cNvSpPr/>
          <p:nvPr/>
        </p:nvSpPr>
        <p:spPr>
          <a:xfrm>
            <a:off x="304800" y="4495800"/>
            <a:ext cx="8382000" cy="1200329"/>
          </a:xfrm>
          <a:prstGeom prst="rect">
            <a:avLst/>
          </a:prstGeom>
        </p:spPr>
        <p:txBody>
          <a:bodyPr wrap="square">
            <a:spAutoFit/>
          </a:bodyPr>
          <a:lstStyle/>
          <a:p>
            <a:r>
              <a:rPr lang="en-US" sz="2400" dirty="0" smtClean="0"/>
              <a:t>She is an Indian professional tennis player. A former world No. 1 in the doubles discipline, she has won six Grand Slam titles in her </a:t>
            </a:r>
            <a:r>
              <a:rPr lang="en-US" sz="2400" dirty="0" err="1" smtClean="0"/>
              <a:t>caree</a:t>
            </a:r>
            <a:endParaRPr lang="en-US" sz="2400" dirty="0"/>
          </a:p>
        </p:txBody>
      </p:sp>
      <p:sp>
        <p:nvSpPr>
          <p:cNvPr id="6" name="TextBox 5"/>
          <p:cNvSpPr txBox="1"/>
          <p:nvPr/>
        </p:nvSpPr>
        <p:spPr>
          <a:xfrm>
            <a:off x="2667000" y="76200"/>
            <a:ext cx="5464065" cy="830997"/>
          </a:xfrm>
          <a:prstGeom prst="rect">
            <a:avLst/>
          </a:prstGeom>
          <a:noFill/>
        </p:spPr>
        <p:txBody>
          <a:bodyPr wrap="square" rtlCol="0">
            <a:spAutoFit/>
          </a:bodyPr>
          <a:lstStyle/>
          <a:p>
            <a:r>
              <a:rPr lang="en-US" sz="2400" dirty="0" smtClean="0"/>
              <a:t>Country : India, Sport: Tennis Player  </a:t>
            </a:r>
          </a:p>
          <a:p>
            <a:r>
              <a:rPr lang="en-US" sz="2400" dirty="0" smtClean="0"/>
              <a:t>Nick name:</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26628"/>
                                        </p:tgtEl>
                                        <p:attrNameLst>
                                          <p:attrName>style.visibility</p:attrName>
                                        </p:attrNameLst>
                                      </p:cBhvr>
                                      <p:to>
                                        <p:strVal val="visible"/>
                                      </p:to>
                                    </p:set>
                                    <p:animEffect transition="in" filter="diamond(in)">
                                      <p:cBhvr>
                                        <p:cTn id="7" dur="2000"/>
                                        <p:tgtEl>
                                          <p:spTgt spid="2662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476</TotalTime>
  <Words>1526</Words>
  <Application>Microsoft Office PowerPoint</Application>
  <PresentationFormat>On-screen Show (4:3)</PresentationFormat>
  <Paragraphs>384</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Number of Players in Various Sports </vt:lpstr>
      <vt:lpstr>Slide 23</vt:lpstr>
      <vt:lpstr>Slide 24</vt:lpstr>
      <vt:lpstr>Slide 25</vt:lpstr>
      <vt:lpstr>Slide 26</vt:lpstr>
      <vt:lpstr>Slide 27</vt:lpstr>
      <vt:lpstr>Slide 28</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34</cp:revision>
  <dcterms:created xsi:type="dcterms:W3CDTF">2018-08-07T17:39:19Z</dcterms:created>
  <dcterms:modified xsi:type="dcterms:W3CDTF">2018-08-17T18:41:02Z</dcterms:modified>
</cp:coreProperties>
</file>