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5" r:id="rId9"/>
    <p:sldId id="273" r:id="rId10"/>
    <p:sldId id="266" r:id="rId11"/>
    <p:sldId id="270" r:id="rId12"/>
    <p:sldId id="271" r:id="rId13"/>
    <p:sldId id="272" r:id="rId14"/>
    <p:sldId id="267"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6B75B3-F451-438D-A610-70E7DDF6F12B}" v="27" dt="2023-11-05T18:12:57.4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16352-D0EF-8D87-268A-9E4991605A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BAF152D-0F10-715E-A500-F2FFFA633E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CE7804-CCAA-9A6B-595A-D11B8A29575C}"/>
              </a:ext>
            </a:extLst>
          </p:cNvPr>
          <p:cNvSpPr>
            <a:spLocks noGrp="1"/>
          </p:cNvSpPr>
          <p:nvPr>
            <p:ph type="dt" sz="half" idx="10"/>
          </p:nvPr>
        </p:nvSpPr>
        <p:spPr/>
        <p:txBody>
          <a:bodyPr/>
          <a:lstStyle/>
          <a:p>
            <a:fld id="{FF654B9A-70AE-45BF-8DE8-B753ECCBEE6F}" type="datetimeFigureOut">
              <a:rPr lang="en-IN" smtClean="0"/>
              <a:t>05-11-2023</a:t>
            </a:fld>
            <a:endParaRPr lang="en-IN"/>
          </a:p>
        </p:txBody>
      </p:sp>
      <p:sp>
        <p:nvSpPr>
          <p:cNvPr id="5" name="Footer Placeholder 4">
            <a:extLst>
              <a:ext uri="{FF2B5EF4-FFF2-40B4-BE49-F238E27FC236}">
                <a16:creationId xmlns:a16="http://schemas.microsoft.com/office/drawing/2014/main" id="{F3B13398-8288-7A77-12F3-0055FBB4F5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E8A5A9-AA7F-CD4A-7F49-71C2FA322F4A}"/>
              </a:ext>
            </a:extLst>
          </p:cNvPr>
          <p:cNvSpPr>
            <a:spLocks noGrp="1"/>
          </p:cNvSpPr>
          <p:nvPr>
            <p:ph type="sldNum" sz="quarter" idx="12"/>
          </p:nvPr>
        </p:nvSpPr>
        <p:spPr/>
        <p:txBody>
          <a:bodyPr/>
          <a:lstStyle/>
          <a:p>
            <a:fld id="{F4D80495-53C6-491E-99C1-3328A93A3140}" type="slidenum">
              <a:rPr lang="en-IN" smtClean="0"/>
              <a:t>‹#›</a:t>
            </a:fld>
            <a:endParaRPr lang="en-IN"/>
          </a:p>
        </p:txBody>
      </p:sp>
    </p:spTree>
    <p:extLst>
      <p:ext uri="{BB962C8B-B14F-4D97-AF65-F5344CB8AC3E}">
        <p14:creationId xmlns:p14="http://schemas.microsoft.com/office/powerpoint/2010/main" val="2042119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8017D-5B2E-1227-2F6C-5C00B63CFF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55EF12-8945-E814-DEC5-8C111A0D4B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99504C-1A7B-6BB5-E559-C7ED2A75CFCC}"/>
              </a:ext>
            </a:extLst>
          </p:cNvPr>
          <p:cNvSpPr>
            <a:spLocks noGrp="1"/>
          </p:cNvSpPr>
          <p:nvPr>
            <p:ph type="dt" sz="half" idx="10"/>
          </p:nvPr>
        </p:nvSpPr>
        <p:spPr/>
        <p:txBody>
          <a:bodyPr/>
          <a:lstStyle/>
          <a:p>
            <a:fld id="{FF654B9A-70AE-45BF-8DE8-B753ECCBEE6F}" type="datetimeFigureOut">
              <a:rPr lang="en-IN" smtClean="0"/>
              <a:t>05-11-2023</a:t>
            </a:fld>
            <a:endParaRPr lang="en-IN"/>
          </a:p>
        </p:txBody>
      </p:sp>
      <p:sp>
        <p:nvSpPr>
          <p:cNvPr id="5" name="Footer Placeholder 4">
            <a:extLst>
              <a:ext uri="{FF2B5EF4-FFF2-40B4-BE49-F238E27FC236}">
                <a16:creationId xmlns:a16="http://schemas.microsoft.com/office/drawing/2014/main" id="{FAE1B7DB-855F-A558-4D46-59834E0013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134510-73F7-55ED-05C4-B602D6440C07}"/>
              </a:ext>
            </a:extLst>
          </p:cNvPr>
          <p:cNvSpPr>
            <a:spLocks noGrp="1"/>
          </p:cNvSpPr>
          <p:nvPr>
            <p:ph type="sldNum" sz="quarter" idx="12"/>
          </p:nvPr>
        </p:nvSpPr>
        <p:spPr/>
        <p:txBody>
          <a:bodyPr/>
          <a:lstStyle/>
          <a:p>
            <a:fld id="{F4D80495-53C6-491E-99C1-3328A93A3140}" type="slidenum">
              <a:rPr lang="en-IN" smtClean="0"/>
              <a:t>‹#›</a:t>
            </a:fld>
            <a:endParaRPr lang="en-IN"/>
          </a:p>
        </p:txBody>
      </p:sp>
    </p:spTree>
    <p:extLst>
      <p:ext uri="{BB962C8B-B14F-4D97-AF65-F5344CB8AC3E}">
        <p14:creationId xmlns:p14="http://schemas.microsoft.com/office/powerpoint/2010/main" val="3270407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000EB0-748C-4329-C8DD-A315D82BEF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995593-9D8B-5922-75E3-7774C8DB40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CB79FB-FB37-470D-1FE3-EF23AE15C4FA}"/>
              </a:ext>
            </a:extLst>
          </p:cNvPr>
          <p:cNvSpPr>
            <a:spLocks noGrp="1"/>
          </p:cNvSpPr>
          <p:nvPr>
            <p:ph type="dt" sz="half" idx="10"/>
          </p:nvPr>
        </p:nvSpPr>
        <p:spPr/>
        <p:txBody>
          <a:bodyPr/>
          <a:lstStyle/>
          <a:p>
            <a:fld id="{FF654B9A-70AE-45BF-8DE8-B753ECCBEE6F}" type="datetimeFigureOut">
              <a:rPr lang="en-IN" smtClean="0"/>
              <a:t>05-11-2023</a:t>
            </a:fld>
            <a:endParaRPr lang="en-IN"/>
          </a:p>
        </p:txBody>
      </p:sp>
      <p:sp>
        <p:nvSpPr>
          <p:cNvPr id="5" name="Footer Placeholder 4">
            <a:extLst>
              <a:ext uri="{FF2B5EF4-FFF2-40B4-BE49-F238E27FC236}">
                <a16:creationId xmlns:a16="http://schemas.microsoft.com/office/drawing/2014/main" id="{B78C1547-2A55-C025-590D-7FCDBA77C7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FD2C63-2C9D-1547-78B5-8CEEFFFA907F}"/>
              </a:ext>
            </a:extLst>
          </p:cNvPr>
          <p:cNvSpPr>
            <a:spLocks noGrp="1"/>
          </p:cNvSpPr>
          <p:nvPr>
            <p:ph type="sldNum" sz="quarter" idx="12"/>
          </p:nvPr>
        </p:nvSpPr>
        <p:spPr/>
        <p:txBody>
          <a:bodyPr/>
          <a:lstStyle/>
          <a:p>
            <a:fld id="{F4D80495-53C6-491E-99C1-3328A93A3140}" type="slidenum">
              <a:rPr lang="en-IN" smtClean="0"/>
              <a:t>‹#›</a:t>
            </a:fld>
            <a:endParaRPr lang="en-IN"/>
          </a:p>
        </p:txBody>
      </p:sp>
    </p:spTree>
    <p:extLst>
      <p:ext uri="{BB962C8B-B14F-4D97-AF65-F5344CB8AC3E}">
        <p14:creationId xmlns:p14="http://schemas.microsoft.com/office/powerpoint/2010/main" val="3206084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3206-2E46-29AA-A3B8-5C9247F16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9BBB46-FD77-B8F3-A369-854213D28B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0D3799-F068-BD91-8D07-B844154C6F43}"/>
              </a:ext>
            </a:extLst>
          </p:cNvPr>
          <p:cNvSpPr>
            <a:spLocks noGrp="1"/>
          </p:cNvSpPr>
          <p:nvPr>
            <p:ph type="dt" sz="half" idx="10"/>
          </p:nvPr>
        </p:nvSpPr>
        <p:spPr/>
        <p:txBody>
          <a:bodyPr/>
          <a:lstStyle/>
          <a:p>
            <a:fld id="{FF654B9A-70AE-45BF-8DE8-B753ECCBEE6F}" type="datetimeFigureOut">
              <a:rPr lang="en-IN" smtClean="0"/>
              <a:t>05-11-2023</a:t>
            </a:fld>
            <a:endParaRPr lang="en-IN"/>
          </a:p>
        </p:txBody>
      </p:sp>
      <p:sp>
        <p:nvSpPr>
          <p:cNvPr id="5" name="Footer Placeholder 4">
            <a:extLst>
              <a:ext uri="{FF2B5EF4-FFF2-40B4-BE49-F238E27FC236}">
                <a16:creationId xmlns:a16="http://schemas.microsoft.com/office/drawing/2014/main" id="{29EDAE2D-73E0-DD0C-B574-3B62A31393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7F107D-947A-1329-A97A-5BA38BDC9A67}"/>
              </a:ext>
            </a:extLst>
          </p:cNvPr>
          <p:cNvSpPr>
            <a:spLocks noGrp="1"/>
          </p:cNvSpPr>
          <p:nvPr>
            <p:ph type="sldNum" sz="quarter" idx="12"/>
          </p:nvPr>
        </p:nvSpPr>
        <p:spPr/>
        <p:txBody>
          <a:bodyPr/>
          <a:lstStyle/>
          <a:p>
            <a:fld id="{F4D80495-53C6-491E-99C1-3328A93A3140}" type="slidenum">
              <a:rPr lang="en-IN" smtClean="0"/>
              <a:t>‹#›</a:t>
            </a:fld>
            <a:endParaRPr lang="en-IN"/>
          </a:p>
        </p:txBody>
      </p:sp>
    </p:spTree>
    <p:extLst>
      <p:ext uri="{BB962C8B-B14F-4D97-AF65-F5344CB8AC3E}">
        <p14:creationId xmlns:p14="http://schemas.microsoft.com/office/powerpoint/2010/main" val="3234516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0CC8-EA76-5874-C509-BD88431E12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AFB9D3-90EC-CA2D-9E1F-66E5C3A6B7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4BC12C-A02A-11C0-3C41-627BF64554E1}"/>
              </a:ext>
            </a:extLst>
          </p:cNvPr>
          <p:cNvSpPr>
            <a:spLocks noGrp="1"/>
          </p:cNvSpPr>
          <p:nvPr>
            <p:ph type="dt" sz="half" idx="10"/>
          </p:nvPr>
        </p:nvSpPr>
        <p:spPr/>
        <p:txBody>
          <a:bodyPr/>
          <a:lstStyle/>
          <a:p>
            <a:fld id="{FF654B9A-70AE-45BF-8DE8-B753ECCBEE6F}" type="datetimeFigureOut">
              <a:rPr lang="en-IN" smtClean="0"/>
              <a:t>05-11-2023</a:t>
            </a:fld>
            <a:endParaRPr lang="en-IN"/>
          </a:p>
        </p:txBody>
      </p:sp>
      <p:sp>
        <p:nvSpPr>
          <p:cNvPr id="5" name="Footer Placeholder 4">
            <a:extLst>
              <a:ext uri="{FF2B5EF4-FFF2-40B4-BE49-F238E27FC236}">
                <a16:creationId xmlns:a16="http://schemas.microsoft.com/office/drawing/2014/main" id="{073425D9-CB58-9BF1-25C0-AAE823CA0A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83D703-5EEE-D30C-AFFD-49F7BE2D9499}"/>
              </a:ext>
            </a:extLst>
          </p:cNvPr>
          <p:cNvSpPr>
            <a:spLocks noGrp="1"/>
          </p:cNvSpPr>
          <p:nvPr>
            <p:ph type="sldNum" sz="quarter" idx="12"/>
          </p:nvPr>
        </p:nvSpPr>
        <p:spPr/>
        <p:txBody>
          <a:bodyPr/>
          <a:lstStyle/>
          <a:p>
            <a:fld id="{F4D80495-53C6-491E-99C1-3328A93A3140}" type="slidenum">
              <a:rPr lang="en-IN" smtClean="0"/>
              <a:t>‹#›</a:t>
            </a:fld>
            <a:endParaRPr lang="en-IN"/>
          </a:p>
        </p:txBody>
      </p:sp>
    </p:spTree>
    <p:extLst>
      <p:ext uri="{BB962C8B-B14F-4D97-AF65-F5344CB8AC3E}">
        <p14:creationId xmlns:p14="http://schemas.microsoft.com/office/powerpoint/2010/main" val="920876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BFB84-0C6E-A523-8C58-2E4B2591ED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D90426-A296-AD1C-F082-F53F18CDAF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49E8808-3AA2-FE20-EE11-B3796D31E6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382DC2-D9F0-5F3D-3560-5FFCC07800E6}"/>
              </a:ext>
            </a:extLst>
          </p:cNvPr>
          <p:cNvSpPr>
            <a:spLocks noGrp="1"/>
          </p:cNvSpPr>
          <p:nvPr>
            <p:ph type="dt" sz="half" idx="10"/>
          </p:nvPr>
        </p:nvSpPr>
        <p:spPr/>
        <p:txBody>
          <a:bodyPr/>
          <a:lstStyle/>
          <a:p>
            <a:fld id="{FF654B9A-70AE-45BF-8DE8-B753ECCBEE6F}" type="datetimeFigureOut">
              <a:rPr lang="en-IN" smtClean="0"/>
              <a:t>05-11-2023</a:t>
            </a:fld>
            <a:endParaRPr lang="en-IN"/>
          </a:p>
        </p:txBody>
      </p:sp>
      <p:sp>
        <p:nvSpPr>
          <p:cNvPr id="6" name="Footer Placeholder 5">
            <a:extLst>
              <a:ext uri="{FF2B5EF4-FFF2-40B4-BE49-F238E27FC236}">
                <a16:creationId xmlns:a16="http://schemas.microsoft.com/office/drawing/2014/main" id="{27E772D8-4289-7003-534F-7BFA0CA20D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81ACB8-2F07-C8F2-D90C-772AFAE7B33D}"/>
              </a:ext>
            </a:extLst>
          </p:cNvPr>
          <p:cNvSpPr>
            <a:spLocks noGrp="1"/>
          </p:cNvSpPr>
          <p:nvPr>
            <p:ph type="sldNum" sz="quarter" idx="12"/>
          </p:nvPr>
        </p:nvSpPr>
        <p:spPr/>
        <p:txBody>
          <a:bodyPr/>
          <a:lstStyle/>
          <a:p>
            <a:fld id="{F4D80495-53C6-491E-99C1-3328A93A3140}" type="slidenum">
              <a:rPr lang="en-IN" smtClean="0"/>
              <a:t>‹#›</a:t>
            </a:fld>
            <a:endParaRPr lang="en-IN"/>
          </a:p>
        </p:txBody>
      </p:sp>
    </p:spTree>
    <p:extLst>
      <p:ext uri="{BB962C8B-B14F-4D97-AF65-F5344CB8AC3E}">
        <p14:creationId xmlns:p14="http://schemas.microsoft.com/office/powerpoint/2010/main" val="1946960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3F385-FB4B-D291-656A-4DFF361779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9C6A46-D3DE-9421-19F0-399587E2C0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EE3FCB-D72A-2F31-B732-43D0964949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197AF2D-7B74-C76B-8ED0-4694169102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20ECCC-048E-389C-28CC-2ACDF0C4E1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1CEF6E-9EBB-6DC4-1C74-EFF26AE6F462}"/>
              </a:ext>
            </a:extLst>
          </p:cNvPr>
          <p:cNvSpPr>
            <a:spLocks noGrp="1"/>
          </p:cNvSpPr>
          <p:nvPr>
            <p:ph type="dt" sz="half" idx="10"/>
          </p:nvPr>
        </p:nvSpPr>
        <p:spPr/>
        <p:txBody>
          <a:bodyPr/>
          <a:lstStyle/>
          <a:p>
            <a:fld id="{FF654B9A-70AE-45BF-8DE8-B753ECCBEE6F}" type="datetimeFigureOut">
              <a:rPr lang="en-IN" smtClean="0"/>
              <a:t>05-11-2023</a:t>
            </a:fld>
            <a:endParaRPr lang="en-IN"/>
          </a:p>
        </p:txBody>
      </p:sp>
      <p:sp>
        <p:nvSpPr>
          <p:cNvPr id="8" name="Footer Placeholder 7">
            <a:extLst>
              <a:ext uri="{FF2B5EF4-FFF2-40B4-BE49-F238E27FC236}">
                <a16:creationId xmlns:a16="http://schemas.microsoft.com/office/drawing/2014/main" id="{DD1EB31E-0C03-3E9A-0E79-F625961A2F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1D6383-033C-2BC0-1C68-6E1092E03F51}"/>
              </a:ext>
            </a:extLst>
          </p:cNvPr>
          <p:cNvSpPr>
            <a:spLocks noGrp="1"/>
          </p:cNvSpPr>
          <p:nvPr>
            <p:ph type="sldNum" sz="quarter" idx="12"/>
          </p:nvPr>
        </p:nvSpPr>
        <p:spPr/>
        <p:txBody>
          <a:bodyPr/>
          <a:lstStyle/>
          <a:p>
            <a:fld id="{F4D80495-53C6-491E-99C1-3328A93A3140}" type="slidenum">
              <a:rPr lang="en-IN" smtClean="0"/>
              <a:t>‹#›</a:t>
            </a:fld>
            <a:endParaRPr lang="en-IN"/>
          </a:p>
        </p:txBody>
      </p:sp>
    </p:spTree>
    <p:extLst>
      <p:ext uri="{BB962C8B-B14F-4D97-AF65-F5344CB8AC3E}">
        <p14:creationId xmlns:p14="http://schemas.microsoft.com/office/powerpoint/2010/main" val="1718639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8C3A7-EAAC-DBD8-B9BF-099A8BD912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1B92C4-B88A-16D8-FCC7-AC376A739B72}"/>
              </a:ext>
            </a:extLst>
          </p:cNvPr>
          <p:cNvSpPr>
            <a:spLocks noGrp="1"/>
          </p:cNvSpPr>
          <p:nvPr>
            <p:ph type="dt" sz="half" idx="10"/>
          </p:nvPr>
        </p:nvSpPr>
        <p:spPr/>
        <p:txBody>
          <a:bodyPr/>
          <a:lstStyle/>
          <a:p>
            <a:fld id="{FF654B9A-70AE-45BF-8DE8-B753ECCBEE6F}" type="datetimeFigureOut">
              <a:rPr lang="en-IN" smtClean="0"/>
              <a:t>05-11-2023</a:t>
            </a:fld>
            <a:endParaRPr lang="en-IN"/>
          </a:p>
        </p:txBody>
      </p:sp>
      <p:sp>
        <p:nvSpPr>
          <p:cNvPr id="4" name="Footer Placeholder 3">
            <a:extLst>
              <a:ext uri="{FF2B5EF4-FFF2-40B4-BE49-F238E27FC236}">
                <a16:creationId xmlns:a16="http://schemas.microsoft.com/office/drawing/2014/main" id="{CA78B4F7-DC28-992F-1958-DE176F39FA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AA03B0-AFA3-5BA4-568C-47012AA7C8AC}"/>
              </a:ext>
            </a:extLst>
          </p:cNvPr>
          <p:cNvSpPr>
            <a:spLocks noGrp="1"/>
          </p:cNvSpPr>
          <p:nvPr>
            <p:ph type="sldNum" sz="quarter" idx="12"/>
          </p:nvPr>
        </p:nvSpPr>
        <p:spPr/>
        <p:txBody>
          <a:bodyPr/>
          <a:lstStyle/>
          <a:p>
            <a:fld id="{F4D80495-53C6-491E-99C1-3328A93A3140}" type="slidenum">
              <a:rPr lang="en-IN" smtClean="0"/>
              <a:t>‹#›</a:t>
            </a:fld>
            <a:endParaRPr lang="en-IN"/>
          </a:p>
        </p:txBody>
      </p:sp>
    </p:spTree>
    <p:extLst>
      <p:ext uri="{BB962C8B-B14F-4D97-AF65-F5344CB8AC3E}">
        <p14:creationId xmlns:p14="http://schemas.microsoft.com/office/powerpoint/2010/main" val="1472737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6BAAC-49AA-900C-6B25-44FD60FEA3B6}"/>
              </a:ext>
            </a:extLst>
          </p:cNvPr>
          <p:cNvSpPr>
            <a:spLocks noGrp="1"/>
          </p:cNvSpPr>
          <p:nvPr>
            <p:ph type="dt" sz="half" idx="10"/>
          </p:nvPr>
        </p:nvSpPr>
        <p:spPr/>
        <p:txBody>
          <a:bodyPr/>
          <a:lstStyle/>
          <a:p>
            <a:fld id="{FF654B9A-70AE-45BF-8DE8-B753ECCBEE6F}" type="datetimeFigureOut">
              <a:rPr lang="en-IN" smtClean="0"/>
              <a:t>05-11-2023</a:t>
            </a:fld>
            <a:endParaRPr lang="en-IN"/>
          </a:p>
        </p:txBody>
      </p:sp>
      <p:sp>
        <p:nvSpPr>
          <p:cNvPr id="3" name="Footer Placeholder 2">
            <a:extLst>
              <a:ext uri="{FF2B5EF4-FFF2-40B4-BE49-F238E27FC236}">
                <a16:creationId xmlns:a16="http://schemas.microsoft.com/office/drawing/2014/main" id="{BED83CAB-05E2-7EBF-D392-F481434513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58C0663-82F2-51E8-683A-34F3671DB0E6}"/>
              </a:ext>
            </a:extLst>
          </p:cNvPr>
          <p:cNvSpPr>
            <a:spLocks noGrp="1"/>
          </p:cNvSpPr>
          <p:nvPr>
            <p:ph type="sldNum" sz="quarter" idx="12"/>
          </p:nvPr>
        </p:nvSpPr>
        <p:spPr/>
        <p:txBody>
          <a:bodyPr/>
          <a:lstStyle/>
          <a:p>
            <a:fld id="{F4D80495-53C6-491E-99C1-3328A93A3140}" type="slidenum">
              <a:rPr lang="en-IN" smtClean="0"/>
              <a:t>‹#›</a:t>
            </a:fld>
            <a:endParaRPr lang="en-IN"/>
          </a:p>
        </p:txBody>
      </p:sp>
    </p:spTree>
    <p:extLst>
      <p:ext uri="{BB962C8B-B14F-4D97-AF65-F5344CB8AC3E}">
        <p14:creationId xmlns:p14="http://schemas.microsoft.com/office/powerpoint/2010/main" val="264436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E028-FD7A-4944-284B-835D9941B9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3A372D-4623-FC6D-3718-6BD16EAC0D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6B21FB-1E9E-90EE-E549-2B9408168B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095139-4F4F-1DF2-DA7B-9B9542EDEB05}"/>
              </a:ext>
            </a:extLst>
          </p:cNvPr>
          <p:cNvSpPr>
            <a:spLocks noGrp="1"/>
          </p:cNvSpPr>
          <p:nvPr>
            <p:ph type="dt" sz="half" idx="10"/>
          </p:nvPr>
        </p:nvSpPr>
        <p:spPr/>
        <p:txBody>
          <a:bodyPr/>
          <a:lstStyle/>
          <a:p>
            <a:fld id="{FF654B9A-70AE-45BF-8DE8-B753ECCBEE6F}" type="datetimeFigureOut">
              <a:rPr lang="en-IN" smtClean="0"/>
              <a:t>05-11-2023</a:t>
            </a:fld>
            <a:endParaRPr lang="en-IN"/>
          </a:p>
        </p:txBody>
      </p:sp>
      <p:sp>
        <p:nvSpPr>
          <p:cNvPr id="6" name="Footer Placeholder 5">
            <a:extLst>
              <a:ext uri="{FF2B5EF4-FFF2-40B4-BE49-F238E27FC236}">
                <a16:creationId xmlns:a16="http://schemas.microsoft.com/office/drawing/2014/main" id="{45B3BADF-8177-BDD6-21A9-5F52CB6ED7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0809CC-2E00-D069-D96C-642ADE2A3E79}"/>
              </a:ext>
            </a:extLst>
          </p:cNvPr>
          <p:cNvSpPr>
            <a:spLocks noGrp="1"/>
          </p:cNvSpPr>
          <p:nvPr>
            <p:ph type="sldNum" sz="quarter" idx="12"/>
          </p:nvPr>
        </p:nvSpPr>
        <p:spPr/>
        <p:txBody>
          <a:bodyPr/>
          <a:lstStyle/>
          <a:p>
            <a:fld id="{F4D80495-53C6-491E-99C1-3328A93A3140}" type="slidenum">
              <a:rPr lang="en-IN" smtClean="0"/>
              <a:t>‹#›</a:t>
            </a:fld>
            <a:endParaRPr lang="en-IN"/>
          </a:p>
        </p:txBody>
      </p:sp>
    </p:spTree>
    <p:extLst>
      <p:ext uri="{BB962C8B-B14F-4D97-AF65-F5344CB8AC3E}">
        <p14:creationId xmlns:p14="http://schemas.microsoft.com/office/powerpoint/2010/main" val="970470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9C41E-DDE4-BEC4-7381-538DFCE72D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BC82CB-2762-5C5A-3601-7F9C27809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A5FFDC-9802-F0B0-06C0-2E08B6FFC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5FF1B0-B691-EF9F-8B7A-6ED434C526D3}"/>
              </a:ext>
            </a:extLst>
          </p:cNvPr>
          <p:cNvSpPr>
            <a:spLocks noGrp="1"/>
          </p:cNvSpPr>
          <p:nvPr>
            <p:ph type="dt" sz="half" idx="10"/>
          </p:nvPr>
        </p:nvSpPr>
        <p:spPr/>
        <p:txBody>
          <a:bodyPr/>
          <a:lstStyle/>
          <a:p>
            <a:fld id="{FF654B9A-70AE-45BF-8DE8-B753ECCBEE6F}" type="datetimeFigureOut">
              <a:rPr lang="en-IN" smtClean="0"/>
              <a:t>05-11-2023</a:t>
            </a:fld>
            <a:endParaRPr lang="en-IN"/>
          </a:p>
        </p:txBody>
      </p:sp>
      <p:sp>
        <p:nvSpPr>
          <p:cNvPr id="6" name="Footer Placeholder 5">
            <a:extLst>
              <a:ext uri="{FF2B5EF4-FFF2-40B4-BE49-F238E27FC236}">
                <a16:creationId xmlns:a16="http://schemas.microsoft.com/office/drawing/2014/main" id="{86B53F02-E476-97A0-8DF9-FE02CCBE2D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274FD8-E9B2-7DD2-7482-4216DE363A71}"/>
              </a:ext>
            </a:extLst>
          </p:cNvPr>
          <p:cNvSpPr>
            <a:spLocks noGrp="1"/>
          </p:cNvSpPr>
          <p:nvPr>
            <p:ph type="sldNum" sz="quarter" idx="12"/>
          </p:nvPr>
        </p:nvSpPr>
        <p:spPr/>
        <p:txBody>
          <a:bodyPr/>
          <a:lstStyle/>
          <a:p>
            <a:fld id="{F4D80495-53C6-491E-99C1-3328A93A3140}" type="slidenum">
              <a:rPr lang="en-IN" smtClean="0"/>
              <a:t>‹#›</a:t>
            </a:fld>
            <a:endParaRPr lang="en-IN"/>
          </a:p>
        </p:txBody>
      </p:sp>
    </p:spTree>
    <p:extLst>
      <p:ext uri="{BB962C8B-B14F-4D97-AF65-F5344CB8AC3E}">
        <p14:creationId xmlns:p14="http://schemas.microsoft.com/office/powerpoint/2010/main" val="2336039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00E694-C916-E4DB-2CB1-10D04CA6D0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B404EF-7C9C-506F-8CC8-216199D69F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2413A7-BBFF-A1A7-9A44-F94A801C63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54B9A-70AE-45BF-8DE8-B753ECCBEE6F}" type="datetimeFigureOut">
              <a:rPr lang="en-IN" smtClean="0"/>
              <a:t>05-11-2023</a:t>
            </a:fld>
            <a:endParaRPr lang="en-IN"/>
          </a:p>
        </p:txBody>
      </p:sp>
      <p:sp>
        <p:nvSpPr>
          <p:cNvPr id="5" name="Footer Placeholder 4">
            <a:extLst>
              <a:ext uri="{FF2B5EF4-FFF2-40B4-BE49-F238E27FC236}">
                <a16:creationId xmlns:a16="http://schemas.microsoft.com/office/drawing/2014/main" id="{630D22D5-5162-96C0-4F6A-963432F00A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419683-1E4E-FA95-C11D-768246E61E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80495-53C6-491E-99C1-3328A93A3140}" type="slidenum">
              <a:rPr lang="en-IN" smtClean="0"/>
              <a:t>‹#›</a:t>
            </a:fld>
            <a:endParaRPr lang="en-IN"/>
          </a:p>
        </p:txBody>
      </p:sp>
    </p:spTree>
    <p:extLst>
      <p:ext uri="{BB962C8B-B14F-4D97-AF65-F5344CB8AC3E}">
        <p14:creationId xmlns:p14="http://schemas.microsoft.com/office/powerpoint/2010/main" val="3546661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Bogavignesh/2073-2075.review2/blob/main/2073%262075_review2.ipynb" TargetMode="Externa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7F8539-40E8-D048-C7FA-D9EC567CE730}"/>
              </a:ext>
            </a:extLst>
          </p:cNvPr>
          <p:cNvPicPr>
            <a:picLocks noChangeAspect="1"/>
          </p:cNvPicPr>
          <p:nvPr/>
        </p:nvPicPr>
        <p:blipFill>
          <a:blip r:embed="rId2"/>
          <a:stretch>
            <a:fillRect/>
          </a:stretch>
        </p:blipFill>
        <p:spPr>
          <a:xfrm>
            <a:off x="0" y="0"/>
            <a:ext cx="12191999" cy="6857999"/>
          </a:xfrm>
          <a:prstGeom prst="rect">
            <a:avLst/>
          </a:prstGeom>
        </p:spPr>
      </p:pic>
      <p:sp>
        <p:nvSpPr>
          <p:cNvPr id="2" name="Title 1">
            <a:extLst>
              <a:ext uri="{FF2B5EF4-FFF2-40B4-BE49-F238E27FC236}">
                <a16:creationId xmlns:a16="http://schemas.microsoft.com/office/drawing/2014/main" id="{E779796B-E1F4-87F0-E1A1-B81AF8013D5E}"/>
              </a:ext>
            </a:extLst>
          </p:cNvPr>
          <p:cNvSpPr>
            <a:spLocks noGrp="1"/>
          </p:cNvSpPr>
          <p:nvPr>
            <p:ph type="ctrTitle"/>
          </p:nvPr>
        </p:nvSpPr>
        <p:spPr>
          <a:xfrm>
            <a:off x="319313" y="188686"/>
            <a:ext cx="11742058" cy="3512457"/>
          </a:xfrm>
        </p:spPr>
        <p:txBody>
          <a:bodyPr>
            <a:normAutofit fontScale="90000"/>
          </a:bodyPr>
          <a:lstStyle/>
          <a:p>
            <a:pPr fontAlgn="base"/>
            <a:r>
              <a:rPr lang="en-US" b="1" i="0" dirty="0">
                <a:solidFill>
                  <a:schemeClr val="bg2">
                    <a:lumMod val="90000"/>
                  </a:schemeClr>
                </a:solidFill>
                <a:effectLst/>
                <a:latin typeface="Colonna MT" panose="04020805060202030203" pitchFamily="82" charset="0"/>
              </a:rPr>
              <a:t>Sleep Health </a:t>
            </a:r>
            <a:br>
              <a:rPr lang="en-US" b="1" i="0" dirty="0">
                <a:solidFill>
                  <a:schemeClr val="bg2">
                    <a:lumMod val="90000"/>
                  </a:schemeClr>
                </a:solidFill>
                <a:effectLst/>
                <a:latin typeface="Colonna MT" panose="04020805060202030203" pitchFamily="82" charset="0"/>
              </a:rPr>
            </a:br>
            <a:r>
              <a:rPr lang="en-US" b="1" i="0" dirty="0">
                <a:solidFill>
                  <a:schemeClr val="bg2">
                    <a:lumMod val="90000"/>
                  </a:schemeClr>
                </a:solidFill>
                <a:effectLst/>
                <a:latin typeface="Colonna MT" panose="04020805060202030203" pitchFamily="82" charset="0"/>
              </a:rPr>
              <a:t>and </a:t>
            </a:r>
            <a:br>
              <a:rPr lang="en-US" b="1" i="0" dirty="0">
                <a:solidFill>
                  <a:schemeClr val="bg2">
                    <a:lumMod val="90000"/>
                  </a:schemeClr>
                </a:solidFill>
                <a:effectLst/>
                <a:latin typeface="Colonna MT" panose="04020805060202030203" pitchFamily="82" charset="0"/>
              </a:rPr>
            </a:br>
            <a:r>
              <a:rPr lang="en-US" b="1" i="0" dirty="0">
                <a:solidFill>
                  <a:schemeClr val="bg2">
                    <a:lumMod val="90000"/>
                  </a:schemeClr>
                </a:solidFill>
                <a:effectLst/>
                <a:latin typeface="Colonna MT" panose="04020805060202030203" pitchFamily="82" charset="0"/>
              </a:rPr>
              <a:t>Lifestyle Dataset</a:t>
            </a:r>
            <a:br>
              <a:rPr lang="en-US" b="1" i="0" dirty="0">
                <a:solidFill>
                  <a:schemeClr val="bg2">
                    <a:lumMod val="90000"/>
                  </a:schemeClr>
                </a:solidFill>
                <a:effectLst/>
                <a:latin typeface="zeitung"/>
              </a:rPr>
            </a:br>
            <a:br>
              <a:rPr lang="en-US" dirty="0">
                <a:solidFill>
                  <a:schemeClr val="bg2">
                    <a:lumMod val="90000"/>
                  </a:schemeClr>
                </a:solidFill>
              </a:rPr>
            </a:br>
            <a:endParaRPr lang="en-IN" dirty="0">
              <a:solidFill>
                <a:schemeClr val="bg2">
                  <a:lumMod val="90000"/>
                </a:schemeClr>
              </a:solidFill>
            </a:endParaRPr>
          </a:p>
        </p:txBody>
      </p:sp>
      <p:sp>
        <p:nvSpPr>
          <p:cNvPr id="3" name="Subtitle 2">
            <a:extLst>
              <a:ext uri="{FF2B5EF4-FFF2-40B4-BE49-F238E27FC236}">
                <a16:creationId xmlns:a16="http://schemas.microsoft.com/office/drawing/2014/main" id="{B2480E72-0C51-E05D-BF5F-5363A110BD98}"/>
              </a:ext>
            </a:extLst>
          </p:cNvPr>
          <p:cNvSpPr>
            <a:spLocks noGrp="1"/>
          </p:cNvSpPr>
          <p:nvPr>
            <p:ph type="subTitle" idx="1"/>
          </p:nvPr>
        </p:nvSpPr>
        <p:spPr>
          <a:xfrm>
            <a:off x="258793" y="2993366"/>
            <a:ext cx="11802578" cy="3605842"/>
          </a:xfrm>
        </p:spPr>
        <p:txBody>
          <a:bodyPr>
            <a:normAutofit lnSpcReduction="10000"/>
          </a:bodyPr>
          <a:lstStyle/>
          <a:p>
            <a:r>
              <a:rPr lang="en-US" dirty="0">
                <a:solidFill>
                  <a:schemeClr val="bg1">
                    <a:lumMod val="85000"/>
                  </a:schemeClr>
                </a:solidFill>
                <a:latin typeface="Sitka Subheading Semibold" pitchFamily="2" charset="0"/>
              </a:rPr>
              <a:t>Presented by :</a:t>
            </a:r>
          </a:p>
          <a:p>
            <a:r>
              <a:rPr lang="en-US" dirty="0">
                <a:solidFill>
                  <a:schemeClr val="bg1">
                    <a:lumMod val="85000"/>
                  </a:schemeClr>
                </a:solidFill>
                <a:latin typeface="Sitka Subheading Semibold" pitchFamily="2" charset="0"/>
              </a:rPr>
              <a:t>BOGA VIGNESH SATHISH</a:t>
            </a:r>
          </a:p>
          <a:p>
            <a:r>
              <a:rPr lang="en-US" dirty="0">
                <a:solidFill>
                  <a:schemeClr val="bg1">
                    <a:lumMod val="85000"/>
                  </a:schemeClr>
                </a:solidFill>
                <a:latin typeface="Sitka Subheading Semibold" pitchFamily="2" charset="0"/>
              </a:rPr>
              <a:t>2203A52075</a:t>
            </a:r>
          </a:p>
          <a:p>
            <a:r>
              <a:rPr lang="en-US" dirty="0">
                <a:solidFill>
                  <a:schemeClr val="bg1">
                    <a:lumMod val="85000"/>
                  </a:schemeClr>
                </a:solidFill>
                <a:latin typeface="Sitka Subheading Semibold" pitchFamily="2" charset="0"/>
              </a:rPr>
              <a:t>BAIRI RAGHAVENDRA</a:t>
            </a:r>
          </a:p>
          <a:p>
            <a:r>
              <a:rPr lang="en-US" dirty="0">
                <a:solidFill>
                  <a:schemeClr val="bg1">
                    <a:lumMod val="85000"/>
                  </a:schemeClr>
                </a:solidFill>
                <a:latin typeface="Sitka Subheading Semibold" pitchFamily="2" charset="0"/>
              </a:rPr>
              <a:t>2203A52073</a:t>
            </a:r>
          </a:p>
          <a:p>
            <a:r>
              <a:rPr lang="en-US" dirty="0">
                <a:solidFill>
                  <a:schemeClr val="bg1">
                    <a:lumMod val="85000"/>
                  </a:schemeClr>
                </a:solidFill>
                <a:latin typeface="Sitka Subheading Semibold" pitchFamily="2" charset="0"/>
              </a:rPr>
              <a:t>TO:</a:t>
            </a:r>
          </a:p>
          <a:p>
            <a:r>
              <a:rPr lang="en-US" dirty="0">
                <a:solidFill>
                  <a:schemeClr val="bg1">
                    <a:lumMod val="85000"/>
                  </a:schemeClr>
                </a:solidFill>
                <a:latin typeface="Sitka Subheading Semibold" pitchFamily="2" charset="0"/>
              </a:rPr>
              <a:t>Ramesh Dadi</a:t>
            </a:r>
          </a:p>
          <a:p>
            <a:r>
              <a:rPr lang="en-US" dirty="0">
                <a:solidFill>
                  <a:schemeClr val="bg1">
                    <a:lumMod val="85000"/>
                  </a:schemeClr>
                </a:solidFill>
                <a:latin typeface="Sitka Subheading Semibold" pitchFamily="2" charset="0"/>
              </a:rPr>
              <a:t>faculty of STATML</a:t>
            </a:r>
          </a:p>
          <a:p>
            <a:endParaRPr lang="en-US" dirty="0"/>
          </a:p>
          <a:p>
            <a:endParaRPr lang="en-IN" dirty="0"/>
          </a:p>
        </p:txBody>
      </p:sp>
    </p:spTree>
    <p:extLst>
      <p:ext uri="{BB962C8B-B14F-4D97-AF65-F5344CB8AC3E}">
        <p14:creationId xmlns:p14="http://schemas.microsoft.com/office/powerpoint/2010/main" val="12063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F55801-D1C8-2C5F-FE02-47B3E8AACB9E}"/>
              </a:ext>
            </a:extLst>
          </p:cNvPr>
          <p:cNvPicPr>
            <a:picLocks noChangeAspect="1"/>
          </p:cNvPicPr>
          <p:nvPr/>
        </p:nvPicPr>
        <p:blipFill>
          <a:blip r:embed="rId2"/>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7E45C30D-27FE-CFE2-24C8-63F0EE953755}"/>
              </a:ext>
            </a:extLst>
          </p:cNvPr>
          <p:cNvSpPr>
            <a:spLocks noGrp="1"/>
          </p:cNvSpPr>
          <p:nvPr>
            <p:ph type="title"/>
          </p:nvPr>
        </p:nvSpPr>
        <p:spPr>
          <a:xfrm>
            <a:off x="838200" y="492125"/>
            <a:ext cx="10515600" cy="1325563"/>
          </a:xfrm>
        </p:spPr>
        <p:txBody>
          <a:bodyPr/>
          <a:lstStyle/>
          <a:p>
            <a:r>
              <a:rPr lang="en-US" dirty="0">
                <a:solidFill>
                  <a:schemeClr val="accent4">
                    <a:lumMod val="60000"/>
                    <a:lumOff val="40000"/>
                  </a:schemeClr>
                </a:solidFill>
                <a:latin typeface="Arial Rounded MT Bold" panose="020F0704030504030204" pitchFamily="34" charset="0"/>
              </a:rPr>
              <a:t>Confusion matrix</a:t>
            </a:r>
            <a:r>
              <a:rPr lang="en-US" dirty="0">
                <a:solidFill>
                  <a:schemeClr val="bg1"/>
                </a:solidFill>
                <a:latin typeface="Arial Rounded MT Bold" panose="020F0704030504030204" pitchFamily="34" charset="0"/>
              </a:rPr>
              <a:t>:</a:t>
            </a:r>
            <a:endParaRPr lang="en-IN" dirty="0">
              <a:solidFill>
                <a:schemeClr val="bg1"/>
              </a:solidFill>
              <a:latin typeface="Arial Rounded MT Bold" panose="020F0704030504030204" pitchFamily="34" charset="0"/>
            </a:endParaRPr>
          </a:p>
        </p:txBody>
      </p:sp>
      <p:pic>
        <p:nvPicPr>
          <p:cNvPr id="7" name="Picture 6">
            <a:extLst>
              <a:ext uri="{FF2B5EF4-FFF2-40B4-BE49-F238E27FC236}">
                <a16:creationId xmlns:a16="http://schemas.microsoft.com/office/drawing/2014/main" id="{F3DD939D-1C4D-65E3-FC68-9D032DE704FA}"/>
              </a:ext>
            </a:extLst>
          </p:cNvPr>
          <p:cNvPicPr>
            <a:picLocks noChangeAspect="1"/>
          </p:cNvPicPr>
          <p:nvPr/>
        </p:nvPicPr>
        <p:blipFill>
          <a:blip r:embed="rId3"/>
          <a:stretch>
            <a:fillRect/>
          </a:stretch>
        </p:blipFill>
        <p:spPr>
          <a:xfrm>
            <a:off x="2009578" y="1475116"/>
            <a:ext cx="8172844" cy="4890759"/>
          </a:xfrm>
          <a:prstGeom prst="rect">
            <a:avLst/>
          </a:prstGeom>
        </p:spPr>
      </p:pic>
    </p:spTree>
    <p:extLst>
      <p:ext uri="{BB962C8B-B14F-4D97-AF65-F5344CB8AC3E}">
        <p14:creationId xmlns:p14="http://schemas.microsoft.com/office/powerpoint/2010/main" val="1640674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2F8780-3B3B-5DE6-E34B-E024E708AD69}"/>
              </a:ext>
            </a:extLst>
          </p:cNvPr>
          <p:cNvPicPr>
            <a:picLocks noChangeAspect="1"/>
          </p:cNvPicPr>
          <p:nvPr/>
        </p:nvPicPr>
        <p:blipFill>
          <a:blip r:embed="rId2"/>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8D8507C4-E9A9-AE10-A9FD-F8551036DF5C}"/>
              </a:ext>
            </a:extLst>
          </p:cNvPr>
          <p:cNvSpPr>
            <a:spLocks noGrp="1"/>
          </p:cNvSpPr>
          <p:nvPr>
            <p:ph type="title"/>
          </p:nvPr>
        </p:nvSpPr>
        <p:spPr>
          <a:xfrm>
            <a:off x="838200" y="365125"/>
            <a:ext cx="10515600" cy="3637532"/>
          </a:xfrm>
        </p:spPr>
        <p:txBody>
          <a:bodyPr>
            <a:normAutofit fontScale="90000"/>
          </a:bodyPr>
          <a:lstStyle/>
          <a:p>
            <a:pPr algn="just"/>
            <a:br>
              <a:rPr lang="en-IN" dirty="0">
                <a:solidFill>
                  <a:schemeClr val="bg1"/>
                </a:solidFill>
                <a:latin typeface="Lato" panose="020F0502020204030204" pitchFamily="34" charset="0"/>
              </a:rPr>
            </a:br>
            <a:br>
              <a:rPr lang="en-IN" dirty="0">
                <a:solidFill>
                  <a:schemeClr val="bg1"/>
                </a:solidFill>
                <a:latin typeface="Lato" panose="020F0502020204030204" pitchFamily="34" charset="0"/>
              </a:rPr>
            </a:br>
            <a:br>
              <a:rPr lang="en-IN" dirty="0">
                <a:solidFill>
                  <a:schemeClr val="bg1"/>
                </a:solidFill>
                <a:latin typeface="Lato" panose="020F0502020204030204" pitchFamily="34" charset="0"/>
              </a:rPr>
            </a:br>
            <a:r>
              <a:rPr lang="en-IN" dirty="0">
                <a:solidFill>
                  <a:schemeClr val="accent1">
                    <a:lumMod val="60000"/>
                    <a:lumOff val="40000"/>
                  </a:schemeClr>
                </a:solidFill>
                <a:latin typeface="Lato" panose="020F0502020204030204" pitchFamily="34" charset="0"/>
              </a:rPr>
              <a:t>K-</a:t>
            </a:r>
            <a:r>
              <a:rPr lang="en-IN" dirty="0" err="1">
                <a:solidFill>
                  <a:schemeClr val="accent1">
                    <a:lumMod val="60000"/>
                    <a:lumOff val="40000"/>
                  </a:schemeClr>
                </a:solidFill>
                <a:latin typeface="Lato" panose="020F0502020204030204" pitchFamily="34" charset="0"/>
              </a:rPr>
              <a:t>NearestNeighbors</a:t>
            </a:r>
            <a:r>
              <a:rPr lang="en-IN" dirty="0">
                <a:solidFill>
                  <a:schemeClr val="accent1">
                    <a:lumMod val="60000"/>
                    <a:lumOff val="40000"/>
                  </a:schemeClr>
                </a:solidFill>
                <a:latin typeface="Lato" panose="020F0502020204030204" pitchFamily="34" charset="0"/>
              </a:rPr>
              <a:t>(KNN):</a:t>
            </a:r>
            <a:br>
              <a:rPr lang="en-IN" dirty="0">
                <a:solidFill>
                  <a:schemeClr val="bg1"/>
                </a:solidFill>
                <a:latin typeface="Lato" panose="020F0502020204030204" pitchFamily="34" charset="0"/>
              </a:rPr>
            </a:br>
            <a:r>
              <a:rPr lang="en-US" sz="2200" b="0" i="0" dirty="0">
                <a:solidFill>
                  <a:schemeClr val="bg1"/>
                </a:solidFill>
                <a:effectLst/>
                <a:latin typeface="Cambria" panose="02040503050406030204" pitchFamily="18" charset="0"/>
                <a:ea typeface="Cambria" panose="02040503050406030204" pitchFamily="18" charset="0"/>
              </a:rPr>
              <a:t>The K-Nearest Neighbor (KNN) algorithm is a popular machine learning technique used for classification and regression tasks. It relies on the idea that similar data points tend to have </a:t>
            </a:r>
            <a:r>
              <a:rPr lang="en-US" sz="2200" b="0" i="0" dirty="0" err="1">
                <a:solidFill>
                  <a:schemeClr val="bg1"/>
                </a:solidFill>
                <a:effectLst/>
                <a:latin typeface="Cambria" panose="02040503050406030204" pitchFamily="18" charset="0"/>
                <a:ea typeface="Cambria" panose="02040503050406030204" pitchFamily="18" charset="0"/>
              </a:rPr>
              <a:t>similarlabels</a:t>
            </a:r>
            <a:r>
              <a:rPr lang="en-US" sz="2200" dirty="0">
                <a:solidFill>
                  <a:schemeClr val="bg1"/>
                </a:solidFill>
                <a:latin typeface="Cambria" panose="02040503050406030204" pitchFamily="18" charset="0"/>
                <a:ea typeface="Cambria" panose="02040503050406030204" pitchFamily="18" charset="0"/>
              </a:rPr>
              <a:t>.</a:t>
            </a:r>
            <a:br>
              <a:rPr lang="en-US" sz="2200" dirty="0">
                <a:solidFill>
                  <a:schemeClr val="bg1"/>
                </a:solidFill>
                <a:latin typeface="Cambria" panose="02040503050406030204" pitchFamily="18" charset="0"/>
                <a:ea typeface="Cambria" panose="02040503050406030204" pitchFamily="18" charset="0"/>
              </a:rPr>
            </a:br>
            <a:br>
              <a:rPr lang="en-IN" dirty="0">
                <a:solidFill>
                  <a:schemeClr val="bg1"/>
                </a:solidFill>
                <a:latin typeface="Lato" panose="020F0502020204030204" pitchFamily="34" charset="0"/>
              </a:rPr>
            </a:br>
            <a:br>
              <a:rPr lang="en-IN" dirty="0">
                <a:solidFill>
                  <a:schemeClr val="bg1"/>
                </a:solidFill>
                <a:latin typeface="Lato" panose="020F0502020204030204" pitchFamily="34" charset="0"/>
              </a:rPr>
            </a:br>
            <a:br>
              <a:rPr lang="en-IN" dirty="0">
                <a:solidFill>
                  <a:schemeClr val="bg1"/>
                </a:solidFill>
                <a:latin typeface="Lato" panose="020F0502020204030204" pitchFamily="34" charset="0"/>
              </a:rPr>
            </a:br>
            <a:br>
              <a:rPr lang="en-IN" dirty="0">
                <a:solidFill>
                  <a:schemeClr val="bg1"/>
                </a:solidFill>
                <a:latin typeface="Lato" panose="020F0502020204030204" pitchFamily="34" charset="0"/>
              </a:rPr>
            </a:br>
            <a:br>
              <a:rPr lang="en-IN" dirty="0">
                <a:solidFill>
                  <a:schemeClr val="bg1"/>
                </a:solidFill>
                <a:latin typeface="Lato" panose="020F0502020204030204" pitchFamily="34" charset="0"/>
              </a:rPr>
            </a:br>
            <a:endParaRPr lang="en-IN" dirty="0">
              <a:solidFill>
                <a:schemeClr val="bg1"/>
              </a:solidFill>
            </a:endParaRPr>
          </a:p>
        </p:txBody>
      </p:sp>
      <p:pic>
        <p:nvPicPr>
          <p:cNvPr id="5" name="Picture 4">
            <a:extLst>
              <a:ext uri="{FF2B5EF4-FFF2-40B4-BE49-F238E27FC236}">
                <a16:creationId xmlns:a16="http://schemas.microsoft.com/office/drawing/2014/main" id="{7C61444D-D491-2ECF-28E3-078BAAB73472}"/>
              </a:ext>
            </a:extLst>
          </p:cNvPr>
          <p:cNvPicPr>
            <a:picLocks noChangeAspect="1"/>
          </p:cNvPicPr>
          <p:nvPr/>
        </p:nvPicPr>
        <p:blipFill>
          <a:blip r:embed="rId3"/>
          <a:stretch>
            <a:fillRect/>
          </a:stretch>
        </p:blipFill>
        <p:spPr>
          <a:xfrm>
            <a:off x="388189" y="2130725"/>
            <a:ext cx="3278037" cy="1622170"/>
          </a:xfrm>
          <a:prstGeom prst="rect">
            <a:avLst/>
          </a:prstGeom>
        </p:spPr>
      </p:pic>
      <p:pic>
        <p:nvPicPr>
          <p:cNvPr id="7" name="Picture 6">
            <a:extLst>
              <a:ext uri="{FF2B5EF4-FFF2-40B4-BE49-F238E27FC236}">
                <a16:creationId xmlns:a16="http://schemas.microsoft.com/office/drawing/2014/main" id="{2C5D0021-ECBE-E445-242F-F42D42F34D98}"/>
              </a:ext>
            </a:extLst>
          </p:cNvPr>
          <p:cNvPicPr>
            <a:picLocks noChangeAspect="1"/>
          </p:cNvPicPr>
          <p:nvPr/>
        </p:nvPicPr>
        <p:blipFill>
          <a:blip r:embed="rId4"/>
          <a:stretch>
            <a:fillRect/>
          </a:stretch>
        </p:blipFill>
        <p:spPr>
          <a:xfrm>
            <a:off x="3830128" y="2130725"/>
            <a:ext cx="7624432" cy="4327648"/>
          </a:xfrm>
          <a:prstGeom prst="rect">
            <a:avLst/>
          </a:prstGeom>
        </p:spPr>
      </p:pic>
    </p:spTree>
    <p:extLst>
      <p:ext uri="{BB962C8B-B14F-4D97-AF65-F5344CB8AC3E}">
        <p14:creationId xmlns:p14="http://schemas.microsoft.com/office/powerpoint/2010/main" val="2770714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DE766B-9096-542E-59F9-D5412F56D6BB}"/>
              </a:ext>
            </a:extLst>
          </p:cNvPr>
          <p:cNvPicPr>
            <a:picLocks noChangeAspect="1"/>
          </p:cNvPicPr>
          <p:nvPr/>
        </p:nvPicPr>
        <p:blipFill>
          <a:blip r:embed="rId2"/>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510BA8C6-6605-9A7E-D93D-FDD3B331AEB9}"/>
              </a:ext>
            </a:extLst>
          </p:cNvPr>
          <p:cNvSpPr>
            <a:spLocks noGrp="1"/>
          </p:cNvSpPr>
          <p:nvPr>
            <p:ph type="title"/>
          </p:nvPr>
        </p:nvSpPr>
        <p:spPr/>
        <p:txBody>
          <a:bodyPr>
            <a:normAutofit fontScale="90000"/>
          </a:bodyPr>
          <a:lstStyle/>
          <a:p>
            <a:r>
              <a:rPr lang="en-IN" sz="4400" b="0" dirty="0">
                <a:solidFill>
                  <a:schemeClr val="accent1">
                    <a:lumMod val="60000"/>
                    <a:lumOff val="40000"/>
                  </a:schemeClr>
                </a:solidFill>
                <a:effectLst/>
                <a:latin typeface="Copperplate Gothic Bold" panose="020E0705020206020404" pitchFamily="34" charset="0"/>
                <a:ea typeface="Cascadia Mono" panose="020B0609020000020004" pitchFamily="49" charset="0"/>
                <a:cs typeface="Cascadia Mono" panose="020B0609020000020004" pitchFamily="49" charset="0"/>
              </a:rPr>
              <a:t>Bootstrapped Logistic Regression</a:t>
            </a:r>
            <a:r>
              <a:rPr lang="en-IN" sz="4400" b="0" dirty="0">
                <a:solidFill>
                  <a:schemeClr val="bg1"/>
                </a:solidFill>
                <a:effectLst/>
                <a:latin typeface="Copperplate Gothic Bold" panose="020E0705020206020404" pitchFamily="34" charset="0"/>
                <a:ea typeface="Cascadia Mono" panose="020B0609020000020004" pitchFamily="49" charset="0"/>
                <a:cs typeface="Cascadia Mono" panose="020B0609020000020004" pitchFamily="49" charset="0"/>
              </a:rPr>
              <a:t>:</a:t>
            </a:r>
            <a:br>
              <a:rPr lang="en-IN" sz="4400" b="0" dirty="0">
                <a:solidFill>
                  <a:schemeClr val="bg1"/>
                </a:solidFill>
                <a:effectLst/>
                <a:latin typeface="Copperplate Gothic Bold" panose="020E0705020206020404" pitchFamily="34" charset="0"/>
                <a:ea typeface="Cascadia Mono" panose="020B0609020000020004" pitchFamily="49" charset="0"/>
                <a:cs typeface="Cascadia Mono" panose="020B0609020000020004" pitchFamily="49" charset="0"/>
              </a:rPr>
            </a:br>
            <a:r>
              <a:rPr lang="en-US" sz="2200" b="0" i="0" dirty="0">
                <a:solidFill>
                  <a:schemeClr val="bg1"/>
                </a:solidFill>
                <a:effectLst/>
                <a:latin typeface="Sitka Subheading Semibold" pitchFamily="2" charset="0"/>
              </a:rPr>
              <a:t>Bootstrapping is rapidly becoming a popular alternative tool to estimate parameters and standard errors for logistic regression model.</a:t>
            </a:r>
            <a:br>
              <a:rPr lang="en-IN" sz="4400" b="0" dirty="0">
                <a:solidFill>
                  <a:schemeClr val="bg1"/>
                </a:solidFill>
                <a:effectLst/>
                <a:latin typeface="Copperplate Gothic Bold" panose="020E0705020206020404" pitchFamily="34" charset="0"/>
                <a:ea typeface="Cascadia Mono" panose="020B0609020000020004" pitchFamily="49" charset="0"/>
                <a:cs typeface="Cascadia Mono" panose="020B0609020000020004" pitchFamily="49" charset="0"/>
              </a:rPr>
            </a:br>
            <a:r>
              <a:rPr lang="en-US" sz="2200" b="0" i="0" dirty="0">
                <a:solidFill>
                  <a:schemeClr val="bg1"/>
                </a:solidFill>
                <a:effectLst/>
                <a:latin typeface="Georgia" panose="02040502050405020303" pitchFamily="18" charset="0"/>
              </a:rPr>
              <a:t>Bootstrap is a computer intensive method that can be used to estimate variability of estimators, estimate probabilities and quantile related to test statistics or to construct confidence intervals, explore the shape of distribution of estimators</a:t>
            </a:r>
            <a:endParaRPr lang="en-IN" sz="2200" dirty="0">
              <a:solidFill>
                <a:schemeClr val="bg1"/>
              </a:solidFill>
              <a:latin typeface="Georgia" panose="02040502050405020303" pitchFamily="18" charset="0"/>
            </a:endParaRPr>
          </a:p>
        </p:txBody>
      </p:sp>
      <p:pic>
        <p:nvPicPr>
          <p:cNvPr id="7" name="Picture 6">
            <a:extLst>
              <a:ext uri="{FF2B5EF4-FFF2-40B4-BE49-F238E27FC236}">
                <a16:creationId xmlns:a16="http://schemas.microsoft.com/office/drawing/2014/main" id="{3E958C48-BE94-76AF-781F-EEBC1BCC995F}"/>
              </a:ext>
            </a:extLst>
          </p:cNvPr>
          <p:cNvPicPr>
            <a:picLocks noChangeAspect="1"/>
          </p:cNvPicPr>
          <p:nvPr/>
        </p:nvPicPr>
        <p:blipFill>
          <a:blip r:embed="rId3"/>
          <a:stretch>
            <a:fillRect/>
          </a:stretch>
        </p:blipFill>
        <p:spPr>
          <a:xfrm>
            <a:off x="1866309" y="2199736"/>
            <a:ext cx="8459381" cy="4430110"/>
          </a:xfrm>
          <a:prstGeom prst="rect">
            <a:avLst/>
          </a:prstGeom>
        </p:spPr>
      </p:pic>
    </p:spTree>
    <p:extLst>
      <p:ext uri="{BB962C8B-B14F-4D97-AF65-F5344CB8AC3E}">
        <p14:creationId xmlns:p14="http://schemas.microsoft.com/office/powerpoint/2010/main" val="3733798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59F59C-9241-F590-C8E4-D0D0BE4DAB8C}"/>
              </a:ext>
            </a:extLst>
          </p:cNvPr>
          <p:cNvPicPr>
            <a:picLocks noChangeAspect="1"/>
          </p:cNvPicPr>
          <p:nvPr/>
        </p:nvPicPr>
        <p:blipFill>
          <a:blip r:embed="rId2"/>
          <a:stretch>
            <a:fillRect/>
          </a:stretch>
        </p:blipFill>
        <p:spPr>
          <a:xfrm>
            <a:off x="0" y="0"/>
            <a:ext cx="12192000" cy="6857999"/>
          </a:xfrm>
          <a:prstGeom prst="rect">
            <a:avLst/>
          </a:prstGeom>
        </p:spPr>
      </p:pic>
      <p:pic>
        <p:nvPicPr>
          <p:cNvPr id="5" name="Picture 4">
            <a:extLst>
              <a:ext uri="{FF2B5EF4-FFF2-40B4-BE49-F238E27FC236}">
                <a16:creationId xmlns:a16="http://schemas.microsoft.com/office/drawing/2014/main" id="{CCCA22FB-B001-0455-ABCA-1BCDEB899FD0}"/>
              </a:ext>
            </a:extLst>
          </p:cNvPr>
          <p:cNvPicPr>
            <a:picLocks noChangeAspect="1"/>
          </p:cNvPicPr>
          <p:nvPr/>
        </p:nvPicPr>
        <p:blipFill>
          <a:blip r:embed="rId3"/>
          <a:stretch>
            <a:fillRect/>
          </a:stretch>
        </p:blipFill>
        <p:spPr>
          <a:xfrm>
            <a:off x="1837730" y="1406106"/>
            <a:ext cx="8516539" cy="5328530"/>
          </a:xfrm>
          <a:prstGeom prst="rect">
            <a:avLst/>
          </a:prstGeom>
        </p:spPr>
      </p:pic>
      <p:sp>
        <p:nvSpPr>
          <p:cNvPr id="2" name="Title 1">
            <a:extLst>
              <a:ext uri="{FF2B5EF4-FFF2-40B4-BE49-F238E27FC236}">
                <a16:creationId xmlns:a16="http://schemas.microsoft.com/office/drawing/2014/main" id="{DC6834F8-3F20-85E4-39ED-252212356292}"/>
              </a:ext>
            </a:extLst>
          </p:cNvPr>
          <p:cNvSpPr>
            <a:spLocks noGrp="1"/>
          </p:cNvSpPr>
          <p:nvPr>
            <p:ph type="title"/>
          </p:nvPr>
        </p:nvSpPr>
        <p:spPr/>
        <p:txBody>
          <a:bodyPr/>
          <a:lstStyle/>
          <a:p>
            <a:r>
              <a:rPr lang="en-IN" sz="4400" dirty="0">
                <a:solidFill>
                  <a:schemeClr val="accent1">
                    <a:lumMod val="60000"/>
                    <a:lumOff val="40000"/>
                  </a:schemeClr>
                </a:solidFill>
                <a:latin typeface="Copperplate Gothic Bold" panose="020E0705020206020404" pitchFamily="34" charset="0"/>
              </a:rPr>
              <a:t>Bootstrapped </a:t>
            </a:r>
            <a:r>
              <a:rPr lang="en-IN" sz="4400" dirty="0" err="1">
                <a:solidFill>
                  <a:schemeClr val="accent1">
                    <a:lumMod val="60000"/>
                    <a:lumOff val="40000"/>
                  </a:schemeClr>
                </a:solidFill>
                <a:latin typeface="Copperplate Gothic Bold" panose="020E0705020206020404" pitchFamily="34" charset="0"/>
              </a:rPr>
              <a:t>svm</a:t>
            </a:r>
            <a:r>
              <a:rPr lang="en-IN" sz="4400" dirty="0">
                <a:solidFill>
                  <a:schemeClr val="accent1">
                    <a:lumMod val="60000"/>
                    <a:lumOff val="40000"/>
                  </a:schemeClr>
                </a:solidFill>
                <a:latin typeface="Copperplate Gothic Bold" panose="020E0705020206020404" pitchFamily="34" charset="0"/>
              </a:rPr>
              <a:t>:</a:t>
            </a:r>
            <a:br>
              <a:rPr lang="en-IN" sz="4400" b="0" dirty="0">
                <a:solidFill>
                  <a:schemeClr val="accent1">
                    <a:lumMod val="60000"/>
                    <a:lumOff val="40000"/>
                  </a:schemeClr>
                </a:solidFill>
                <a:effectLst/>
                <a:latin typeface="Copperplate Gothic Bold" panose="020E0705020206020404" pitchFamily="34" charset="0"/>
              </a:rPr>
            </a:br>
            <a:endParaRPr lang="en-IN" dirty="0">
              <a:solidFill>
                <a:schemeClr val="accent1">
                  <a:lumMod val="60000"/>
                  <a:lumOff val="40000"/>
                </a:schemeClr>
              </a:solidFill>
            </a:endParaRPr>
          </a:p>
        </p:txBody>
      </p:sp>
    </p:spTree>
    <p:extLst>
      <p:ext uri="{BB962C8B-B14F-4D97-AF65-F5344CB8AC3E}">
        <p14:creationId xmlns:p14="http://schemas.microsoft.com/office/powerpoint/2010/main" val="4011645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F43126-9A22-4981-4255-9E93019C41CA}"/>
              </a:ext>
            </a:extLst>
          </p:cNvPr>
          <p:cNvPicPr>
            <a:picLocks noChangeAspect="1"/>
          </p:cNvPicPr>
          <p:nvPr/>
        </p:nvPicPr>
        <p:blipFill>
          <a:blip r:embed="rId2"/>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2FD3EF93-D027-CDE5-BE92-938FCB1D0736}"/>
              </a:ext>
            </a:extLst>
          </p:cNvPr>
          <p:cNvSpPr>
            <a:spLocks noGrp="1"/>
          </p:cNvSpPr>
          <p:nvPr>
            <p:ph type="title"/>
          </p:nvPr>
        </p:nvSpPr>
        <p:spPr>
          <a:xfrm>
            <a:off x="533400" y="111125"/>
            <a:ext cx="10515600" cy="3584575"/>
          </a:xfrm>
        </p:spPr>
        <p:txBody>
          <a:bodyPr>
            <a:normAutofit/>
          </a:bodyPr>
          <a:lstStyle/>
          <a:p>
            <a:r>
              <a:rPr lang="en-US" dirty="0">
                <a:solidFill>
                  <a:schemeClr val="accent1">
                    <a:lumMod val="60000"/>
                    <a:lumOff val="40000"/>
                  </a:schemeClr>
                </a:solidFill>
                <a:latin typeface="Arial Rounded MT Bold" panose="020F0704030504030204" pitchFamily="34" charset="0"/>
              </a:rPr>
              <a:t>Conclusion:</a:t>
            </a:r>
            <a:br>
              <a:rPr lang="en-US" dirty="0">
                <a:solidFill>
                  <a:schemeClr val="accent1">
                    <a:lumMod val="60000"/>
                    <a:lumOff val="40000"/>
                  </a:schemeClr>
                </a:solidFill>
                <a:latin typeface="Arial Rounded MT Bold" panose="020F0704030504030204" pitchFamily="34" charset="0"/>
              </a:rPr>
            </a:br>
            <a:br>
              <a:rPr lang="en-US" dirty="0">
                <a:solidFill>
                  <a:schemeClr val="bg1"/>
                </a:solidFill>
                <a:latin typeface="Arial Rounded MT Bold" panose="020F0704030504030204" pitchFamily="34" charset="0"/>
              </a:rPr>
            </a:br>
            <a:r>
              <a:rPr lang="en-US" sz="2700" b="0" i="0" dirty="0">
                <a:solidFill>
                  <a:schemeClr val="bg1"/>
                </a:solidFill>
                <a:effectLst/>
                <a:latin typeface="-apple-system"/>
              </a:rPr>
              <a:t>The </a:t>
            </a:r>
            <a:r>
              <a:rPr lang="en-US" sz="2700" b="1" i="0" dirty="0">
                <a:solidFill>
                  <a:schemeClr val="bg1"/>
                </a:solidFill>
                <a:effectLst/>
                <a:latin typeface="-apple-system"/>
              </a:rPr>
              <a:t>Sleep Health and Lifestyle Dataset</a:t>
            </a:r>
            <a:r>
              <a:rPr lang="en-US" sz="2700" b="0" i="0" dirty="0">
                <a:solidFill>
                  <a:schemeClr val="bg1"/>
                </a:solidFill>
                <a:effectLst/>
                <a:latin typeface="-apple-system"/>
              </a:rPr>
              <a:t> is a comprehensive dataset that provides valuable insights into sleep patterns and daily habits</a:t>
            </a:r>
            <a:br>
              <a:rPr lang="en-US" dirty="0">
                <a:solidFill>
                  <a:schemeClr val="bg1"/>
                </a:solidFill>
                <a:latin typeface="Arial Rounded MT Bold" panose="020F0704030504030204" pitchFamily="34" charset="0"/>
              </a:rPr>
            </a:br>
            <a:r>
              <a:rPr lang="en-US" dirty="0">
                <a:solidFill>
                  <a:schemeClr val="bg1"/>
                </a:solidFill>
                <a:latin typeface="Arial Rounded MT Bold" panose="020F0704030504030204" pitchFamily="34" charset="0"/>
              </a:rPr>
              <a:t> </a:t>
            </a:r>
            <a:r>
              <a:rPr lang="en-US" sz="1800" b="1" dirty="0">
                <a:solidFill>
                  <a:schemeClr val="bg1"/>
                </a:solidFill>
                <a:latin typeface="Arial Rounded MT Bold" panose="020F0704030504030204" pitchFamily="34" charset="0"/>
              </a:rPr>
              <a:t>B</a:t>
            </a:r>
            <a:r>
              <a:rPr lang="en-US" sz="1800" dirty="0">
                <a:solidFill>
                  <a:schemeClr val="bg1"/>
                </a:solidFill>
                <a:latin typeface="Arial Rounded MT Bold" panose="020F0704030504030204" pitchFamily="34" charset="0"/>
              </a:rPr>
              <a:t>y </a:t>
            </a:r>
            <a:r>
              <a:rPr lang="en-US" sz="1800" dirty="0" err="1">
                <a:solidFill>
                  <a:schemeClr val="bg1"/>
                </a:solidFill>
                <a:latin typeface="Arial Rounded MT Bold" panose="020F0704030504030204" pitchFamily="34" charset="0"/>
              </a:rPr>
              <a:t>svm</a:t>
            </a:r>
            <a:r>
              <a:rPr lang="en-US" sz="1800" dirty="0">
                <a:solidFill>
                  <a:schemeClr val="bg1"/>
                </a:solidFill>
                <a:latin typeface="Arial Rounded MT Bold" panose="020F0704030504030204" pitchFamily="34" charset="0"/>
              </a:rPr>
              <a:t> ,</a:t>
            </a:r>
            <a:r>
              <a:rPr lang="en-US" sz="1800" dirty="0" err="1">
                <a:solidFill>
                  <a:schemeClr val="bg1"/>
                </a:solidFill>
                <a:latin typeface="Arial Rounded MT Bold" panose="020F0704030504030204" pitchFamily="34" charset="0"/>
              </a:rPr>
              <a:t>logestric</a:t>
            </a:r>
            <a:r>
              <a:rPr lang="en-US" sz="1800" dirty="0">
                <a:solidFill>
                  <a:schemeClr val="bg1"/>
                </a:solidFill>
                <a:latin typeface="Arial Rounded MT Bold" panose="020F0704030504030204" pitchFamily="34" charset="0"/>
              </a:rPr>
              <a:t> regression and </a:t>
            </a:r>
            <a:r>
              <a:rPr lang="en-IN" sz="1600" dirty="0">
                <a:solidFill>
                  <a:schemeClr val="bg1"/>
                </a:solidFill>
                <a:latin typeface="Arial Rounded MT Bold" panose="020F0704030504030204" pitchFamily="34" charset="0"/>
              </a:rPr>
              <a:t>K-</a:t>
            </a:r>
            <a:r>
              <a:rPr lang="en-IN" sz="1600" dirty="0" err="1">
                <a:solidFill>
                  <a:schemeClr val="bg1"/>
                </a:solidFill>
                <a:latin typeface="Arial Rounded MT Bold" panose="020F0704030504030204" pitchFamily="34" charset="0"/>
              </a:rPr>
              <a:t>NearestNeighbors</a:t>
            </a:r>
            <a:r>
              <a:rPr lang="en-IN" sz="1600" dirty="0">
                <a:solidFill>
                  <a:schemeClr val="bg1"/>
                </a:solidFill>
                <a:latin typeface="Arial Rounded MT Bold" panose="020F0704030504030204" pitchFamily="34" charset="0"/>
              </a:rPr>
              <a:t>(KNN)</a:t>
            </a:r>
            <a:br>
              <a:rPr lang="en-IN" sz="1600" dirty="0">
                <a:solidFill>
                  <a:schemeClr val="bg1"/>
                </a:solidFill>
                <a:latin typeface="Arial Rounded MT Bold" panose="020F0704030504030204" pitchFamily="34" charset="0"/>
              </a:rPr>
            </a:br>
            <a:r>
              <a:rPr lang="en-IN" sz="1600" b="0" dirty="0">
                <a:solidFill>
                  <a:schemeClr val="bg1"/>
                </a:solidFill>
                <a:effectLst/>
                <a:latin typeface="Arial Rounded MT Bold" panose="020F0704030504030204" pitchFamily="34" charset="0"/>
                <a:ea typeface="Cascadia Mono" panose="020B0609020000020004" pitchFamily="49" charset="0"/>
                <a:cs typeface="Cascadia Mono" panose="020B0609020000020004" pitchFamily="49" charset="0"/>
              </a:rPr>
              <a:t>Bootstrapped Logistic Regression</a:t>
            </a:r>
            <a:br>
              <a:rPr lang="en-IN" sz="1600" b="0" dirty="0">
                <a:solidFill>
                  <a:schemeClr val="bg1"/>
                </a:solidFill>
                <a:effectLst/>
                <a:latin typeface="Arial Rounded MT Bold" panose="020F0704030504030204" pitchFamily="34" charset="0"/>
                <a:ea typeface="Cascadia Mono" panose="020B0609020000020004" pitchFamily="49" charset="0"/>
                <a:cs typeface="Cascadia Mono" panose="020B0609020000020004" pitchFamily="49" charset="0"/>
              </a:rPr>
            </a:br>
            <a:r>
              <a:rPr lang="en-IN" sz="1600" dirty="0">
                <a:solidFill>
                  <a:schemeClr val="bg1"/>
                </a:solidFill>
                <a:latin typeface="Arial Rounded MT Bold" panose="020F0704030504030204" pitchFamily="34" charset="0"/>
              </a:rPr>
              <a:t>Bootstrapped </a:t>
            </a:r>
            <a:r>
              <a:rPr lang="en-IN" sz="1600" dirty="0" err="1">
                <a:solidFill>
                  <a:schemeClr val="bg1"/>
                </a:solidFill>
                <a:latin typeface="Arial Rounded MT Bold" panose="020F0704030504030204" pitchFamily="34" charset="0"/>
              </a:rPr>
              <a:t>svm</a:t>
            </a:r>
            <a:br>
              <a:rPr lang="en-IN" sz="1600" b="0" dirty="0">
                <a:solidFill>
                  <a:schemeClr val="bg1"/>
                </a:solidFill>
                <a:effectLst/>
                <a:latin typeface="Arial Rounded MT Bold" panose="020F0704030504030204" pitchFamily="34" charset="0"/>
              </a:rPr>
            </a:br>
            <a:endParaRPr lang="en-IN" sz="1600" dirty="0">
              <a:solidFill>
                <a:schemeClr val="bg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72550300-D2AF-9BD7-D33B-1F3E12E72E02}"/>
              </a:ext>
            </a:extLst>
          </p:cNvPr>
          <p:cNvPicPr>
            <a:picLocks noChangeAspect="1"/>
          </p:cNvPicPr>
          <p:nvPr/>
        </p:nvPicPr>
        <p:blipFill>
          <a:blip r:embed="rId3"/>
          <a:stretch>
            <a:fillRect/>
          </a:stretch>
        </p:blipFill>
        <p:spPr>
          <a:xfrm>
            <a:off x="5233788" y="3278039"/>
            <a:ext cx="5019808" cy="3256544"/>
          </a:xfrm>
          <a:prstGeom prst="rect">
            <a:avLst/>
          </a:prstGeom>
        </p:spPr>
      </p:pic>
    </p:spTree>
    <p:extLst>
      <p:ext uri="{BB962C8B-B14F-4D97-AF65-F5344CB8AC3E}">
        <p14:creationId xmlns:p14="http://schemas.microsoft.com/office/powerpoint/2010/main" val="1591926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425FEA-83DB-0D6A-EE13-0DF3B1154C0A}"/>
              </a:ext>
            </a:extLst>
          </p:cNvPr>
          <p:cNvPicPr>
            <a:picLocks noChangeAspect="1"/>
          </p:cNvPicPr>
          <p:nvPr/>
        </p:nvPicPr>
        <p:blipFill>
          <a:blip r:embed="rId2"/>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43751F90-6A39-224C-8074-49EA3FA20450}"/>
              </a:ext>
            </a:extLst>
          </p:cNvPr>
          <p:cNvSpPr>
            <a:spLocks noGrp="1"/>
          </p:cNvSpPr>
          <p:nvPr>
            <p:ph type="title"/>
          </p:nvPr>
        </p:nvSpPr>
        <p:spPr>
          <a:xfrm>
            <a:off x="838200" y="365125"/>
            <a:ext cx="10515600" cy="3577147"/>
          </a:xfrm>
        </p:spPr>
        <p:txBody>
          <a:bodyPr>
            <a:normAutofit fontScale="90000"/>
          </a:bodyPr>
          <a:lstStyle/>
          <a:p>
            <a:r>
              <a:rPr lang="en-US" dirty="0">
                <a:solidFill>
                  <a:schemeClr val="accent1">
                    <a:lumMod val="60000"/>
                    <a:lumOff val="40000"/>
                  </a:schemeClr>
                </a:solidFill>
                <a:latin typeface="Algerian" panose="04020705040A02060702" pitchFamily="82" charset="0"/>
              </a:rPr>
              <a:t>Git hub link:</a:t>
            </a:r>
            <a:br>
              <a:rPr lang="en-US" dirty="0">
                <a:solidFill>
                  <a:schemeClr val="accent1">
                    <a:lumMod val="60000"/>
                    <a:lumOff val="40000"/>
                  </a:schemeClr>
                </a:solidFill>
                <a:latin typeface="Algerian" panose="04020705040A02060702" pitchFamily="82" charset="0"/>
              </a:rPr>
            </a:br>
            <a:r>
              <a:rPr lang="en-US" dirty="0">
                <a:solidFill>
                  <a:schemeClr val="accent1">
                    <a:lumMod val="60000"/>
                    <a:lumOff val="40000"/>
                  </a:schemeClr>
                </a:solidFill>
                <a:latin typeface="Arial Narrow" panose="020B0606020202030204" pitchFamily="34" charset="0"/>
                <a:hlinkClick r:id="rId3"/>
              </a:rPr>
              <a:t>https://github.com/Bogavignesh/2073-2075.review2/blob/main/2073%262075_review2.ipynb</a:t>
            </a:r>
            <a:br>
              <a:rPr lang="en-US" dirty="0">
                <a:solidFill>
                  <a:schemeClr val="accent1">
                    <a:lumMod val="60000"/>
                    <a:lumOff val="40000"/>
                  </a:schemeClr>
                </a:solidFill>
                <a:latin typeface="Arial Narrow" panose="020B0606020202030204" pitchFamily="34" charset="0"/>
              </a:rPr>
            </a:br>
            <a:br>
              <a:rPr lang="en-US" dirty="0">
                <a:solidFill>
                  <a:schemeClr val="accent1">
                    <a:lumMod val="60000"/>
                    <a:lumOff val="40000"/>
                  </a:schemeClr>
                </a:solidFill>
                <a:latin typeface="Colonna MT" panose="04020805060202030203" pitchFamily="82" charset="0"/>
              </a:rPr>
            </a:br>
            <a:br>
              <a:rPr lang="en-US" dirty="0">
                <a:solidFill>
                  <a:schemeClr val="accent1">
                    <a:lumMod val="60000"/>
                    <a:lumOff val="40000"/>
                  </a:schemeClr>
                </a:solidFill>
                <a:latin typeface="+mn-lt"/>
              </a:rPr>
            </a:br>
            <a:br>
              <a:rPr lang="en-US" dirty="0">
                <a:solidFill>
                  <a:schemeClr val="accent1">
                    <a:lumMod val="60000"/>
                    <a:lumOff val="40000"/>
                  </a:schemeClr>
                </a:solidFill>
                <a:latin typeface="+mn-lt"/>
              </a:rPr>
            </a:br>
            <a:endParaRPr lang="en-IN" dirty="0">
              <a:solidFill>
                <a:schemeClr val="accent1">
                  <a:lumMod val="60000"/>
                  <a:lumOff val="40000"/>
                </a:schemeClr>
              </a:solidFill>
              <a:latin typeface="+mn-lt"/>
            </a:endParaRPr>
          </a:p>
        </p:txBody>
      </p:sp>
    </p:spTree>
    <p:extLst>
      <p:ext uri="{BB962C8B-B14F-4D97-AF65-F5344CB8AC3E}">
        <p14:creationId xmlns:p14="http://schemas.microsoft.com/office/powerpoint/2010/main" val="92752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5A1659-A9B4-C666-9EF6-E77ED739224E}"/>
              </a:ext>
            </a:extLst>
          </p:cNvPr>
          <p:cNvPicPr>
            <a:picLocks noChangeAspect="1"/>
          </p:cNvPicPr>
          <p:nvPr/>
        </p:nvPicPr>
        <p:blipFill>
          <a:blip r:embed="rId2"/>
          <a:stretch>
            <a:fillRect/>
          </a:stretch>
        </p:blipFill>
        <p:spPr>
          <a:xfrm>
            <a:off x="0" y="1"/>
            <a:ext cx="12192000" cy="6918384"/>
          </a:xfrm>
          <a:prstGeom prst="rect">
            <a:avLst/>
          </a:prstGeom>
        </p:spPr>
      </p:pic>
      <p:sp>
        <p:nvSpPr>
          <p:cNvPr id="2" name="Title 1">
            <a:extLst>
              <a:ext uri="{FF2B5EF4-FFF2-40B4-BE49-F238E27FC236}">
                <a16:creationId xmlns:a16="http://schemas.microsoft.com/office/drawing/2014/main" id="{A0D3321C-310B-B03F-0A9D-3B9D5D9CB680}"/>
              </a:ext>
            </a:extLst>
          </p:cNvPr>
          <p:cNvSpPr>
            <a:spLocks noGrp="1"/>
          </p:cNvSpPr>
          <p:nvPr>
            <p:ph type="title"/>
          </p:nvPr>
        </p:nvSpPr>
        <p:spPr>
          <a:xfrm>
            <a:off x="2975427" y="832531"/>
            <a:ext cx="6241143" cy="624114"/>
          </a:xfrm>
        </p:spPr>
        <p:txBody>
          <a:bodyPr>
            <a:normAutofit fontScale="90000"/>
          </a:bodyPr>
          <a:lstStyle/>
          <a:p>
            <a:r>
              <a:rPr lang="en-US" dirty="0">
                <a:solidFill>
                  <a:schemeClr val="accent6">
                    <a:lumMod val="50000"/>
                  </a:schemeClr>
                </a:solidFill>
              </a:rPr>
              <a:t>                     </a:t>
            </a:r>
            <a:r>
              <a:rPr lang="en-US" dirty="0">
                <a:solidFill>
                  <a:schemeClr val="accent1">
                    <a:lumMod val="60000"/>
                    <a:lumOff val="40000"/>
                  </a:schemeClr>
                </a:solidFill>
                <a:latin typeface="Copperplate Gothic Bold" panose="020E0705020206020404" pitchFamily="34" charset="0"/>
              </a:rPr>
              <a:t>INTRODUCTION:</a:t>
            </a:r>
            <a:r>
              <a:rPr lang="en-US" dirty="0">
                <a:latin typeface="Engravers MT" panose="02090707080505020304" pitchFamily="18" charset="0"/>
              </a:rPr>
              <a:t> </a:t>
            </a:r>
            <a:endParaRPr lang="en-IN" dirty="0">
              <a:latin typeface="Engravers MT" panose="02090707080505020304" pitchFamily="18" charset="0"/>
            </a:endParaRPr>
          </a:p>
        </p:txBody>
      </p:sp>
      <p:sp>
        <p:nvSpPr>
          <p:cNvPr id="3" name="Content Placeholder 2">
            <a:extLst>
              <a:ext uri="{FF2B5EF4-FFF2-40B4-BE49-F238E27FC236}">
                <a16:creationId xmlns:a16="http://schemas.microsoft.com/office/drawing/2014/main" id="{E6FBC925-58AD-F718-1323-3E6BE0236AEB}"/>
              </a:ext>
            </a:extLst>
          </p:cNvPr>
          <p:cNvSpPr>
            <a:spLocks noGrp="1"/>
          </p:cNvSpPr>
          <p:nvPr>
            <p:ph idx="1"/>
          </p:nvPr>
        </p:nvSpPr>
        <p:spPr/>
        <p:txBody>
          <a:bodyPr>
            <a:normAutofit/>
          </a:bodyPr>
          <a:lstStyle/>
          <a:p>
            <a:pPr algn="l" fontAlgn="base"/>
            <a:r>
              <a:rPr lang="en-US" b="0" i="0" dirty="0">
                <a:solidFill>
                  <a:schemeClr val="bg1"/>
                </a:solidFill>
                <a:effectLst/>
                <a:latin typeface="Bahnschrift SemiLight" panose="020B0502040204020203" pitchFamily="34" charset="0"/>
              </a:rPr>
              <a:t>Unlock sleep insights with the Sleep Health Dataset</a:t>
            </a:r>
          </a:p>
          <a:p>
            <a:endParaRPr lang="en-US" b="0" i="0" dirty="0">
              <a:solidFill>
                <a:schemeClr val="bg1"/>
              </a:solidFill>
              <a:effectLst/>
              <a:latin typeface="Bahnschrift SemiLight" panose="020B0502040204020203" pitchFamily="34" charset="0"/>
            </a:endParaRPr>
          </a:p>
          <a:p>
            <a:pPr algn="l" fontAlgn="base"/>
            <a:r>
              <a:rPr lang="en-US" b="0" i="0" dirty="0">
                <a:solidFill>
                  <a:schemeClr val="bg1"/>
                </a:solidFill>
                <a:effectLst/>
                <a:latin typeface="Bahnschrift SemiLight" panose="020B0502040204020203" pitchFamily="34" charset="0"/>
              </a:rPr>
              <a:t>The Sleep Health and Lifestyle Dataset comprises 400 rows and 13 columns, covering a wide range of variables related to sleep and daily habits. It includes details such as gender, age, occupation, sleep duration, quality of sleep, physical activity level, stress levels, BMI category, blood pressure, heart rate, daily steps, and the presence or absence of sleep disorders.</a:t>
            </a:r>
          </a:p>
          <a:p>
            <a:br>
              <a:rPr lang="en-US" dirty="0">
                <a:solidFill>
                  <a:schemeClr val="bg1"/>
                </a:solidFill>
                <a:latin typeface="Bahnschrift SemiLight" panose="020B0502040204020203" pitchFamily="34" charset="0"/>
              </a:rPr>
            </a:br>
            <a:endParaRPr lang="en-IN" dirty="0">
              <a:solidFill>
                <a:schemeClr val="bg1"/>
              </a:solidFill>
              <a:latin typeface="Bahnschrift SemiLight" panose="020B0502040204020203" pitchFamily="34" charset="0"/>
            </a:endParaRPr>
          </a:p>
        </p:txBody>
      </p:sp>
    </p:spTree>
    <p:extLst>
      <p:ext uri="{BB962C8B-B14F-4D97-AF65-F5344CB8AC3E}">
        <p14:creationId xmlns:p14="http://schemas.microsoft.com/office/powerpoint/2010/main" val="2009856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47890E-D736-1761-7E61-F69A9B9B368C}"/>
              </a:ext>
            </a:extLst>
          </p:cNvPr>
          <p:cNvPicPr>
            <a:picLocks noChangeAspect="1"/>
          </p:cNvPicPr>
          <p:nvPr/>
        </p:nvPicPr>
        <p:blipFill>
          <a:blip r:embed="rId2"/>
          <a:stretch>
            <a:fillRect/>
          </a:stretch>
        </p:blipFill>
        <p:spPr>
          <a:xfrm>
            <a:off x="0" y="0"/>
            <a:ext cx="12192000" cy="6857999"/>
          </a:xfrm>
          <a:prstGeom prst="rect">
            <a:avLst/>
          </a:prstGeom>
        </p:spPr>
      </p:pic>
      <p:sp>
        <p:nvSpPr>
          <p:cNvPr id="3" name="Content Placeholder 2">
            <a:extLst>
              <a:ext uri="{FF2B5EF4-FFF2-40B4-BE49-F238E27FC236}">
                <a16:creationId xmlns:a16="http://schemas.microsoft.com/office/drawing/2014/main" id="{53947C2C-030E-E345-4DE5-ABB5C7E510A3}"/>
              </a:ext>
            </a:extLst>
          </p:cNvPr>
          <p:cNvSpPr>
            <a:spLocks noGrp="1"/>
          </p:cNvSpPr>
          <p:nvPr>
            <p:ph type="title"/>
          </p:nvPr>
        </p:nvSpPr>
        <p:spPr>
          <a:xfrm>
            <a:off x="838200" y="365125"/>
            <a:ext cx="10515600" cy="5846763"/>
          </a:xfrm>
        </p:spPr>
        <p:txBody>
          <a:bodyPr>
            <a:normAutofit/>
          </a:bodyPr>
          <a:lstStyle/>
          <a:p>
            <a:br>
              <a:rPr lang="en-IN" dirty="0"/>
            </a:br>
            <a:endParaRPr lang="en-IN" dirty="0"/>
          </a:p>
        </p:txBody>
      </p:sp>
      <p:sp>
        <p:nvSpPr>
          <p:cNvPr id="4" name="Content Placeholder 2">
            <a:extLst>
              <a:ext uri="{FF2B5EF4-FFF2-40B4-BE49-F238E27FC236}">
                <a16:creationId xmlns:a16="http://schemas.microsoft.com/office/drawing/2014/main" id="{5B3FF11E-1279-29B5-556C-5DABAC14CB8C}"/>
              </a:ext>
            </a:extLst>
          </p:cNvPr>
          <p:cNvSpPr txBox="1">
            <a:spLocks/>
          </p:cNvSpPr>
          <p:nvPr/>
        </p:nvSpPr>
        <p:spPr>
          <a:xfrm>
            <a:off x="1103087" y="1523999"/>
            <a:ext cx="10250713" cy="439783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br>
              <a:rPr lang="en-IN"/>
            </a:br>
            <a:endParaRPr lang="en-IN" dirty="0"/>
          </a:p>
        </p:txBody>
      </p:sp>
      <p:sp>
        <p:nvSpPr>
          <p:cNvPr id="6" name="TextBox 5">
            <a:extLst>
              <a:ext uri="{FF2B5EF4-FFF2-40B4-BE49-F238E27FC236}">
                <a16:creationId xmlns:a16="http://schemas.microsoft.com/office/drawing/2014/main" id="{D5BD765F-CC3B-71AC-3934-7C666BD771EB}"/>
              </a:ext>
            </a:extLst>
          </p:cNvPr>
          <p:cNvSpPr txBox="1"/>
          <p:nvPr/>
        </p:nvSpPr>
        <p:spPr>
          <a:xfrm>
            <a:off x="1219199" y="1091424"/>
            <a:ext cx="9231085" cy="5570756"/>
          </a:xfrm>
          <a:prstGeom prst="rect">
            <a:avLst/>
          </a:prstGeom>
          <a:noFill/>
        </p:spPr>
        <p:txBody>
          <a:bodyPr wrap="square">
            <a:spAutoFit/>
          </a:bodyPr>
          <a:lstStyle/>
          <a:p>
            <a:pPr algn="l" fontAlgn="base"/>
            <a:r>
              <a:rPr lang="en-IN" sz="4800" b="1" i="0" dirty="0">
                <a:solidFill>
                  <a:schemeClr val="accent1">
                    <a:lumMod val="60000"/>
                    <a:lumOff val="40000"/>
                  </a:schemeClr>
                </a:solidFill>
                <a:effectLst/>
                <a:latin typeface="inherit"/>
              </a:rPr>
              <a:t>Key Features of the Dataset:</a:t>
            </a:r>
          </a:p>
          <a:p>
            <a:pPr algn="l" fontAlgn="base"/>
            <a:br>
              <a:rPr lang="en-IN" sz="2800" b="0" i="0" dirty="0">
                <a:effectLst/>
                <a:latin typeface="Inter"/>
              </a:rPr>
            </a:br>
            <a:r>
              <a:rPr lang="en-IN" sz="2800" b="0" i="0" dirty="0">
                <a:solidFill>
                  <a:schemeClr val="bg1"/>
                </a:solidFill>
                <a:effectLst/>
                <a:latin typeface="Inter"/>
              </a:rPr>
              <a:t>Comprehensive Sleep Metrics: Explore sleep duration, quality, and factors influencing sleep patterns.</a:t>
            </a:r>
            <a:br>
              <a:rPr lang="en-IN" sz="2800" b="0" i="0" dirty="0">
                <a:solidFill>
                  <a:schemeClr val="bg1"/>
                </a:solidFill>
                <a:effectLst/>
                <a:latin typeface="Inter"/>
              </a:rPr>
            </a:br>
            <a:r>
              <a:rPr lang="en-IN" sz="2800" b="0" i="0" dirty="0">
                <a:solidFill>
                  <a:schemeClr val="bg1"/>
                </a:solidFill>
                <a:effectLst/>
                <a:latin typeface="Inter"/>
              </a:rPr>
              <a:t>Lifestyle Factors: </a:t>
            </a:r>
            <a:r>
              <a:rPr lang="en-IN" sz="2800" b="0" i="0" dirty="0" err="1">
                <a:solidFill>
                  <a:schemeClr val="bg1"/>
                </a:solidFill>
                <a:effectLst/>
                <a:latin typeface="Inter"/>
              </a:rPr>
              <a:t>Analyze</a:t>
            </a:r>
            <a:r>
              <a:rPr lang="en-IN" sz="2800" b="0" i="0" dirty="0">
                <a:solidFill>
                  <a:schemeClr val="bg1"/>
                </a:solidFill>
                <a:effectLst/>
                <a:latin typeface="Inter"/>
              </a:rPr>
              <a:t> physical activity levels, stress levels, and BMI categories.</a:t>
            </a:r>
            <a:br>
              <a:rPr lang="en-IN" sz="2800" b="0" i="0" dirty="0">
                <a:solidFill>
                  <a:schemeClr val="bg1"/>
                </a:solidFill>
                <a:effectLst/>
                <a:latin typeface="Inter"/>
              </a:rPr>
            </a:br>
            <a:r>
              <a:rPr lang="en-IN" sz="2800" b="0" i="0" dirty="0">
                <a:solidFill>
                  <a:schemeClr val="bg1"/>
                </a:solidFill>
                <a:effectLst/>
                <a:latin typeface="Inter"/>
              </a:rPr>
              <a:t>Cardiovascular Health: Examine blood pressure and heart rate measurements.</a:t>
            </a:r>
            <a:br>
              <a:rPr lang="en-IN" sz="2800" b="0" i="0" dirty="0">
                <a:solidFill>
                  <a:schemeClr val="bg1"/>
                </a:solidFill>
                <a:effectLst/>
                <a:latin typeface="Inter"/>
              </a:rPr>
            </a:br>
            <a:r>
              <a:rPr lang="en-IN" sz="2800" b="0" i="0" dirty="0">
                <a:solidFill>
                  <a:schemeClr val="bg1"/>
                </a:solidFill>
                <a:effectLst/>
                <a:latin typeface="Inter"/>
              </a:rPr>
              <a:t>Sleep Disorder Analysis: Identify the occurrence of sleep disorders such as Insomnia and Sleep </a:t>
            </a:r>
            <a:r>
              <a:rPr lang="en-IN" sz="2800" b="0" i="0" dirty="0" err="1">
                <a:solidFill>
                  <a:schemeClr val="bg1"/>
                </a:solidFill>
                <a:effectLst/>
                <a:latin typeface="Inter"/>
              </a:rPr>
              <a:t>Apnea</a:t>
            </a:r>
            <a:r>
              <a:rPr lang="en-IN" sz="2800" b="0" i="0" dirty="0">
                <a:solidFill>
                  <a:schemeClr val="bg1"/>
                </a:solidFill>
                <a:effectLst/>
                <a:latin typeface="Inter"/>
              </a:rPr>
              <a:t>.</a:t>
            </a:r>
          </a:p>
          <a:p>
            <a:br>
              <a:rPr lang="en-IN" sz="2800" dirty="0">
                <a:solidFill>
                  <a:schemeClr val="bg1"/>
                </a:solidFill>
              </a:rPr>
            </a:br>
            <a:endParaRPr lang="en-IN" sz="2800" dirty="0">
              <a:solidFill>
                <a:schemeClr val="bg1"/>
              </a:solidFill>
            </a:endParaRPr>
          </a:p>
        </p:txBody>
      </p:sp>
    </p:spTree>
    <p:extLst>
      <p:ext uri="{BB962C8B-B14F-4D97-AF65-F5344CB8AC3E}">
        <p14:creationId xmlns:p14="http://schemas.microsoft.com/office/powerpoint/2010/main" val="3088281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DAFE0E-E41F-DD88-A832-0F7256275171}"/>
              </a:ext>
            </a:extLst>
          </p:cNvPr>
          <p:cNvPicPr>
            <a:picLocks noChangeAspect="1"/>
          </p:cNvPicPr>
          <p:nvPr/>
        </p:nvPicPr>
        <p:blipFill>
          <a:blip r:embed="rId2"/>
          <a:stretch>
            <a:fillRect/>
          </a:stretch>
        </p:blipFill>
        <p:spPr>
          <a:xfrm>
            <a:off x="0" y="0"/>
            <a:ext cx="12266762" cy="6857999"/>
          </a:xfrm>
          <a:prstGeom prst="rect">
            <a:avLst/>
          </a:prstGeom>
        </p:spPr>
      </p:pic>
      <p:sp>
        <p:nvSpPr>
          <p:cNvPr id="2" name="Title 1">
            <a:extLst>
              <a:ext uri="{FF2B5EF4-FFF2-40B4-BE49-F238E27FC236}">
                <a16:creationId xmlns:a16="http://schemas.microsoft.com/office/drawing/2014/main" id="{8AA4DE5D-9476-15E9-4004-B2DCDF49BBFD}"/>
              </a:ext>
            </a:extLst>
          </p:cNvPr>
          <p:cNvSpPr>
            <a:spLocks noGrp="1"/>
          </p:cNvSpPr>
          <p:nvPr>
            <p:ph type="title"/>
          </p:nvPr>
        </p:nvSpPr>
        <p:spPr>
          <a:xfrm>
            <a:off x="613913" y="397363"/>
            <a:ext cx="10515600" cy="5892800"/>
          </a:xfrm>
        </p:spPr>
        <p:txBody>
          <a:bodyPr>
            <a:noAutofit/>
          </a:bodyPr>
          <a:lstStyle/>
          <a:p>
            <a:r>
              <a:rPr lang="en-US" sz="3600" b="1" i="0" dirty="0">
                <a:solidFill>
                  <a:schemeClr val="accent1">
                    <a:lumMod val="60000"/>
                    <a:lumOff val="40000"/>
                  </a:schemeClr>
                </a:solidFill>
                <a:effectLst/>
                <a:latin typeface="Arial Rounded MT Bold" panose="020F0704030504030204" pitchFamily="34" charset="0"/>
              </a:rPr>
              <a:t>Dataset Columns:</a:t>
            </a:r>
            <a:br>
              <a:rPr lang="en-US" sz="1600" dirty="0">
                <a:solidFill>
                  <a:schemeClr val="accent1">
                    <a:lumMod val="60000"/>
                    <a:lumOff val="40000"/>
                  </a:schemeClr>
                </a:solidFill>
                <a:latin typeface="Bahnschrift Light SemiCondensed" panose="020B0502040204020203" pitchFamily="34" charset="0"/>
              </a:rPr>
            </a:br>
            <a:br>
              <a:rPr lang="en-US" sz="1600" dirty="0">
                <a:solidFill>
                  <a:schemeClr val="bg1"/>
                </a:solidFill>
                <a:latin typeface="Bahnschrift SemiLight" panose="020B0502040204020203" pitchFamily="34" charset="0"/>
              </a:rPr>
            </a:br>
            <a:r>
              <a:rPr lang="en-US" sz="1600" b="0" i="0" dirty="0">
                <a:solidFill>
                  <a:schemeClr val="bg1"/>
                </a:solidFill>
                <a:effectLst/>
                <a:latin typeface="Bahnschrift SemiLight" panose="020B0502040204020203" pitchFamily="34" charset="0"/>
              </a:rPr>
              <a:t>Person ID: An identifier for each individual.</a:t>
            </a:r>
            <a:br>
              <a:rPr lang="en-US" sz="1600" dirty="0">
                <a:solidFill>
                  <a:schemeClr val="bg1"/>
                </a:solidFill>
                <a:latin typeface="Bahnschrift SemiLight" panose="020B0502040204020203" pitchFamily="34" charset="0"/>
              </a:rPr>
            </a:br>
            <a:br>
              <a:rPr lang="en-US" sz="1600" dirty="0">
                <a:solidFill>
                  <a:schemeClr val="bg1"/>
                </a:solidFill>
                <a:latin typeface="Bahnschrift SemiLight" panose="020B0502040204020203" pitchFamily="34" charset="0"/>
              </a:rPr>
            </a:br>
            <a:r>
              <a:rPr lang="en-US" sz="1600" b="0" i="0" dirty="0">
                <a:solidFill>
                  <a:schemeClr val="bg1"/>
                </a:solidFill>
                <a:effectLst/>
                <a:latin typeface="Bahnschrift SemiLight" panose="020B0502040204020203" pitchFamily="34" charset="0"/>
              </a:rPr>
              <a:t>Gender: The gender of the person (Male/Female).</a:t>
            </a:r>
            <a:br>
              <a:rPr lang="en-US" sz="1600" dirty="0">
                <a:solidFill>
                  <a:schemeClr val="bg1"/>
                </a:solidFill>
                <a:latin typeface="Bahnschrift SemiLight" panose="020B0502040204020203" pitchFamily="34" charset="0"/>
              </a:rPr>
            </a:br>
            <a:br>
              <a:rPr lang="en-US" sz="1600" dirty="0">
                <a:solidFill>
                  <a:schemeClr val="bg1"/>
                </a:solidFill>
                <a:latin typeface="Bahnschrift SemiLight" panose="020B0502040204020203" pitchFamily="34" charset="0"/>
              </a:rPr>
            </a:br>
            <a:r>
              <a:rPr lang="en-US" sz="1600" b="0" i="0" dirty="0">
                <a:solidFill>
                  <a:schemeClr val="bg1"/>
                </a:solidFill>
                <a:effectLst/>
                <a:latin typeface="Bahnschrift SemiLight" panose="020B0502040204020203" pitchFamily="34" charset="0"/>
              </a:rPr>
              <a:t>Age: The age of the person in years.</a:t>
            </a:r>
            <a:br>
              <a:rPr lang="en-US" sz="1600" dirty="0">
                <a:solidFill>
                  <a:schemeClr val="bg1"/>
                </a:solidFill>
                <a:latin typeface="Bahnschrift SemiLight" panose="020B0502040204020203" pitchFamily="34" charset="0"/>
              </a:rPr>
            </a:br>
            <a:br>
              <a:rPr lang="en-US" sz="1600" dirty="0">
                <a:solidFill>
                  <a:schemeClr val="bg1"/>
                </a:solidFill>
                <a:latin typeface="Bahnschrift SemiLight" panose="020B0502040204020203" pitchFamily="34" charset="0"/>
              </a:rPr>
            </a:br>
            <a:r>
              <a:rPr lang="en-US" sz="1600" b="0" i="0" dirty="0">
                <a:solidFill>
                  <a:schemeClr val="bg1"/>
                </a:solidFill>
                <a:effectLst/>
                <a:latin typeface="Bahnschrift SemiLight" panose="020B0502040204020203" pitchFamily="34" charset="0"/>
              </a:rPr>
              <a:t>Occupation: The occupation or profession of the person.</a:t>
            </a:r>
            <a:br>
              <a:rPr lang="en-US" sz="1600" dirty="0">
                <a:solidFill>
                  <a:schemeClr val="bg1"/>
                </a:solidFill>
                <a:latin typeface="Bahnschrift SemiLight" panose="020B0502040204020203" pitchFamily="34" charset="0"/>
              </a:rPr>
            </a:br>
            <a:br>
              <a:rPr lang="en-US" sz="1600" dirty="0">
                <a:solidFill>
                  <a:schemeClr val="bg1"/>
                </a:solidFill>
                <a:latin typeface="Bahnschrift SemiLight" panose="020B0502040204020203" pitchFamily="34" charset="0"/>
              </a:rPr>
            </a:br>
            <a:r>
              <a:rPr lang="en-US" sz="1600" b="0" i="0" dirty="0">
                <a:solidFill>
                  <a:schemeClr val="bg1"/>
                </a:solidFill>
                <a:effectLst/>
                <a:latin typeface="Bahnschrift SemiLight" panose="020B0502040204020203" pitchFamily="34" charset="0"/>
              </a:rPr>
              <a:t>Sleep Duration (hours): The number of hours the person sleeps per day.</a:t>
            </a:r>
            <a:br>
              <a:rPr lang="en-US" sz="1600" dirty="0">
                <a:solidFill>
                  <a:schemeClr val="bg1"/>
                </a:solidFill>
                <a:latin typeface="Bahnschrift SemiLight" panose="020B0502040204020203" pitchFamily="34" charset="0"/>
              </a:rPr>
            </a:br>
            <a:br>
              <a:rPr lang="en-US" sz="1600" dirty="0">
                <a:solidFill>
                  <a:schemeClr val="bg1"/>
                </a:solidFill>
                <a:latin typeface="Bahnschrift SemiLight" panose="020B0502040204020203" pitchFamily="34" charset="0"/>
              </a:rPr>
            </a:br>
            <a:r>
              <a:rPr lang="en-US" sz="1600" b="0" i="0" dirty="0">
                <a:solidFill>
                  <a:schemeClr val="bg1"/>
                </a:solidFill>
                <a:effectLst/>
                <a:latin typeface="Bahnschrift SemiLight" panose="020B0502040204020203" pitchFamily="34" charset="0"/>
              </a:rPr>
              <a:t>Quality of Sleep (scale: 1-10): A subjective rating of the quality of sleep, ranging from 1 to 10.</a:t>
            </a:r>
            <a:br>
              <a:rPr lang="en-US" sz="1600" dirty="0">
                <a:solidFill>
                  <a:schemeClr val="bg1"/>
                </a:solidFill>
                <a:latin typeface="Bahnschrift SemiLight" panose="020B0502040204020203" pitchFamily="34" charset="0"/>
              </a:rPr>
            </a:br>
            <a:br>
              <a:rPr lang="en-US" sz="1600" dirty="0">
                <a:solidFill>
                  <a:schemeClr val="bg1"/>
                </a:solidFill>
                <a:latin typeface="Bahnschrift SemiLight" panose="020B0502040204020203" pitchFamily="34" charset="0"/>
              </a:rPr>
            </a:br>
            <a:r>
              <a:rPr lang="en-US" sz="1600" b="0" i="0" dirty="0">
                <a:solidFill>
                  <a:schemeClr val="bg1"/>
                </a:solidFill>
                <a:effectLst/>
                <a:latin typeface="Bahnschrift SemiLight" panose="020B0502040204020203" pitchFamily="34" charset="0"/>
              </a:rPr>
              <a:t>Physical Activity Level (minutes/day): The number of minutes the person engages in physical activity daily.</a:t>
            </a:r>
            <a:br>
              <a:rPr lang="en-US" sz="1600" dirty="0">
                <a:solidFill>
                  <a:schemeClr val="bg1"/>
                </a:solidFill>
                <a:latin typeface="Bahnschrift SemiLight" panose="020B0502040204020203" pitchFamily="34" charset="0"/>
              </a:rPr>
            </a:br>
            <a:br>
              <a:rPr lang="en-US" sz="1600" dirty="0">
                <a:solidFill>
                  <a:schemeClr val="bg1"/>
                </a:solidFill>
                <a:latin typeface="Bahnschrift SemiLight" panose="020B0502040204020203" pitchFamily="34" charset="0"/>
              </a:rPr>
            </a:br>
            <a:r>
              <a:rPr lang="en-US" sz="1600" b="0" i="0" dirty="0">
                <a:solidFill>
                  <a:schemeClr val="bg1"/>
                </a:solidFill>
                <a:effectLst/>
                <a:latin typeface="Bahnschrift SemiLight" panose="020B0502040204020203" pitchFamily="34" charset="0"/>
              </a:rPr>
              <a:t>Stress Level (scale: 1-10): A subjective rating of the stress level experienced by the person, ranging from 1 to 10.</a:t>
            </a:r>
            <a:br>
              <a:rPr lang="en-US" sz="1600" dirty="0">
                <a:solidFill>
                  <a:schemeClr val="bg1"/>
                </a:solidFill>
                <a:latin typeface="Bahnschrift SemiLight" panose="020B0502040204020203" pitchFamily="34" charset="0"/>
              </a:rPr>
            </a:br>
            <a:br>
              <a:rPr lang="en-US" sz="1600" dirty="0">
                <a:solidFill>
                  <a:schemeClr val="bg1"/>
                </a:solidFill>
                <a:latin typeface="Bahnschrift SemiLight" panose="020B0502040204020203" pitchFamily="34" charset="0"/>
              </a:rPr>
            </a:br>
            <a:r>
              <a:rPr lang="en-US" sz="1600" b="0" i="0" dirty="0">
                <a:solidFill>
                  <a:schemeClr val="bg1"/>
                </a:solidFill>
                <a:effectLst/>
                <a:latin typeface="Bahnschrift SemiLight" panose="020B0502040204020203" pitchFamily="34" charset="0"/>
              </a:rPr>
              <a:t>Sleep Disorder: The presence or absence of a sleep disorder in the person (None, Insomnia, Sleep Apnea).</a:t>
            </a:r>
            <a:endParaRPr lang="en-IN" sz="1600" dirty="0">
              <a:solidFill>
                <a:schemeClr val="bg1"/>
              </a:solidFill>
              <a:latin typeface="Bahnschrift SemiLight" panose="020B0502040204020203" pitchFamily="34" charset="0"/>
            </a:endParaRPr>
          </a:p>
        </p:txBody>
      </p:sp>
    </p:spTree>
    <p:extLst>
      <p:ext uri="{BB962C8B-B14F-4D97-AF65-F5344CB8AC3E}">
        <p14:creationId xmlns:p14="http://schemas.microsoft.com/office/powerpoint/2010/main" val="258092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1276E0-B2BE-1E33-B159-55EC8126FB54}"/>
              </a:ext>
            </a:extLst>
          </p:cNvPr>
          <p:cNvPicPr>
            <a:picLocks noChangeAspect="1"/>
          </p:cNvPicPr>
          <p:nvPr/>
        </p:nvPicPr>
        <p:blipFill>
          <a:blip r:embed="rId2"/>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99AEA8D2-A11F-6D98-124D-9ABCE4BD4429}"/>
              </a:ext>
            </a:extLst>
          </p:cNvPr>
          <p:cNvSpPr>
            <a:spLocks noGrp="1"/>
          </p:cNvSpPr>
          <p:nvPr>
            <p:ph type="title"/>
          </p:nvPr>
        </p:nvSpPr>
        <p:spPr>
          <a:xfrm>
            <a:off x="838200" y="365125"/>
            <a:ext cx="10515600" cy="708932"/>
          </a:xfrm>
        </p:spPr>
        <p:txBody>
          <a:bodyPr/>
          <a:lstStyle/>
          <a:p>
            <a:r>
              <a:rPr lang="en-US" dirty="0">
                <a:solidFill>
                  <a:schemeClr val="accent4">
                    <a:lumMod val="60000"/>
                    <a:lumOff val="40000"/>
                  </a:schemeClr>
                </a:solidFill>
              </a:rPr>
              <a:t>SCREEN SHORT:</a:t>
            </a:r>
            <a:endParaRPr lang="en-IN" dirty="0">
              <a:solidFill>
                <a:schemeClr val="accent4">
                  <a:lumMod val="60000"/>
                  <a:lumOff val="40000"/>
                </a:schemeClr>
              </a:solidFill>
            </a:endParaRPr>
          </a:p>
        </p:txBody>
      </p:sp>
      <p:pic>
        <p:nvPicPr>
          <p:cNvPr id="6" name="Picture 5">
            <a:extLst>
              <a:ext uri="{FF2B5EF4-FFF2-40B4-BE49-F238E27FC236}">
                <a16:creationId xmlns:a16="http://schemas.microsoft.com/office/drawing/2014/main" id="{4B7B32E9-1FFA-00E8-1B94-882AFB8CA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04" y="1335314"/>
            <a:ext cx="10381343" cy="5021942"/>
          </a:xfrm>
          <a:prstGeom prst="rect">
            <a:avLst/>
          </a:prstGeom>
        </p:spPr>
      </p:pic>
    </p:spTree>
    <p:extLst>
      <p:ext uri="{BB962C8B-B14F-4D97-AF65-F5344CB8AC3E}">
        <p14:creationId xmlns:p14="http://schemas.microsoft.com/office/powerpoint/2010/main" val="2393406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1AE8EC-6C7B-CF03-CE81-A6D3E3ACBF62}"/>
              </a:ext>
            </a:extLst>
          </p:cNvPr>
          <p:cNvPicPr>
            <a:picLocks noChangeAspect="1"/>
          </p:cNvPicPr>
          <p:nvPr/>
        </p:nvPicPr>
        <p:blipFill>
          <a:blip r:embed="rId2"/>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C103695A-486B-7DC4-73C6-580F05A7D4E8}"/>
              </a:ext>
            </a:extLst>
          </p:cNvPr>
          <p:cNvSpPr>
            <a:spLocks noGrp="1"/>
          </p:cNvSpPr>
          <p:nvPr>
            <p:ph type="ctrTitle"/>
          </p:nvPr>
        </p:nvSpPr>
        <p:spPr>
          <a:xfrm>
            <a:off x="551543" y="347209"/>
            <a:ext cx="11640457" cy="1133248"/>
          </a:xfrm>
        </p:spPr>
        <p:txBody>
          <a:bodyPr>
            <a:normAutofit/>
          </a:bodyPr>
          <a:lstStyle/>
          <a:p>
            <a:r>
              <a:rPr lang="en-IN" sz="6000" dirty="0">
                <a:solidFill>
                  <a:schemeClr val="accent1">
                    <a:lumMod val="60000"/>
                    <a:lumOff val="40000"/>
                  </a:schemeClr>
                </a:solidFill>
                <a:latin typeface="Arial Rounded MT Bold" panose="020F0704030504030204" pitchFamily="34" charset="0"/>
              </a:rPr>
              <a:t>IMPLEMENTATION</a:t>
            </a:r>
            <a:endParaRPr lang="en-IN" dirty="0">
              <a:solidFill>
                <a:schemeClr val="accent1">
                  <a:lumMod val="60000"/>
                  <a:lumOff val="40000"/>
                </a:schemeClr>
              </a:solidFill>
              <a:latin typeface="Arial Rounded MT Bold" panose="020F0704030504030204" pitchFamily="34" charset="0"/>
            </a:endParaRPr>
          </a:p>
        </p:txBody>
      </p:sp>
      <p:sp>
        <p:nvSpPr>
          <p:cNvPr id="3" name="Subtitle 2">
            <a:extLst>
              <a:ext uri="{FF2B5EF4-FFF2-40B4-BE49-F238E27FC236}">
                <a16:creationId xmlns:a16="http://schemas.microsoft.com/office/drawing/2014/main" id="{CA56FFBA-7740-1439-5B84-EF1F87E30D32}"/>
              </a:ext>
            </a:extLst>
          </p:cNvPr>
          <p:cNvSpPr>
            <a:spLocks noGrp="1"/>
          </p:cNvSpPr>
          <p:nvPr>
            <p:ph type="subTitle" idx="1"/>
          </p:nvPr>
        </p:nvSpPr>
        <p:spPr>
          <a:xfrm>
            <a:off x="551543" y="1692729"/>
            <a:ext cx="11074400" cy="4214586"/>
          </a:xfrm>
        </p:spPr>
        <p:txBody>
          <a:bodyPr>
            <a:normAutofit fontScale="92500" lnSpcReduction="10000"/>
          </a:bodyPr>
          <a:lstStyle/>
          <a:p>
            <a:r>
              <a:rPr lang="en-IN" sz="2800" dirty="0">
                <a:solidFill>
                  <a:schemeClr val="bg1"/>
                </a:solidFill>
                <a:latin typeface="Copperplate Gothic Bold" panose="020E0705020206020404" pitchFamily="34" charset="0"/>
              </a:rPr>
              <a:t>Supervised Learning</a:t>
            </a:r>
          </a:p>
          <a:p>
            <a:r>
              <a:rPr lang="en-IN" sz="2800" dirty="0">
                <a:solidFill>
                  <a:schemeClr val="bg1"/>
                </a:solidFill>
                <a:latin typeface="Copperplate Gothic Bold" panose="020E0705020206020404" pitchFamily="34" charset="0"/>
              </a:rPr>
              <a:t>Parametric Approach</a:t>
            </a:r>
          </a:p>
          <a:p>
            <a:r>
              <a:rPr lang="en-IN" sz="2800" dirty="0">
                <a:solidFill>
                  <a:schemeClr val="bg1"/>
                </a:solidFill>
                <a:latin typeface="Copperplate Gothic Bold" panose="020E0705020206020404" pitchFamily="34" charset="0"/>
              </a:rPr>
              <a:t>Classification</a:t>
            </a:r>
          </a:p>
          <a:p>
            <a:r>
              <a:rPr lang="en-IN" sz="2800" dirty="0">
                <a:solidFill>
                  <a:schemeClr val="bg1"/>
                </a:solidFill>
                <a:latin typeface="Copperplate Gothic Bold" panose="020E0705020206020404" pitchFamily="34" charset="0"/>
              </a:rPr>
              <a:t>Logistical Regression</a:t>
            </a:r>
          </a:p>
          <a:p>
            <a:r>
              <a:rPr lang="en-IN" sz="2800" dirty="0">
                <a:solidFill>
                  <a:schemeClr val="bg1"/>
                </a:solidFill>
                <a:latin typeface="Copperplate Gothic Bold" panose="020E0705020206020404" pitchFamily="34" charset="0"/>
              </a:rPr>
              <a:t>Perceptron Learning</a:t>
            </a:r>
          </a:p>
          <a:p>
            <a:r>
              <a:rPr lang="en-IN" sz="3000" b="0" dirty="0">
                <a:solidFill>
                  <a:schemeClr val="bg1"/>
                </a:solidFill>
                <a:effectLst/>
                <a:latin typeface="Copperplate Gothic Bold" panose="020E0705020206020404" pitchFamily="34" charset="0"/>
              </a:rPr>
              <a:t>SVM classifier</a:t>
            </a:r>
            <a:endParaRPr lang="en-IN" sz="3000" dirty="0">
              <a:solidFill>
                <a:schemeClr val="bg1"/>
              </a:solidFill>
              <a:latin typeface="Copperplate Gothic Bold" panose="020E0705020206020404" pitchFamily="34" charset="0"/>
            </a:endParaRPr>
          </a:p>
          <a:p>
            <a:r>
              <a:rPr lang="en-IN" sz="2800" dirty="0">
                <a:solidFill>
                  <a:schemeClr val="bg1"/>
                </a:solidFill>
                <a:latin typeface="Copperplate Gothic Bold" panose="020E0705020206020404" pitchFamily="34" charset="0"/>
              </a:rPr>
              <a:t>K-</a:t>
            </a:r>
            <a:r>
              <a:rPr lang="en-IN" sz="2800" dirty="0" err="1">
                <a:solidFill>
                  <a:schemeClr val="bg1"/>
                </a:solidFill>
                <a:latin typeface="Copperplate Gothic Bold" panose="020E0705020206020404" pitchFamily="34" charset="0"/>
              </a:rPr>
              <a:t>NearestNeighbors</a:t>
            </a:r>
            <a:r>
              <a:rPr lang="en-IN" sz="2800" dirty="0">
                <a:solidFill>
                  <a:schemeClr val="bg1"/>
                </a:solidFill>
                <a:latin typeface="Copperplate Gothic Bold" panose="020E0705020206020404" pitchFamily="34" charset="0"/>
              </a:rPr>
              <a:t>(KNN)</a:t>
            </a:r>
          </a:p>
          <a:p>
            <a:r>
              <a:rPr lang="en-IN" sz="2800" b="0" dirty="0">
                <a:solidFill>
                  <a:schemeClr val="bg1"/>
                </a:solidFill>
                <a:effectLst/>
                <a:latin typeface="Copperplate Gothic Bold" panose="020E0705020206020404" pitchFamily="34" charset="0"/>
                <a:ea typeface="Cascadia Mono" panose="020B0609020000020004" pitchFamily="49" charset="0"/>
                <a:cs typeface="Cascadia Mono" panose="020B0609020000020004" pitchFamily="49" charset="0"/>
              </a:rPr>
              <a:t>Bootstrapped Logistic Regression</a:t>
            </a:r>
          </a:p>
          <a:p>
            <a:r>
              <a:rPr lang="en-IN" sz="2800" dirty="0">
                <a:solidFill>
                  <a:schemeClr val="bg1"/>
                </a:solidFill>
                <a:latin typeface="Copperplate Gothic Bold" panose="020E0705020206020404" pitchFamily="34" charset="0"/>
              </a:rPr>
              <a:t>Bootstrapped </a:t>
            </a:r>
            <a:r>
              <a:rPr lang="en-IN" sz="2800" dirty="0" err="1">
                <a:solidFill>
                  <a:schemeClr val="bg1"/>
                </a:solidFill>
                <a:latin typeface="Copperplate Gothic Bold" panose="020E0705020206020404" pitchFamily="34" charset="0"/>
              </a:rPr>
              <a:t>svm</a:t>
            </a:r>
            <a:endParaRPr lang="en-IN" sz="2800" b="0" dirty="0">
              <a:solidFill>
                <a:schemeClr val="bg1"/>
              </a:solidFill>
              <a:effectLst/>
              <a:latin typeface="Copperplate Gothic Bold" panose="020E0705020206020404" pitchFamily="34" charset="0"/>
            </a:endParaRPr>
          </a:p>
          <a:p>
            <a:endParaRPr lang="en-IN" dirty="0"/>
          </a:p>
        </p:txBody>
      </p:sp>
    </p:spTree>
    <p:extLst>
      <p:ext uri="{BB962C8B-B14F-4D97-AF65-F5344CB8AC3E}">
        <p14:creationId xmlns:p14="http://schemas.microsoft.com/office/powerpoint/2010/main" val="2479195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7DA863-91EC-6ADA-F6FC-5AE3B78AEBF0}"/>
              </a:ext>
            </a:extLst>
          </p:cNvPr>
          <p:cNvPicPr>
            <a:picLocks noChangeAspect="1"/>
          </p:cNvPicPr>
          <p:nvPr/>
        </p:nvPicPr>
        <p:blipFill>
          <a:blip r:embed="rId2"/>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E46168E2-D188-EDA9-8B7D-30AFB9B75245}"/>
              </a:ext>
            </a:extLst>
          </p:cNvPr>
          <p:cNvSpPr>
            <a:spLocks noGrp="1"/>
          </p:cNvSpPr>
          <p:nvPr>
            <p:ph type="title"/>
          </p:nvPr>
        </p:nvSpPr>
        <p:spPr/>
        <p:txBody>
          <a:bodyPr>
            <a:normAutofit/>
          </a:bodyPr>
          <a:lstStyle/>
          <a:p>
            <a:r>
              <a:rPr lang="en-US" dirty="0">
                <a:solidFill>
                  <a:schemeClr val="bg1"/>
                </a:solidFill>
                <a:latin typeface="Arial Rounded MT Bold" panose="020F0704030504030204" pitchFamily="34" charset="0"/>
              </a:rPr>
              <a:t>            </a:t>
            </a:r>
            <a:r>
              <a:rPr lang="en-US" dirty="0">
                <a:solidFill>
                  <a:schemeClr val="accent1">
                    <a:lumMod val="60000"/>
                    <a:lumOff val="40000"/>
                  </a:schemeClr>
                </a:solidFill>
                <a:latin typeface="Arial Rounded MT Bold" panose="020F0704030504030204" pitchFamily="34" charset="0"/>
              </a:rPr>
              <a:t>RESULT ANALYSIS </a:t>
            </a:r>
            <a:r>
              <a:rPr lang="en-US" dirty="0">
                <a:solidFill>
                  <a:schemeClr val="bg1"/>
                </a:solidFill>
                <a:latin typeface="Arial Rounded MT Bold" panose="020F0704030504030204" pitchFamily="34" charset="0"/>
              </a:rPr>
              <a:t>:</a:t>
            </a:r>
            <a:br>
              <a:rPr lang="en-US" dirty="0">
                <a:solidFill>
                  <a:schemeClr val="bg1"/>
                </a:solidFill>
                <a:latin typeface="Arial Rounded MT Bold" panose="020F0704030504030204" pitchFamily="34" charset="0"/>
              </a:rPr>
            </a:br>
            <a:r>
              <a:rPr lang="en-US" sz="2000" dirty="0">
                <a:solidFill>
                  <a:schemeClr val="bg1"/>
                </a:solidFill>
                <a:latin typeface="Arial Rounded MT Bold" panose="020F0704030504030204" pitchFamily="34" charset="0"/>
              </a:rPr>
              <a:t>my performance                                                        </a:t>
            </a:r>
            <a:br>
              <a:rPr lang="en-US" sz="2000" dirty="0">
                <a:solidFill>
                  <a:schemeClr val="bg1"/>
                </a:solidFill>
                <a:latin typeface="Arial Rounded MT Bold" panose="020F0704030504030204" pitchFamily="34" charset="0"/>
              </a:rPr>
            </a:br>
            <a:r>
              <a:rPr lang="en-US" sz="2000" dirty="0" err="1">
                <a:solidFill>
                  <a:schemeClr val="bg1"/>
                </a:solidFill>
                <a:latin typeface="Arial Rounded MT Bold" panose="020F0704030504030204" pitchFamily="34" charset="0"/>
              </a:rPr>
              <a:t>comparision</a:t>
            </a:r>
            <a:r>
              <a:rPr lang="en-US" sz="2000" dirty="0">
                <a:solidFill>
                  <a:schemeClr val="bg1"/>
                </a:solidFill>
                <a:latin typeface="Arial Rounded MT Bold" panose="020F0704030504030204" pitchFamily="34" charset="0"/>
              </a:rPr>
              <a:t>:                                                                    Kaggle comparison model:</a:t>
            </a:r>
            <a:endParaRPr lang="en-IN" sz="2000" dirty="0">
              <a:solidFill>
                <a:schemeClr val="bg1"/>
              </a:solidFill>
              <a:latin typeface="Arial Rounded MT Bold" panose="020F0704030504030204" pitchFamily="34" charset="0"/>
            </a:endParaRPr>
          </a:p>
        </p:txBody>
      </p:sp>
      <p:pic>
        <p:nvPicPr>
          <p:cNvPr id="8" name="Picture 7">
            <a:extLst>
              <a:ext uri="{FF2B5EF4-FFF2-40B4-BE49-F238E27FC236}">
                <a16:creationId xmlns:a16="http://schemas.microsoft.com/office/drawing/2014/main" id="{322C3B19-5E35-5045-48D6-34E75549AAFA}"/>
              </a:ext>
            </a:extLst>
          </p:cNvPr>
          <p:cNvPicPr>
            <a:picLocks noChangeAspect="1"/>
          </p:cNvPicPr>
          <p:nvPr/>
        </p:nvPicPr>
        <p:blipFill rotWithShape="1">
          <a:blip r:embed="rId3">
            <a:extLst>
              <a:ext uri="{28A0092B-C50C-407E-A947-70E740481C1C}">
                <a14:useLocalDpi xmlns:a14="http://schemas.microsoft.com/office/drawing/2010/main" val="0"/>
              </a:ext>
            </a:extLst>
          </a:blip>
          <a:srcRect l="25684" t="35365" r="27971" b="12684"/>
          <a:stretch/>
        </p:blipFill>
        <p:spPr>
          <a:xfrm>
            <a:off x="7034841" y="2055813"/>
            <a:ext cx="4816417" cy="3562799"/>
          </a:xfrm>
          <a:prstGeom prst="rect">
            <a:avLst/>
          </a:prstGeom>
        </p:spPr>
      </p:pic>
      <p:pic>
        <p:nvPicPr>
          <p:cNvPr id="6" name="Picture 5">
            <a:extLst>
              <a:ext uri="{FF2B5EF4-FFF2-40B4-BE49-F238E27FC236}">
                <a16:creationId xmlns:a16="http://schemas.microsoft.com/office/drawing/2014/main" id="{0C248D19-A2FA-D680-770A-22E5EDAC886D}"/>
              </a:ext>
            </a:extLst>
          </p:cNvPr>
          <p:cNvPicPr>
            <a:picLocks noChangeAspect="1"/>
          </p:cNvPicPr>
          <p:nvPr/>
        </p:nvPicPr>
        <p:blipFill>
          <a:blip r:embed="rId4"/>
          <a:stretch>
            <a:fillRect/>
          </a:stretch>
        </p:blipFill>
        <p:spPr>
          <a:xfrm>
            <a:off x="148090" y="1690688"/>
            <a:ext cx="6615020" cy="4994694"/>
          </a:xfrm>
          <a:prstGeom prst="rect">
            <a:avLst/>
          </a:prstGeom>
        </p:spPr>
      </p:pic>
      <p:pic>
        <p:nvPicPr>
          <p:cNvPr id="9" name="Picture 8">
            <a:extLst>
              <a:ext uri="{FF2B5EF4-FFF2-40B4-BE49-F238E27FC236}">
                <a16:creationId xmlns:a16="http://schemas.microsoft.com/office/drawing/2014/main" id="{4D34DFC9-8A59-2559-F30A-94E619138E58}"/>
              </a:ext>
            </a:extLst>
          </p:cNvPr>
          <p:cNvPicPr>
            <a:picLocks noChangeAspect="1"/>
          </p:cNvPicPr>
          <p:nvPr/>
        </p:nvPicPr>
        <p:blipFill>
          <a:blip r:embed="rId5"/>
          <a:stretch>
            <a:fillRect/>
          </a:stretch>
        </p:blipFill>
        <p:spPr>
          <a:xfrm>
            <a:off x="148091" y="1604379"/>
            <a:ext cx="6615020" cy="5167312"/>
          </a:xfrm>
          <a:prstGeom prst="rect">
            <a:avLst/>
          </a:prstGeom>
        </p:spPr>
      </p:pic>
    </p:spTree>
    <p:extLst>
      <p:ext uri="{BB962C8B-B14F-4D97-AF65-F5344CB8AC3E}">
        <p14:creationId xmlns:p14="http://schemas.microsoft.com/office/powerpoint/2010/main" val="1301009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8AF626-C589-14C2-5515-131613408691}"/>
              </a:ext>
            </a:extLst>
          </p:cNvPr>
          <p:cNvPicPr>
            <a:picLocks noChangeAspect="1"/>
          </p:cNvPicPr>
          <p:nvPr/>
        </p:nvPicPr>
        <p:blipFill>
          <a:blip r:embed="rId2"/>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A25A8E46-737E-6A19-1172-E5F110416456}"/>
              </a:ext>
            </a:extLst>
          </p:cNvPr>
          <p:cNvSpPr>
            <a:spLocks noGrp="1"/>
          </p:cNvSpPr>
          <p:nvPr>
            <p:ph type="title"/>
          </p:nvPr>
        </p:nvSpPr>
        <p:spPr>
          <a:xfrm>
            <a:off x="838200" y="365125"/>
            <a:ext cx="10515600" cy="5413375"/>
          </a:xfrm>
        </p:spPr>
        <p:txBody>
          <a:bodyPr>
            <a:normAutofit/>
          </a:bodyPr>
          <a:lstStyle/>
          <a:p>
            <a:r>
              <a:rPr lang="en-IN" b="1" i="0" dirty="0">
                <a:solidFill>
                  <a:schemeClr val="accent1">
                    <a:lumMod val="60000"/>
                    <a:lumOff val="40000"/>
                  </a:schemeClr>
                </a:solidFill>
                <a:effectLst/>
                <a:latin typeface="HelveticaNeue Regular"/>
              </a:rPr>
              <a:t>Logistic Regression</a:t>
            </a:r>
            <a:br>
              <a:rPr lang="en-IN" b="1" i="0" dirty="0">
                <a:solidFill>
                  <a:schemeClr val="bg1"/>
                </a:solidFill>
                <a:effectLst/>
                <a:latin typeface="HelveticaNeue Regular"/>
              </a:rPr>
            </a:br>
            <a:r>
              <a:rPr lang="en-US" sz="2700" b="0" i="0" dirty="0">
                <a:solidFill>
                  <a:schemeClr val="bg1"/>
                </a:solidFill>
                <a:effectLst/>
                <a:latin typeface="HelveticaNeue Regular"/>
              </a:rPr>
              <a:t>Sleep is something that affects the way of life of humans. Whether it is about education, work, driving a vehicle, or even the health problems caused by insufficient rest, such as heart disease, diabetes, obesity, and more, especially nowadays, the disease that affects sleep. Asleep is caused by social pressures such as insomnia, depression, and most people with this disease tend to be unaware of it. Some cases, the condition may lead to suicide</a:t>
            </a:r>
            <a:br>
              <a:rPr lang="en-IN" sz="2700" b="1" i="0" dirty="0">
                <a:solidFill>
                  <a:srgbClr val="333333"/>
                </a:solidFill>
                <a:effectLst/>
                <a:latin typeface="HelveticaNeue Regular"/>
              </a:rPr>
            </a:br>
            <a:br>
              <a:rPr lang="en-IN" b="1" i="0" dirty="0">
                <a:solidFill>
                  <a:srgbClr val="333333"/>
                </a:solidFill>
                <a:effectLst/>
                <a:latin typeface="HelveticaNeue Regular"/>
              </a:rPr>
            </a:br>
            <a:br>
              <a:rPr lang="en-IN" b="1" i="0" dirty="0">
                <a:solidFill>
                  <a:srgbClr val="333333"/>
                </a:solidFill>
                <a:effectLst/>
                <a:latin typeface="HelveticaNeue Regular"/>
              </a:rPr>
            </a:br>
            <a:endParaRPr lang="en-IN" dirty="0"/>
          </a:p>
        </p:txBody>
      </p:sp>
      <p:pic>
        <p:nvPicPr>
          <p:cNvPr id="5" name="Picture 4">
            <a:extLst>
              <a:ext uri="{FF2B5EF4-FFF2-40B4-BE49-F238E27FC236}">
                <a16:creationId xmlns:a16="http://schemas.microsoft.com/office/drawing/2014/main" id="{EA1C781F-22AB-BB73-F988-9E38802AA1A1}"/>
              </a:ext>
            </a:extLst>
          </p:cNvPr>
          <p:cNvPicPr>
            <a:picLocks noChangeAspect="1"/>
          </p:cNvPicPr>
          <p:nvPr/>
        </p:nvPicPr>
        <p:blipFill>
          <a:blip r:embed="rId3"/>
          <a:stretch>
            <a:fillRect/>
          </a:stretch>
        </p:blipFill>
        <p:spPr>
          <a:xfrm>
            <a:off x="838199" y="3856007"/>
            <a:ext cx="10151853" cy="3128991"/>
          </a:xfrm>
          <a:prstGeom prst="rect">
            <a:avLst/>
          </a:prstGeom>
        </p:spPr>
      </p:pic>
    </p:spTree>
    <p:extLst>
      <p:ext uri="{BB962C8B-B14F-4D97-AF65-F5344CB8AC3E}">
        <p14:creationId xmlns:p14="http://schemas.microsoft.com/office/powerpoint/2010/main" val="185626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03EFCC-0833-A5E6-61C0-50E65CBF8CEF}"/>
              </a:ext>
            </a:extLst>
          </p:cNvPr>
          <p:cNvPicPr>
            <a:picLocks noChangeAspect="1"/>
          </p:cNvPicPr>
          <p:nvPr/>
        </p:nvPicPr>
        <p:blipFill>
          <a:blip r:embed="rId2"/>
          <a:stretch>
            <a:fillRect/>
          </a:stretch>
        </p:blipFill>
        <p:spPr>
          <a:xfrm>
            <a:off x="0" y="0"/>
            <a:ext cx="12192000" cy="6935386"/>
          </a:xfrm>
          <a:prstGeom prst="rect">
            <a:avLst/>
          </a:prstGeom>
        </p:spPr>
      </p:pic>
      <p:sp>
        <p:nvSpPr>
          <p:cNvPr id="2" name="Title 1">
            <a:extLst>
              <a:ext uri="{FF2B5EF4-FFF2-40B4-BE49-F238E27FC236}">
                <a16:creationId xmlns:a16="http://schemas.microsoft.com/office/drawing/2014/main" id="{EAD55DE2-1691-F5D1-4D4A-87B99352944B}"/>
              </a:ext>
            </a:extLst>
          </p:cNvPr>
          <p:cNvSpPr>
            <a:spLocks noGrp="1"/>
          </p:cNvSpPr>
          <p:nvPr>
            <p:ph type="title"/>
          </p:nvPr>
        </p:nvSpPr>
        <p:spPr/>
        <p:txBody>
          <a:bodyPr/>
          <a:lstStyle/>
          <a:p>
            <a:r>
              <a:rPr lang="en-IN" b="0" dirty="0">
                <a:solidFill>
                  <a:schemeClr val="accent1">
                    <a:lumMod val="60000"/>
                    <a:lumOff val="40000"/>
                  </a:schemeClr>
                </a:solidFill>
                <a:effectLst/>
                <a:latin typeface="Cascadia Mono" panose="020B0609020000020004" pitchFamily="49" charset="0"/>
                <a:ea typeface="Cascadia Mono" panose="020B0609020000020004" pitchFamily="49" charset="0"/>
                <a:cs typeface="Cascadia Mono" panose="020B0609020000020004" pitchFamily="49" charset="0"/>
              </a:rPr>
              <a:t>SVM classifier:</a:t>
            </a:r>
            <a:br>
              <a:rPr lang="en-IN" b="0" dirty="0">
                <a:solidFill>
                  <a:schemeClr val="accent1">
                    <a:lumMod val="60000"/>
                    <a:lumOff val="40000"/>
                  </a:schemeClr>
                </a:solidFill>
                <a:effectLst/>
                <a:latin typeface="Cascadia Mono" panose="020B0609020000020004" pitchFamily="49" charset="0"/>
                <a:ea typeface="Cascadia Mono" panose="020B0609020000020004" pitchFamily="49" charset="0"/>
                <a:cs typeface="Cascadia Mono" panose="020B0609020000020004" pitchFamily="49" charset="0"/>
              </a:rPr>
            </a:br>
            <a:endParaRPr lang="en-IN" dirty="0">
              <a:solidFill>
                <a:schemeClr val="accent1">
                  <a:lumMod val="60000"/>
                  <a:lumOff val="40000"/>
                </a:schemeClr>
              </a:solidFill>
              <a:latin typeface="Cascadia Mono" panose="020B0609020000020004" pitchFamily="49" charset="0"/>
              <a:ea typeface="Cascadia Mono" panose="020B0609020000020004" pitchFamily="49" charset="0"/>
              <a:cs typeface="Cascadia Mono" panose="020B0609020000020004" pitchFamily="49" charset="0"/>
            </a:endParaRPr>
          </a:p>
        </p:txBody>
      </p:sp>
      <p:pic>
        <p:nvPicPr>
          <p:cNvPr id="5" name="Picture 4">
            <a:extLst>
              <a:ext uri="{FF2B5EF4-FFF2-40B4-BE49-F238E27FC236}">
                <a16:creationId xmlns:a16="http://schemas.microsoft.com/office/drawing/2014/main" id="{E8A036B6-EB53-F565-9A75-ADF7F4DAB7E3}"/>
              </a:ext>
            </a:extLst>
          </p:cNvPr>
          <p:cNvPicPr>
            <a:picLocks noChangeAspect="1"/>
          </p:cNvPicPr>
          <p:nvPr/>
        </p:nvPicPr>
        <p:blipFill>
          <a:blip r:embed="rId3"/>
          <a:stretch>
            <a:fillRect/>
          </a:stretch>
        </p:blipFill>
        <p:spPr>
          <a:xfrm>
            <a:off x="2510287" y="1690688"/>
            <a:ext cx="6976431" cy="3179816"/>
          </a:xfrm>
          <a:prstGeom prst="rect">
            <a:avLst/>
          </a:prstGeom>
        </p:spPr>
      </p:pic>
    </p:spTree>
    <p:extLst>
      <p:ext uri="{BB962C8B-B14F-4D97-AF65-F5344CB8AC3E}">
        <p14:creationId xmlns:p14="http://schemas.microsoft.com/office/powerpoint/2010/main" val="4212552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677</Words>
  <Application>Microsoft Office PowerPoint</Application>
  <PresentationFormat>Widescreen</PresentationFormat>
  <Paragraphs>40</Paragraphs>
  <Slides>15</Slides>
  <Notes>0</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15</vt:i4>
      </vt:variant>
    </vt:vector>
  </HeadingPairs>
  <TitlesOfParts>
    <vt:vector size="37" baseType="lpstr">
      <vt:lpstr>Algerian</vt:lpstr>
      <vt:lpstr>-apple-system</vt:lpstr>
      <vt:lpstr>Arial</vt:lpstr>
      <vt:lpstr>Arial Narrow</vt:lpstr>
      <vt:lpstr>Arial Rounded MT Bold</vt:lpstr>
      <vt:lpstr>Bahnschrift Light SemiCondensed</vt:lpstr>
      <vt:lpstr>Bahnschrift SemiLight</vt:lpstr>
      <vt:lpstr>Calibri</vt:lpstr>
      <vt:lpstr>Calibri Light</vt:lpstr>
      <vt:lpstr>Cambria</vt:lpstr>
      <vt:lpstr>Cascadia Mono</vt:lpstr>
      <vt:lpstr>Colonna MT</vt:lpstr>
      <vt:lpstr>Copperplate Gothic Bold</vt:lpstr>
      <vt:lpstr>Engravers MT</vt:lpstr>
      <vt:lpstr>Georgia</vt:lpstr>
      <vt:lpstr>HelveticaNeue Regular</vt:lpstr>
      <vt:lpstr>inherit</vt:lpstr>
      <vt:lpstr>Inter</vt:lpstr>
      <vt:lpstr>Lato</vt:lpstr>
      <vt:lpstr>Sitka Subheading Semibold</vt:lpstr>
      <vt:lpstr>zeitung</vt:lpstr>
      <vt:lpstr>Office Theme</vt:lpstr>
      <vt:lpstr>Sleep Health  and  Lifestyle Dataset  </vt:lpstr>
      <vt:lpstr>                     INTRODUCTION: </vt:lpstr>
      <vt:lpstr> </vt:lpstr>
      <vt:lpstr>Dataset Columns:  Person ID: An identifier for each individual.  Gender: The gender of the person (Male/Female).  Age: The age of the person in years.  Occupation: The occupation or profession of the person.  Sleep Duration (hours): The number of hours the person sleeps per day.  Quality of Sleep (scale: 1-10): A subjective rating of the quality of sleep, ranging from 1 to 10.  Physical Activity Level (minutes/day): The number of minutes the person engages in physical activity daily.  Stress Level (scale: 1-10): A subjective rating of the stress level experienced by the person, ranging from 1 to 10.  Sleep Disorder: The presence or absence of a sleep disorder in the person (None, Insomnia, Sleep Apnea).</vt:lpstr>
      <vt:lpstr>SCREEN SHORT:</vt:lpstr>
      <vt:lpstr>IMPLEMENTATION</vt:lpstr>
      <vt:lpstr>            RESULT ANALYSIS : my performance                                                         comparision:                                                                    Kaggle comparison model:</vt:lpstr>
      <vt:lpstr>Logistic Regression Sleep is something that affects the way of life of humans. Whether it is about education, work, driving a vehicle, or even the health problems caused by insufficient rest, such as heart disease, diabetes, obesity, and more, especially nowadays, the disease that affects sleep. Asleep is caused by social pressures such as insomnia, depression, and most people with this disease tend to be unaware of it. Some cases, the condition may lead to suicide   </vt:lpstr>
      <vt:lpstr>SVM classifier: </vt:lpstr>
      <vt:lpstr>Confusion matrix:</vt:lpstr>
      <vt:lpstr>   K-NearestNeighbors(KNN): The K-Nearest Neighbor (KNN) algorithm is a popular machine learning technique used for classification and regression tasks. It relies on the idea that similar data points tend to have similarlabels.      </vt:lpstr>
      <vt:lpstr>Bootstrapped Logistic Regression: Bootstrapping is rapidly becoming a popular alternative tool to estimate parameters and standard errors for logistic regression model. Bootstrap is a computer intensive method that can be used to estimate variability of estimators, estimate probabilities and quantile related to test statistics or to construct confidence intervals, explore the shape of distribution of estimators</vt:lpstr>
      <vt:lpstr>Bootstrapped svm: </vt:lpstr>
      <vt:lpstr>Conclusion:  The Sleep Health and Lifestyle Dataset is a comprehensive dataset that provides valuable insights into sleep patterns and daily habits  By svm ,logestric regression and K-NearestNeighbors(KNN) Bootstrapped Logistic Regression Bootstrapped svm </vt:lpstr>
      <vt:lpstr>Git hub link: https://github.com/Bogavignesh/2073-2075.review2/blob/main/2073%262075_review2.ipynb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Sleep Health and Lifestyle Dataset</dc:title>
  <dc:creator>Hasini Goundla</dc:creator>
  <cp:lastModifiedBy>Hasini Goundla</cp:lastModifiedBy>
  <cp:revision>4</cp:revision>
  <dcterms:created xsi:type="dcterms:W3CDTF">2023-09-24T20:00:32Z</dcterms:created>
  <dcterms:modified xsi:type="dcterms:W3CDTF">2023-11-05T18:14:05Z</dcterms:modified>
</cp:coreProperties>
</file>