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cc6a080e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cc6a080e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cc6a080ee8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cc6a080ee8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cc6a080ef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cc6a080ef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cc6a080ee8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cc6a080ee8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cc6a080ef5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cc6a080ef5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cc6a080ee8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cc6a080ee8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cc6a080ef5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cc6a080ef5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cc6a080ee8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cc6a080ee8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cc6a080ee8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cc6a080ee8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cc6a080ee8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cc6a080ee8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cc6a080ee8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cc6a080ee8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cc6a080ef5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cc6a080ef5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cc6a080ef5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cc6a080ef5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cc6a080ef5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cc6a080ef5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cc6a080ee8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cc6a080ee8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cc6a080ef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cc6a080ef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cc6a080ef5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cc6a080ef5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cc6a080ef5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cc6a080ef5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c6a080ef5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cc6a080ef5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c6a080ef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cc6a080ef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c6a080ee8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cc6a080ee8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c6a080ee8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c6a080ee8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c6a080ef5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c6a080ef5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c6a080ef5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cc6a080ef5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c6a080ee8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cc6a080ee8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F646F"/>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8" y="781525"/>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Concurrency </a:t>
            </a:r>
            <a:endParaRPr/>
          </a:p>
          <a:p>
            <a:pPr indent="0" lvl="0" marL="0" rtl="0" algn="l">
              <a:spcBef>
                <a:spcPts val="0"/>
              </a:spcBef>
              <a:spcAft>
                <a:spcPts val="0"/>
              </a:spcAft>
              <a:buNone/>
            </a:pPr>
            <a:r>
              <a:rPr lang="en"/>
              <a:t>Issues in Databases</a:t>
            </a:r>
            <a:endParaRPr/>
          </a:p>
        </p:txBody>
      </p:sp>
      <p:sp>
        <p:nvSpPr>
          <p:cNvPr id="278" name="Google Shape;278;p13"/>
          <p:cNvSpPr txBox="1"/>
          <p:nvPr>
            <p:ph idx="1" type="subTitle"/>
          </p:nvPr>
        </p:nvSpPr>
        <p:spPr>
          <a:xfrm>
            <a:off x="530150" y="3904350"/>
            <a:ext cx="51954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Mândru Cătălin, Oprișiu Bogdan-Ioan, Pampu Ioan-Cristian, Tudor Luca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 Illustrating Dirty Write</a:t>
            </a:r>
            <a:endParaRPr/>
          </a:p>
        </p:txBody>
      </p:sp>
      <p:sp>
        <p:nvSpPr>
          <p:cNvPr id="332" name="Google Shape;332;p22"/>
          <p:cNvSpPr txBox="1"/>
          <p:nvPr>
            <p:ph idx="1" type="body"/>
          </p:nvPr>
        </p:nvSpPr>
        <p:spPr>
          <a:xfrm>
            <a:off x="946075" y="1860725"/>
            <a:ext cx="7388100" cy="2670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120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Transaction A</a:t>
            </a:r>
            <a:r>
              <a:rPr lang="en">
                <a:solidFill>
                  <a:srgbClr val="000000"/>
                </a:solidFill>
                <a:latin typeface="Arial"/>
                <a:ea typeface="Arial"/>
                <a:cs typeface="Arial"/>
                <a:sym typeface="Arial"/>
              </a:rPr>
              <a:t> begins and updates a record, setting a value of a column to 10.</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AutoNum type="arabicPeriod"/>
            </a:pPr>
            <a:r>
              <a:rPr lang="en">
                <a:solidFill>
                  <a:srgbClr val="000000"/>
                </a:solidFill>
                <a:latin typeface="Arial"/>
                <a:ea typeface="Arial"/>
                <a:cs typeface="Arial"/>
                <a:sym typeface="Arial"/>
              </a:rPr>
              <a:t>Before </a:t>
            </a:r>
            <a:r>
              <a:rPr b="1" lang="en">
                <a:solidFill>
                  <a:srgbClr val="000000"/>
                </a:solidFill>
                <a:latin typeface="Arial"/>
                <a:ea typeface="Arial"/>
                <a:cs typeface="Arial"/>
                <a:sym typeface="Arial"/>
              </a:rPr>
              <a:t>Transaction A</a:t>
            </a:r>
            <a:r>
              <a:rPr lang="en">
                <a:solidFill>
                  <a:srgbClr val="000000"/>
                </a:solidFill>
                <a:latin typeface="Arial"/>
                <a:ea typeface="Arial"/>
                <a:cs typeface="Arial"/>
                <a:sym typeface="Arial"/>
              </a:rPr>
              <a:t> commits or rolls back, </a:t>
            </a:r>
            <a:r>
              <a:rPr b="1" lang="en">
                <a:solidFill>
                  <a:srgbClr val="000000"/>
                </a:solidFill>
                <a:latin typeface="Arial"/>
                <a:ea typeface="Arial"/>
                <a:cs typeface="Arial"/>
                <a:sym typeface="Arial"/>
              </a:rPr>
              <a:t>Transaction B</a:t>
            </a:r>
            <a:r>
              <a:rPr lang="en">
                <a:solidFill>
                  <a:srgbClr val="000000"/>
                </a:solidFill>
                <a:latin typeface="Arial"/>
                <a:ea typeface="Arial"/>
                <a:cs typeface="Arial"/>
                <a:sym typeface="Arial"/>
              </a:rPr>
              <a:t> also starts and updates the same record, changing the value of the same column to 20.</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Transaction B</a:t>
            </a:r>
            <a:r>
              <a:rPr lang="en">
                <a:solidFill>
                  <a:srgbClr val="000000"/>
                </a:solidFill>
                <a:latin typeface="Arial"/>
                <a:ea typeface="Arial"/>
                <a:cs typeface="Arial"/>
                <a:sym typeface="Arial"/>
              </a:rPr>
              <a:t> commits its change.</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Transaction A</a:t>
            </a:r>
            <a:r>
              <a:rPr lang="en">
                <a:solidFill>
                  <a:srgbClr val="000000"/>
                </a:solidFill>
                <a:latin typeface="Arial"/>
                <a:ea typeface="Arial"/>
                <a:cs typeface="Arial"/>
                <a:sym typeface="Arial"/>
              </a:rPr>
              <a:t> then commits its change, overwriting the update made by </a:t>
            </a:r>
            <a:r>
              <a:rPr b="1" lang="en">
                <a:solidFill>
                  <a:srgbClr val="000000"/>
                </a:solidFill>
                <a:latin typeface="Arial"/>
                <a:ea typeface="Arial"/>
                <a:cs typeface="Arial"/>
                <a:sym typeface="Arial"/>
              </a:rPr>
              <a:t>Transaction B</a:t>
            </a:r>
            <a:r>
              <a:rPr lang="en">
                <a:solidFill>
                  <a:srgbClr val="000000"/>
                </a:solidFill>
                <a:latin typeface="Arial"/>
                <a:ea typeface="Arial"/>
                <a:cs typeface="Arial"/>
                <a:sym typeface="Arial"/>
              </a:rPr>
              <a:t> with the old value that </a:t>
            </a:r>
            <a:r>
              <a:rPr b="1" lang="en">
                <a:solidFill>
                  <a:srgbClr val="000000"/>
                </a:solidFill>
                <a:latin typeface="Arial"/>
                <a:ea typeface="Arial"/>
                <a:cs typeface="Arial"/>
                <a:sym typeface="Arial"/>
              </a:rPr>
              <a:t>Transaction A</a:t>
            </a:r>
            <a:r>
              <a:rPr lang="en">
                <a:solidFill>
                  <a:srgbClr val="000000"/>
                </a:solidFill>
                <a:latin typeface="Arial"/>
                <a:ea typeface="Arial"/>
                <a:cs typeface="Arial"/>
                <a:sym typeface="Arial"/>
              </a:rPr>
              <a:t> had initially set.</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II. Lost update</a:t>
            </a:r>
            <a:endParaRPr/>
          </a:p>
        </p:txBody>
      </p:sp>
      <p:sp>
        <p:nvSpPr>
          <p:cNvPr id="338" name="Google Shape;338;p23"/>
          <p:cNvSpPr txBox="1"/>
          <p:nvPr>
            <p:ph idx="1" type="body"/>
          </p:nvPr>
        </p:nvSpPr>
        <p:spPr>
          <a:xfrm>
            <a:off x="985200" y="1874875"/>
            <a:ext cx="7349100" cy="26568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A "lost update" occurs when two or more transactions simultaneously access the same data and then make updates based on the initial read, which can result in one of the transactions' updates being overwritten by another. </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This type of concurrency issue is particularly problematic because it can lead to inaccurate data being saved in the database, which might go unnoticed for some time.</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 Illustrating a Lost Update</a:t>
            </a:r>
            <a:endParaRPr/>
          </a:p>
        </p:txBody>
      </p:sp>
      <p:sp>
        <p:nvSpPr>
          <p:cNvPr id="344" name="Google Shape;344;p24"/>
          <p:cNvSpPr txBox="1"/>
          <p:nvPr>
            <p:ph idx="1" type="body"/>
          </p:nvPr>
        </p:nvSpPr>
        <p:spPr>
          <a:xfrm>
            <a:off x="985200" y="1874875"/>
            <a:ext cx="7349100" cy="29628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120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Transaction A</a:t>
            </a:r>
            <a:r>
              <a:rPr lang="en">
                <a:solidFill>
                  <a:srgbClr val="000000"/>
                </a:solidFill>
                <a:latin typeface="Arial"/>
                <a:ea typeface="Arial"/>
                <a:cs typeface="Arial"/>
                <a:sym typeface="Arial"/>
              </a:rPr>
              <a:t> retrieves a row from the database to update a record, for example, the quantity of an item in inventory.</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AutoNum type="arabicPeriod"/>
            </a:pPr>
            <a:r>
              <a:rPr lang="en">
                <a:solidFill>
                  <a:srgbClr val="000000"/>
                </a:solidFill>
                <a:latin typeface="Arial"/>
                <a:ea typeface="Arial"/>
                <a:cs typeface="Arial"/>
                <a:sym typeface="Arial"/>
              </a:rPr>
              <a:t>Simultaneously, </a:t>
            </a:r>
            <a:r>
              <a:rPr b="1" lang="en">
                <a:solidFill>
                  <a:srgbClr val="000000"/>
                </a:solidFill>
                <a:latin typeface="Arial"/>
                <a:ea typeface="Arial"/>
                <a:cs typeface="Arial"/>
                <a:sym typeface="Arial"/>
              </a:rPr>
              <a:t>Transaction B</a:t>
            </a:r>
            <a:r>
              <a:rPr lang="en">
                <a:solidFill>
                  <a:srgbClr val="000000"/>
                </a:solidFill>
                <a:latin typeface="Arial"/>
                <a:ea typeface="Arial"/>
                <a:cs typeface="Arial"/>
                <a:sym typeface="Arial"/>
              </a:rPr>
              <a:t> retrieves the same row for the same item to update it based on a new shipment that just arrived.</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AutoNum type="arabicPeriod"/>
            </a:pPr>
            <a:r>
              <a:rPr b="1" lang="en">
                <a:solidFill>
                  <a:srgbClr val="000000"/>
                </a:solidFill>
                <a:latin typeface="Arial"/>
                <a:ea typeface="Arial"/>
                <a:cs typeface="Arial"/>
                <a:sym typeface="Arial"/>
              </a:rPr>
              <a:t>Transaction A</a:t>
            </a:r>
            <a:r>
              <a:rPr lang="en">
                <a:solidFill>
                  <a:srgbClr val="000000"/>
                </a:solidFill>
                <a:latin typeface="Arial"/>
                <a:ea typeface="Arial"/>
                <a:cs typeface="Arial"/>
                <a:sym typeface="Arial"/>
              </a:rPr>
              <a:t> updates the row based on its business logic (e.g., decreases the quantity due to a sale) and commits the change to the database.</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AutoNum type="arabicPeriod"/>
            </a:pPr>
            <a:r>
              <a:rPr lang="en">
                <a:solidFill>
                  <a:srgbClr val="000000"/>
                </a:solidFill>
                <a:latin typeface="Arial"/>
                <a:ea typeface="Arial"/>
                <a:cs typeface="Arial"/>
                <a:sym typeface="Arial"/>
              </a:rPr>
              <a:t>Shortly afterward, </a:t>
            </a:r>
            <a:r>
              <a:rPr b="1" lang="en">
                <a:solidFill>
                  <a:srgbClr val="000000"/>
                </a:solidFill>
                <a:latin typeface="Arial"/>
                <a:ea typeface="Arial"/>
                <a:cs typeface="Arial"/>
                <a:sym typeface="Arial"/>
              </a:rPr>
              <a:t>Transaction B</a:t>
            </a:r>
            <a:r>
              <a:rPr lang="en">
                <a:solidFill>
                  <a:srgbClr val="000000"/>
                </a:solidFill>
                <a:latin typeface="Arial"/>
                <a:ea typeface="Arial"/>
                <a:cs typeface="Arial"/>
                <a:sym typeface="Arial"/>
              </a:rPr>
              <a:t> updates the row based on a different set of logic (e.g., increases the quantity because of the new shipment) and commits. However, Transaction B’s update was based on the original data, not including the recent update from Transaction A.</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III. Unrepeatable reads</a:t>
            </a:r>
            <a:endParaRPr/>
          </a:p>
        </p:txBody>
      </p:sp>
      <p:sp>
        <p:nvSpPr>
          <p:cNvPr id="350" name="Google Shape;350;p25"/>
          <p:cNvSpPr txBox="1"/>
          <p:nvPr>
            <p:ph idx="1" type="body"/>
          </p:nvPr>
        </p:nvSpPr>
        <p:spPr>
          <a:xfrm>
            <a:off x="848200" y="1825350"/>
            <a:ext cx="7486200" cy="2706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Unrepeatable reads occur in a database when a transaction reads the same row of data more than once and gets different values each time. </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This phenomenon happens because another transaction modifies the data between the initial and subsequent reads by the first transaction. </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Unrepeatable reads can lead to inconsistencies and unpredictable results in applications that rely on stable data for the duration of the transaction.</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354" name="Shape 354"/>
        <p:cNvGrpSpPr/>
        <p:nvPr/>
      </p:nvGrpSpPr>
      <p:grpSpPr>
        <a:xfrm>
          <a:off x="0" y="0"/>
          <a:ext cx="0" cy="0"/>
          <a:chOff x="0" y="0"/>
          <a:chExt cx="0" cy="0"/>
        </a:xfrm>
      </p:grpSpPr>
      <p:sp>
        <p:nvSpPr>
          <p:cNvPr id="355" name="Google Shape;355;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a:t>
            </a:r>
            <a:r>
              <a:rPr lang="en"/>
              <a:t> Illustrating Unrepeatable Reads</a:t>
            </a:r>
            <a:endParaRPr/>
          </a:p>
        </p:txBody>
      </p:sp>
      <p:sp>
        <p:nvSpPr>
          <p:cNvPr id="356" name="Google Shape;356;p26"/>
          <p:cNvSpPr txBox="1"/>
          <p:nvPr>
            <p:ph idx="1" type="body"/>
          </p:nvPr>
        </p:nvSpPr>
        <p:spPr>
          <a:xfrm>
            <a:off x="867775" y="1832425"/>
            <a:ext cx="7466400" cy="2699100"/>
          </a:xfrm>
          <a:prstGeom prst="rect">
            <a:avLst/>
          </a:prstGeom>
        </p:spPr>
        <p:txBody>
          <a:bodyPr anchorCtr="0" anchor="t" bIns="91425" lIns="91425" spcFirstLastPara="1" rIns="91425" wrap="square" tIns="91425">
            <a:normAutofit fontScale="92500"/>
          </a:bodyPr>
          <a:lstStyle/>
          <a:p>
            <a:pPr indent="-299085" lvl="0" marL="457200" rtl="0" algn="l">
              <a:lnSpc>
                <a:spcPct val="150000"/>
              </a:lnSpc>
              <a:spcBef>
                <a:spcPts val="1200"/>
              </a:spcBef>
              <a:spcAft>
                <a:spcPts val="0"/>
              </a:spcAft>
              <a:buClr>
                <a:srgbClr val="000000"/>
              </a:buClr>
              <a:buSzPct val="100000"/>
              <a:buFont typeface="Arial"/>
              <a:buAutoNum type="arabicPeriod"/>
            </a:pPr>
            <a:r>
              <a:rPr b="1" lang="en" sz="1200">
                <a:solidFill>
                  <a:srgbClr val="000000"/>
                </a:solidFill>
                <a:latin typeface="Arial"/>
                <a:ea typeface="Arial"/>
                <a:cs typeface="Arial"/>
                <a:sym typeface="Arial"/>
              </a:rPr>
              <a:t>Transaction A</a:t>
            </a:r>
            <a:r>
              <a:rPr lang="en" sz="1200">
                <a:solidFill>
                  <a:srgbClr val="000000"/>
                </a:solidFill>
                <a:latin typeface="Arial"/>
                <a:ea typeface="Arial"/>
                <a:cs typeface="Arial"/>
                <a:sym typeface="Arial"/>
              </a:rPr>
              <a:t> starts and reads a row from the </a:t>
            </a:r>
            <a:r>
              <a:rPr b="1" lang="en" sz="1200">
                <a:solidFill>
                  <a:srgbClr val="000000"/>
                </a:solidFill>
                <a:latin typeface="Arial"/>
                <a:ea typeface="Arial"/>
                <a:cs typeface="Arial"/>
                <a:sym typeface="Arial"/>
              </a:rPr>
              <a:t>Customers</a:t>
            </a:r>
            <a:r>
              <a:rPr lang="en" sz="1200">
                <a:solidFill>
                  <a:srgbClr val="000000"/>
                </a:solidFill>
                <a:latin typeface="Arial"/>
                <a:ea typeface="Arial"/>
                <a:cs typeface="Arial"/>
                <a:sym typeface="Arial"/>
              </a:rPr>
              <a:t> table to display a customer's profile information.</a:t>
            </a:r>
            <a:endParaRPr sz="1200">
              <a:solidFill>
                <a:srgbClr val="000000"/>
              </a:solidFill>
              <a:latin typeface="Arial"/>
              <a:ea typeface="Arial"/>
              <a:cs typeface="Arial"/>
              <a:sym typeface="Arial"/>
            </a:endParaRPr>
          </a:p>
          <a:p>
            <a:pPr indent="-299085" lvl="0" marL="457200" rtl="0" algn="l">
              <a:lnSpc>
                <a:spcPct val="150000"/>
              </a:lnSpc>
              <a:spcBef>
                <a:spcPts val="0"/>
              </a:spcBef>
              <a:spcAft>
                <a:spcPts val="0"/>
              </a:spcAft>
              <a:buClr>
                <a:srgbClr val="000000"/>
              </a:buClr>
              <a:buSzPct val="100000"/>
              <a:buFont typeface="Arial"/>
              <a:buAutoNum type="arabicPeriod"/>
            </a:pPr>
            <a:r>
              <a:rPr lang="en" sz="1200">
                <a:solidFill>
                  <a:srgbClr val="000000"/>
                </a:solidFill>
                <a:latin typeface="Arial"/>
                <a:ea typeface="Arial"/>
                <a:cs typeface="Arial"/>
                <a:sym typeface="Arial"/>
              </a:rPr>
              <a:t>While </a:t>
            </a:r>
            <a:r>
              <a:rPr b="1" lang="en" sz="1200">
                <a:solidFill>
                  <a:srgbClr val="000000"/>
                </a:solidFill>
                <a:latin typeface="Arial"/>
                <a:ea typeface="Arial"/>
                <a:cs typeface="Arial"/>
                <a:sym typeface="Arial"/>
              </a:rPr>
              <a:t>Transaction A</a:t>
            </a:r>
            <a:r>
              <a:rPr lang="en" sz="1200">
                <a:solidFill>
                  <a:srgbClr val="000000"/>
                </a:solidFill>
                <a:latin typeface="Arial"/>
                <a:ea typeface="Arial"/>
                <a:cs typeface="Arial"/>
                <a:sym typeface="Arial"/>
              </a:rPr>
              <a:t> is still in progress, </a:t>
            </a:r>
            <a:r>
              <a:rPr b="1" lang="en" sz="1200">
                <a:solidFill>
                  <a:srgbClr val="000000"/>
                </a:solidFill>
                <a:latin typeface="Arial"/>
                <a:ea typeface="Arial"/>
                <a:cs typeface="Arial"/>
                <a:sym typeface="Arial"/>
              </a:rPr>
              <a:t>Transaction B</a:t>
            </a:r>
            <a:r>
              <a:rPr lang="en" sz="1200">
                <a:solidFill>
                  <a:srgbClr val="000000"/>
                </a:solidFill>
                <a:latin typeface="Arial"/>
                <a:ea typeface="Arial"/>
                <a:cs typeface="Arial"/>
                <a:sym typeface="Arial"/>
              </a:rPr>
              <a:t> starts, updates the same customer's profile (e.g., change of address), and commits the change.</a:t>
            </a:r>
            <a:endParaRPr sz="1200">
              <a:solidFill>
                <a:srgbClr val="000000"/>
              </a:solidFill>
              <a:latin typeface="Arial"/>
              <a:ea typeface="Arial"/>
              <a:cs typeface="Arial"/>
              <a:sym typeface="Arial"/>
            </a:endParaRPr>
          </a:p>
          <a:p>
            <a:pPr indent="-299085" lvl="0" marL="457200" rtl="0" algn="l">
              <a:lnSpc>
                <a:spcPct val="150000"/>
              </a:lnSpc>
              <a:spcBef>
                <a:spcPts val="0"/>
              </a:spcBef>
              <a:spcAft>
                <a:spcPts val="0"/>
              </a:spcAft>
              <a:buClr>
                <a:srgbClr val="000000"/>
              </a:buClr>
              <a:buSzPct val="100000"/>
              <a:buFont typeface="Arial"/>
              <a:buAutoNum type="arabicPeriod"/>
            </a:pPr>
            <a:r>
              <a:rPr b="1" lang="en" sz="1200">
                <a:solidFill>
                  <a:srgbClr val="000000"/>
                </a:solidFill>
                <a:latin typeface="Arial"/>
                <a:ea typeface="Arial"/>
                <a:cs typeface="Arial"/>
                <a:sym typeface="Arial"/>
              </a:rPr>
              <a:t>Transaction A</a:t>
            </a:r>
            <a:r>
              <a:rPr lang="en" sz="1200">
                <a:solidFill>
                  <a:srgbClr val="000000"/>
                </a:solidFill>
                <a:latin typeface="Arial"/>
                <a:ea typeface="Arial"/>
                <a:cs typeface="Arial"/>
                <a:sym typeface="Arial"/>
              </a:rPr>
              <a:t>, needing to verify some information, reads the customer's profile again. This time, it retrieves the updated address that Transaction B committed, which differs from what was originally read at the beginning of Transaction A.</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lang="en" sz="1200">
                <a:solidFill>
                  <a:srgbClr val="000000"/>
                </a:solidFill>
                <a:latin typeface="Arial"/>
                <a:ea typeface="Arial"/>
                <a:cs typeface="Arial"/>
                <a:sym typeface="Arial"/>
              </a:rPr>
              <a:t>In this scenario, Transaction A experiences unrepeatable reads because the data it read at two different points in time within the same transaction was not the same, potentially leading to incorrect or confusing results.</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360" name="Shape 360"/>
        <p:cNvGrpSpPr/>
        <p:nvPr/>
      </p:nvGrpSpPr>
      <p:grpSpPr>
        <a:xfrm>
          <a:off x="0" y="0"/>
          <a:ext cx="0" cy="0"/>
          <a:chOff x="0" y="0"/>
          <a:chExt cx="0" cy="0"/>
        </a:xfrm>
      </p:grpSpPr>
      <p:sp>
        <p:nvSpPr>
          <p:cNvPr id="361" name="Google Shape;36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IV. Phantom reads</a:t>
            </a:r>
            <a:endParaRPr/>
          </a:p>
        </p:txBody>
      </p:sp>
      <p:sp>
        <p:nvSpPr>
          <p:cNvPr id="362" name="Google Shape;362;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Phantom reads occur in database systems when a transaction reads a set of rows that satisfy a certain condition, and then finds that the set of rows satisfying the condition has changed in a subsequent read within the same transaction. </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This phenomenon can occur because other transactions have inserted, updated, or deleted rows in the database between the two reads.</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363" name="Google Shape;363;p27"/>
          <p:cNvPicPr preferRelativeResize="0"/>
          <p:nvPr/>
        </p:nvPicPr>
        <p:blipFill>
          <a:blip r:embed="rId3">
            <a:alphaModFix/>
          </a:blip>
          <a:stretch>
            <a:fillRect/>
          </a:stretch>
        </p:blipFill>
        <p:spPr>
          <a:xfrm>
            <a:off x="4751100" y="487850"/>
            <a:ext cx="707050" cy="901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367" name="Shape 367"/>
        <p:cNvGrpSpPr/>
        <p:nvPr/>
      </p:nvGrpSpPr>
      <p:grpSpPr>
        <a:xfrm>
          <a:off x="0" y="0"/>
          <a:ext cx="0" cy="0"/>
          <a:chOff x="0" y="0"/>
          <a:chExt cx="0" cy="0"/>
        </a:xfrm>
      </p:grpSpPr>
      <p:sp>
        <p:nvSpPr>
          <p:cNvPr id="368" name="Google Shape;368;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 Illustrating a Phantom Read</a:t>
            </a:r>
            <a:endParaRPr/>
          </a:p>
        </p:txBody>
      </p:sp>
      <p:sp>
        <p:nvSpPr>
          <p:cNvPr id="369" name="Google Shape;369;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50000"/>
              </a:lnSpc>
              <a:spcBef>
                <a:spcPts val="1200"/>
              </a:spcBef>
              <a:spcAft>
                <a:spcPts val="0"/>
              </a:spcAft>
              <a:buClr>
                <a:srgbClr val="000000"/>
              </a:buClr>
              <a:buSzPct val="100000"/>
              <a:buFont typeface="Arial"/>
              <a:buAutoNum type="arabicPeriod"/>
            </a:pPr>
            <a:r>
              <a:rPr b="1" lang="en">
                <a:solidFill>
                  <a:srgbClr val="000000"/>
                </a:solidFill>
                <a:latin typeface="Arial"/>
                <a:ea typeface="Arial"/>
                <a:cs typeface="Arial"/>
                <a:sym typeface="Arial"/>
              </a:rPr>
              <a:t>Transaction A</a:t>
            </a:r>
            <a:r>
              <a:rPr lang="en">
                <a:solidFill>
                  <a:srgbClr val="000000"/>
                </a:solidFill>
                <a:latin typeface="Arial"/>
                <a:ea typeface="Arial"/>
                <a:cs typeface="Arial"/>
                <a:sym typeface="Arial"/>
              </a:rPr>
              <a:t> begins and executes a query to find all orders placed in the last week. It finds, for example, 10 orders.</a:t>
            </a:r>
            <a:endParaRPr>
              <a:solidFill>
                <a:srgbClr val="000000"/>
              </a:solidFill>
              <a:latin typeface="Arial"/>
              <a:ea typeface="Arial"/>
              <a:cs typeface="Arial"/>
              <a:sym typeface="Arial"/>
            </a:endParaRPr>
          </a:p>
          <a:p>
            <a:pPr indent="-304958" lvl="0" marL="457200" rtl="0" algn="l">
              <a:lnSpc>
                <a:spcPct val="150000"/>
              </a:lnSpc>
              <a:spcBef>
                <a:spcPts val="0"/>
              </a:spcBef>
              <a:spcAft>
                <a:spcPts val="0"/>
              </a:spcAft>
              <a:buClr>
                <a:srgbClr val="000000"/>
              </a:buClr>
              <a:buSzPct val="100000"/>
              <a:buFont typeface="Arial"/>
              <a:buAutoNum type="arabicPeriod"/>
            </a:pPr>
            <a:r>
              <a:rPr lang="en">
                <a:solidFill>
                  <a:srgbClr val="000000"/>
                </a:solidFill>
                <a:latin typeface="Arial"/>
                <a:ea typeface="Arial"/>
                <a:cs typeface="Arial"/>
                <a:sym typeface="Arial"/>
              </a:rPr>
              <a:t>While </a:t>
            </a:r>
            <a:r>
              <a:rPr b="1" lang="en">
                <a:solidFill>
                  <a:srgbClr val="000000"/>
                </a:solidFill>
                <a:latin typeface="Arial"/>
                <a:ea typeface="Arial"/>
                <a:cs typeface="Arial"/>
                <a:sym typeface="Arial"/>
              </a:rPr>
              <a:t>Transaction A</a:t>
            </a:r>
            <a:r>
              <a:rPr lang="en">
                <a:solidFill>
                  <a:srgbClr val="000000"/>
                </a:solidFill>
                <a:latin typeface="Arial"/>
                <a:ea typeface="Arial"/>
                <a:cs typeface="Arial"/>
                <a:sym typeface="Arial"/>
              </a:rPr>
              <a:t> is still in progress, </a:t>
            </a:r>
            <a:r>
              <a:rPr b="1" lang="en">
                <a:solidFill>
                  <a:srgbClr val="000000"/>
                </a:solidFill>
                <a:latin typeface="Arial"/>
                <a:ea typeface="Arial"/>
                <a:cs typeface="Arial"/>
                <a:sym typeface="Arial"/>
              </a:rPr>
              <a:t>Transaction B</a:t>
            </a:r>
            <a:r>
              <a:rPr lang="en">
                <a:solidFill>
                  <a:srgbClr val="000000"/>
                </a:solidFill>
                <a:latin typeface="Arial"/>
                <a:ea typeface="Arial"/>
                <a:cs typeface="Arial"/>
                <a:sym typeface="Arial"/>
              </a:rPr>
              <a:t> starts and inserts a new order that also fits the criteria of orders placed in the last week</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04958" lvl="0" marL="457200" rtl="0" algn="l">
              <a:lnSpc>
                <a:spcPct val="150000"/>
              </a:lnSpc>
              <a:spcBef>
                <a:spcPts val="0"/>
              </a:spcBef>
              <a:spcAft>
                <a:spcPts val="0"/>
              </a:spcAft>
              <a:buClr>
                <a:srgbClr val="000000"/>
              </a:buClr>
              <a:buSzPct val="100000"/>
              <a:buFont typeface="Arial"/>
              <a:buAutoNum type="arabicPeriod"/>
            </a:pPr>
            <a:r>
              <a:rPr b="1" lang="en">
                <a:solidFill>
                  <a:srgbClr val="000000"/>
                </a:solidFill>
                <a:latin typeface="Arial"/>
                <a:ea typeface="Arial"/>
                <a:cs typeface="Arial"/>
                <a:sym typeface="Arial"/>
              </a:rPr>
              <a:t>Transaction A</a:t>
            </a:r>
            <a:r>
              <a:rPr lang="en">
                <a:solidFill>
                  <a:srgbClr val="000000"/>
                </a:solidFill>
                <a:latin typeface="Arial"/>
                <a:ea typeface="Arial"/>
                <a:cs typeface="Arial"/>
                <a:sym typeface="Arial"/>
              </a:rPr>
              <a:t>, still active, repeats its initial query to find all orders from the last week and this time finds 11 orders, including the new order added by </a:t>
            </a:r>
            <a:r>
              <a:rPr b="1" lang="en">
                <a:solidFill>
                  <a:srgbClr val="000000"/>
                </a:solidFill>
                <a:latin typeface="Arial"/>
                <a:ea typeface="Arial"/>
                <a:cs typeface="Arial"/>
                <a:sym typeface="Arial"/>
              </a:rPr>
              <a:t>Transaction B</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lang="en">
                <a:solidFill>
                  <a:srgbClr val="000000"/>
                </a:solidFill>
                <a:latin typeface="Arial"/>
                <a:ea typeface="Arial"/>
                <a:cs typeface="Arial"/>
                <a:sym typeface="Arial"/>
              </a:rPr>
              <a:t>In this scenario, Transaction A experiences phantom reads—the set of rows matching its query criteria changes during its execution due to the concurrent activity of Transaction B.</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373" name="Shape 373"/>
        <p:cNvGrpSpPr/>
        <p:nvPr/>
      </p:nvGrpSpPr>
      <p:grpSpPr>
        <a:xfrm>
          <a:off x="0" y="0"/>
          <a:ext cx="0" cy="0"/>
          <a:chOff x="0" y="0"/>
          <a:chExt cx="0" cy="0"/>
        </a:xfrm>
      </p:grpSpPr>
      <p:sp>
        <p:nvSpPr>
          <p:cNvPr id="374" name="Google Shape;374;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 Dirty Read</a:t>
            </a:r>
            <a:endParaRPr/>
          </a:p>
        </p:txBody>
      </p:sp>
      <p:sp>
        <p:nvSpPr>
          <p:cNvPr id="375" name="Google Shape;375;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A dirty read is a phenomenon in database systems where a transaction reads data that has been modified by another transaction but not yet committed. </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This situation can lead to significant issues because the data being read might never actually be saved in the database if the modifying transaction is rolled back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379" name="Shape 379"/>
        <p:cNvGrpSpPr/>
        <p:nvPr/>
      </p:nvGrpSpPr>
      <p:grpSpPr>
        <a:xfrm>
          <a:off x="0" y="0"/>
          <a:ext cx="0" cy="0"/>
          <a:chOff x="0" y="0"/>
          <a:chExt cx="0" cy="0"/>
        </a:xfrm>
      </p:grpSpPr>
      <p:sp>
        <p:nvSpPr>
          <p:cNvPr id="380" name="Google Shape;380;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 Illustrating a Dirty Read</a:t>
            </a:r>
            <a:endParaRPr/>
          </a:p>
        </p:txBody>
      </p:sp>
      <p:sp>
        <p:nvSpPr>
          <p:cNvPr id="381" name="Google Shape;381;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50000"/>
              </a:lnSpc>
              <a:spcBef>
                <a:spcPts val="1200"/>
              </a:spcBef>
              <a:spcAft>
                <a:spcPts val="0"/>
              </a:spcAft>
              <a:buClr>
                <a:srgbClr val="000000"/>
              </a:buClr>
              <a:buSzPct val="100000"/>
              <a:buFont typeface="Arial"/>
              <a:buAutoNum type="arabicPeriod"/>
            </a:pPr>
            <a:r>
              <a:rPr b="1" lang="en">
                <a:solidFill>
                  <a:srgbClr val="000000"/>
                </a:solidFill>
                <a:latin typeface="Arial"/>
                <a:ea typeface="Arial"/>
                <a:cs typeface="Arial"/>
                <a:sym typeface="Arial"/>
              </a:rPr>
              <a:t>Transaction A</a:t>
            </a:r>
            <a:r>
              <a:rPr lang="en">
                <a:solidFill>
                  <a:srgbClr val="000000"/>
                </a:solidFill>
                <a:latin typeface="Arial"/>
                <a:ea typeface="Arial"/>
                <a:cs typeface="Arial"/>
                <a:sym typeface="Arial"/>
              </a:rPr>
              <a:t> starts and updates the balance of a bank account, increasing it from $1,000 to $1,500.</a:t>
            </a:r>
            <a:endParaRPr>
              <a:solidFill>
                <a:srgbClr val="000000"/>
              </a:solidFill>
              <a:latin typeface="Arial"/>
              <a:ea typeface="Arial"/>
              <a:cs typeface="Arial"/>
              <a:sym typeface="Arial"/>
            </a:endParaRPr>
          </a:p>
          <a:p>
            <a:pPr indent="-304958" lvl="0" marL="457200" rtl="0" algn="l">
              <a:lnSpc>
                <a:spcPct val="150000"/>
              </a:lnSpc>
              <a:spcBef>
                <a:spcPts val="0"/>
              </a:spcBef>
              <a:spcAft>
                <a:spcPts val="0"/>
              </a:spcAft>
              <a:buClr>
                <a:srgbClr val="000000"/>
              </a:buClr>
              <a:buSzPct val="100000"/>
              <a:buFont typeface="Arial"/>
              <a:buAutoNum type="arabicPeriod"/>
            </a:pPr>
            <a:r>
              <a:rPr lang="en">
                <a:solidFill>
                  <a:srgbClr val="000000"/>
                </a:solidFill>
                <a:latin typeface="Arial"/>
                <a:ea typeface="Arial"/>
                <a:cs typeface="Arial"/>
                <a:sym typeface="Arial"/>
              </a:rPr>
              <a:t>Before </a:t>
            </a:r>
            <a:r>
              <a:rPr b="1" lang="en">
                <a:solidFill>
                  <a:srgbClr val="000000"/>
                </a:solidFill>
                <a:latin typeface="Arial"/>
                <a:ea typeface="Arial"/>
                <a:cs typeface="Arial"/>
                <a:sym typeface="Arial"/>
              </a:rPr>
              <a:t>Transaction A</a:t>
            </a:r>
            <a:r>
              <a:rPr lang="en">
                <a:solidFill>
                  <a:srgbClr val="000000"/>
                </a:solidFill>
                <a:latin typeface="Arial"/>
                <a:ea typeface="Arial"/>
                <a:cs typeface="Arial"/>
                <a:sym typeface="Arial"/>
              </a:rPr>
              <a:t> commits or rolls back its changes, </a:t>
            </a:r>
            <a:r>
              <a:rPr b="1" lang="en">
                <a:solidFill>
                  <a:srgbClr val="000000"/>
                </a:solidFill>
                <a:latin typeface="Arial"/>
                <a:ea typeface="Arial"/>
                <a:cs typeface="Arial"/>
                <a:sym typeface="Arial"/>
              </a:rPr>
              <a:t>Transaction B</a:t>
            </a:r>
            <a:r>
              <a:rPr lang="en">
                <a:solidFill>
                  <a:srgbClr val="000000"/>
                </a:solidFill>
                <a:latin typeface="Arial"/>
                <a:ea typeface="Arial"/>
                <a:cs typeface="Arial"/>
                <a:sym typeface="Arial"/>
              </a:rPr>
              <a:t> reads the updated balance of the same bank account.</a:t>
            </a:r>
            <a:endParaRPr>
              <a:solidFill>
                <a:srgbClr val="000000"/>
              </a:solidFill>
              <a:latin typeface="Arial"/>
              <a:ea typeface="Arial"/>
              <a:cs typeface="Arial"/>
              <a:sym typeface="Arial"/>
            </a:endParaRPr>
          </a:p>
          <a:p>
            <a:pPr indent="-304958" lvl="0" marL="457200" rtl="0" algn="l">
              <a:lnSpc>
                <a:spcPct val="150000"/>
              </a:lnSpc>
              <a:spcBef>
                <a:spcPts val="0"/>
              </a:spcBef>
              <a:spcAft>
                <a:spcPts val="0"/>
              </a:spcAft>
              <a:buClr>
                <a:srgbClr val="000000"/>
              </a:buClr>
              <a:buSzPct val="100000"/>
              <a:buFont typeface="Arial"/>
              <a:buAutoNum type="arabicPeriod"/>
            </a:pPr>
            <a:r>
              <a:rPr lang="en">
                <a:solidFill>
                  <a:srgbClr val="000000"/>
                </a:solidFill>
                <a:latin typeface="Arial"/>
                <a:ea typeface="Arial"/>
                <a:cs typeface="Arial"/>
                <a:sym typeface="Arial"/>
              </a:rPr>
              <a:t>If </a:t>
            </a:r>
            <a:r>
              <a:rPr b="1" lang="en">
                <a:solidFill>
                  <a:srgbClr val="000000"/>
                </a:solidFill>
                <a:latin typeface="Arial"/>
                <a:ea typeface="Arial"/>
                <a:cs typeface="Arial"/>
                <a:sym typeface="Arial"/>
              </a:rPr>
              <a:t>Transaction A</a:t>
            </a:r>
            <a:r>
              <a:rPr lang="en">
                <a:solidFill>
                  <a:srgbClr val="000000"/>
                </a:solidFill>
                <a:latin typeface="Arial"/>
                <a:ea typeface="Arial"/>
                <a:cs typeface="Arial"/>
                <a:sym typeface="Arial"/>
              </a:rPr>
              <a:t> subsequently fails for some reason and rolls back its transaction, the balance reverts to the original $1,000.</a:t>
            </a:r>
            <a:endParaRPr>
              <a:solidFill>
                <a:srgbClr val="000000"/>
              </a:solidFill>
              <a:latin typeface="Arial"/>
              <a:ea typeface="Arial"/>
              <a:cs typeface="Arial"/>
              <a:sym typeface="Arial"/>
            </a:endParaRPr>
          </a:p>
          <a:p>
            <a:pPr indent="-304958" lvl="0" marL="457200" rtl="0" algn="l">
              <a:lnSpc>
                <a:spcPct val="150000"/>
              </a:lnSpc>
              <a:spcBef>
                <a:spcPts val="0"/>
              </a:spcBef>
              <a:spcAft>
                <a:spcPts val="0"/>
              </a:spcAft>
              <a:buClr>
                <a:srgbClr val="000000"/>
              </a:buClr>
              <a:buSzPct val="92857"/>
              <a:buFont typeface="Arial"/>
              <a:buAutoNum type="arabicPeriod"/>
            </a:pPr>
            <a:r>
              <a:rPr lang="en">
                <a:solidFill>
                  <a:srgbClr val="000000"/>
                </a:solidFill>
                <a:latin typeface="Arial"/>
                <a:ea typeface="Arial"/>
                <a:cs typeface="Arial"/>
                <a:sym typeface="Arial"/>
              </a:rPr>
              <a:t>However, </a:t>
            </a:r>
            <a:r>
              <a:rPr b="1" lang="en">
                <a:solidFill>
                  <a:srgbClr val="000000"/>
                </a:solidFill>
                <a:latin typeface="Arial"/>
                <a:ea typeface="Arial"/>
                <a:cs typeface="Arial"/>
                <a:sym typeface="Arial"/>
              </a:rPr>
              <a:t>Transaction B</a:t>
            </a:r>
            <a:r>
              <a:rPr lang="en">
                <a:solidFill>
                  <a:srgbClr val="000000"/>
                </a:solidFill>
                <a:latin typeface="Arial"/>
                <a:ea typeface="Arial"/>
                <a:cs typeface="Arial"/>
                <a:sym typeface="Arial"/>
              </a:rPr>
              <a:t>, which has already read the temporary balance of $1,500, may make decisions based on incorrect data, thinking the account has more money than it actually does.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385" name="Shape 385"/>
        <p:cNvGrpSpPr/>
        <p:nvPr/>
      </p:nvGrpSpPr>
      <p:grpSpPr>
        <a:xfrm>
          <a:off x="0" y="0"/>
          <a:ext cx="0" cy="0"/>
          <a:chOff x="0" y="0"/>
          <a:chExt cx="0" cy="0"/>
        </a:xfrm>
      </p:grpSpPr>
      <p:sp>
        <p:nvSpPr>
          <p:cNvPr id="386" name="Google Shape;386;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Causes and Impact of Dirty Reads</a:t>
            </a:r>
            <a:endParaRPr/>
          </a:p>
        </p:txBody>
      </p:sp>
      <p:sp>
        <p:nvSpPr>
          <p:cNvPr id="387" name="Google Shape;387;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Dirty reads are primarily caused by a low level of transaction isolation, allowing one transaction to see the uncommitted changes made by another. </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impact of a dirty read can be serious in systems where accuracy and data integrity are crucial. </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For example, in financial systems, dirty reads can lead to incorrect fund transfer amounts, incorrect billing, or faulty business decisions based on premature data.</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769425"/>
            <a:ext cx="7030500" cy="61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concurrency control?</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212121"/>
              </a:buClr>
              <a:buSzPts val="1300"/>
              <a:buFont typeface="Arial"/>
              <a:buChar char="●"/>
            </a:pPr>
            <a:r>
              <a:rPr b="1" lang="en">
                <a:solidFill>
                  <a:srgbClr val="212121"/>
                </a:solidFill>
                <a:latin typeface="Arial"/>
                <a:ea typeface="Arial"/>
                <a:cs typeface="Arial"/>
                <a:sym typeface="Arial"/>
              </a:rPr>
              <a:t>Concurrency</a:t>
            </a:r>
            <a:r>
              <a:rPr lang="en">
                <a:solidFill>
                  <a:srgbClr val="212121"/>
                </a:solidFill>
                <a:latin typeface="Arial"/>
                <a:ea typeface="Arial"/>
                <a:cs typeface="Arial"/>
                <a:sym typeface="Arial"/>
              </a:rPr>
              <a:t> in databases refers to the ability of a database management system (DBMS) to handle multiple operations, usually from different users or applications, simultaneously</a:t>
            </a:r>
            <a:endParaRPr>
              <a:solidFill>
                <a:srgbClr val="212121"/>
              </a:solidFill>
              <a:latin typeface="Arial"/>
              <a:ea typeface="Arial"/>
              <a:cs typeface="Arial"/>
              <a:sym typeface="Arial"/>
            </a:endParaRPr>
          </a:p>
          <a:p>
            <a:pPr indent="-311150" lvl="0" marL="457200" rtl="0" algn="l">
              <a:lnSpc>
                <a:spcPct val="150000"/>
              </a:lnSpc>
              <a:spcBef>
                <a:spcPts val="0"/>
              </a:spcBef>
              <a:spcAft>
                <a:spcPts val="0"/>
              </a:spcAft>
              <a:buClr>
                <a:srgbClr val="212121"/>
              </a:buClr>
              <a:buSzPts val="1300"/>
              <a:buFont typeface="Arial"/>
              <a:buChar char="●"/>
            </a:pPr>
            <a:r>
              <a:rPr lang="en">
                <a:solidFill>
                  <a:srgbClr val="000000"/>
                </a:solidFill>
                <a:latin typeface="Arial"/>
                <a:ea typeface="Arial"/>
                <a:cs typeface="Arial"/>
                <a:sym typeface="Arial"/>
              </a:rPr>
              <a:t>The goal of managing </a:t>
            </a:r>
            <a:r>
              <a:rPr b="1" lang="en">
                <a:solidFill>
                  <a:srgbClr val="000000"/>
                </a:solidFill>
                <a:latin typeface="Arial"/>
                <a:ea typeface="Arial"/>
                <a:cs typeface="Arial"/>
                <a:sym typeface="Arial"/>
              </a:rPr>
              <a:t>concurrency</a:t>
            </a:r>
            <a:r>
              <a:rPr lang="en">
                <a:solidFill>
                  <a:srgbClr val="000000"/>
                </a:solidFill>
                <a:latin typeface="Arial"/>
                <a:ea typeface="Arial"/>
                <a:cs typeface="Arial"/>
                <a:sym typeface="Arial"/>
              </a:rPr>
              <a:t> is to ensure that the database remains consistent and reliable even when many operations are occurring at the same time.</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21212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ADCF"/>
        </a:solidFill>
      </p:bgPr>
    </p:bg>
    <p:spTree>
      <p:nvGrpSpPr>
        <p:cNvPr id="391" name="Shape 391"/>
        <p:cNvGrpSpPr/>
        <p:nvPr/>
      </p:nvGrpSpPr>
      <p:grpSpPr>
        <a:xfrm>
          <a:off x="0" y="0"/>
          <a:ext cx="0" cy="0"/>
          <a:chOff x="0" y="0"/>
          <a:chExt cx="0" cy="0"/>
        </a:xfrm>
      </p:grpSpPr>
      <p:sp>
        <p:nvSpPr>
          <p:cNvPr id="392" name="Google Shape;392;p32"/>
          <p:cNvSpPr txBox="1"/>
          <p:nvPr>
            <p:ph type="title"/>
          </p:nvPr>
        </p:nvSpPr>
        <p:spPr>
          <a:xfrm>
            <a:off x="1011750" y="1147425"/>
            <a:ext cx="7120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000000"/>
                </a:solidFill>
              </a:rPr>
              <a:t>Solution to </a:t>
            </a:r>
            <a:r>
              <a:rPr lang="en">
                <a:solidFill>
                  <a:srgbClr val="000000"/>
                </a:solidFill>
              </a:rPr>
              <a:t>concurrency</a:t>
            </a:r>
            <a:r>
              <a:rPr lang="en">
                <a:solidFill>
                  <a:srgbClr val="000000"/>
                </a:solidFill>
              </a:rPr>
              <a:t> issues</a:t>
            </a:r>
            <a:endParaRPr>
              <a:solidFill>
                <a:srgbClr val="000000"/>
              </a:solidFill>
            </a:endParaRPr>
          </a:p>
        </p:txBody>
      </p:sp>
      <p:sp>
        <p:nvSpPr>
          <p:cNvPr id="393" name="Google Shape;393;p32"/>
          <p:cNvSpPr txBox="1"/>
          <p:nvPr>
            <p:ph idx="4294967295" type="body"/>
          </p:nvPr>
        </p:nvSpPr>
        <p:spPr>
          <a:xfrm>
            <a:off x="1051050" y="2571750"/>
            <a:ext cx="7041900" cy="402600"/>
          </a:xfrm>
          <a:prstGeom prst="rect">
            <a:avLst/>
          </a:prstGeom>
        </p:spPr>
        <p:txBody>
          <a:bodyPr anchorCtr="0" anchor="t" bIns="91425" lIns="91425" spcFirstLastPara="1" rIns="91425" wrap="square" tIns="91425">
            <a:normAutofit/>
          </a:bodyPr>
          <a:lstStyle/>
          <a:p>
            <a:pPr indent="0" lvl="0" marL="457200" rtl="0" algn="ctr">
              <a:spcBef>
                <a:spcPts val="0"/>
              </a:spcBef>
              <a:spcAft>
                <a:spcPts val="1200"/>
              </a:spcAft>
              <a:buNone/>
            </a:pPr>
            <a:r>
              <a:rPr lang="en">
                <a:solidFill>
                  <a:srgbClr val="000000"/>
                </a:solidFill>
              </a:rPr>
              <a:t>- Lock-Based concurrency control - </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397" name="Shape 397"/>
        <p:cNvGrpSpPr/>
        <p:nvPr/>
      </p:nvGrpSpPr>
      <p:grpSpPr>
        <a:xfrm>
          <a:off x="0" y="0"/>
          <a:ext cx="0" cy="0"/>
          <a:chOff x="0" y="0"/>
          <a:chExt cx="0" cy="0"/>
        </a:xfrm>
      </p:grpSpPr>
      <p:sp>
        <p:nvSpPr>
          <p:cNvPr id="398" name="Google Shape;398;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Basics of Locking</a:t>
            </a:r>
            <a:endParaRPr/>
          </a:p>
        </p:txBody>
      </p:sp>
      <p:sp>
        <p:nvSpPr>
          <p:cNvPr id="399" name="Google Shape;399;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000000"/>
                </a:solidFill>
              </a:rPr>
              <a:t>Locks are used to control access to shared resources such as database records or tables.</a:t>
            </a:r>
            <a:endParaRPr>
              <a:solidFill>
                <a:srgbClr val="000000"/>
              </a:solidFill>
            </a:endParaRPr>
          </a:p>
          <a:p>
            <a:pPr indent="0" lvl="0" marL="0" rtl="0" algn="l">
              <a:spcBef>
                <a:spcPts val="1200"/>
              </a:spcBef>
              <a:spcAft>
                <a:spcPts val="0"/>
              </a:spcAft>
              <a:buNone/>
            </a:pPr>
            <a:r>
              <a:rPr lang="en">
                <a:solidFill>
                  <a:srgbClr val="000000"/>
                </a:solidFill>
              </a:rPr>
              <a:t>Transactions acquire locks before accessing a resource and release them after completing their operation.</a:t>
            </a:r>
            <a:endParaRPr>
              <a:solidFill>
                <a:srgbClr val="000000"/>
              </a:solidFill>
            </a:endParaRPr>
          </a:p>
          <a:p>
            <a:pPr indent="0" lvl="0" marL="0" rtl="0" algn="l">
              <a:spcBef>
                <a:spcPts val="1200"/>
              </a:spcBef>
              <a:spcAft>
                <a:spcPts val="0"/>
              </a:spcAft>
              <a:buNone/>
            </a:pPr>
            <a:r>
              <a:rPr lang="en">
                <a:solidFill>
                  <a:srgbClr val="000000"/>
                </a:solidFill>
              </a:rPr>
              <a:t>Two primary types of locks:</a:t>
            </a:r>
            <a:endParaRPr>
              <a:solidFill>
                <a:srgbClr val="000000"/>
              </a:solidFill>
            </a:endParaRPr>
          </a:p>
          <a:p>
            <a:pPr indent="0" lvl="0" marL="0" rtl="0" algn="l">
              <a:spcBef>
                <a:spcPts val="1200"/>
              </a:spcBef>
              <a:spcAft>
                <a:spcPts val="0"/>
              </a:spcAft>
              <a:buNone/>
            </a:pPr>
            <a:r>
              <a:rPr lang="en">
                <a:solidFill>
                  <a:srgbClr val="000000"/>
                </a:solidFill>
              </a:rPr>
              <a:t>Read Lock (Shared Lock): Allows concurrent read access but prevents write access by other transactions.</a:t>
            </a:r>
            <a:endParaRPr>
              <a:solidFill>
                <a:srgbClr val="000000"/>
              </a:solidFill>
            </a:endParaRPr>
          </a:p>
          <a:p>
            <a:pPr indent="0" lvl="0" marL="0" rtl="0" algn="l">
              <a:spcBef>
                <a:spcPts val="1200"/>
              </a:spcBef>
              <a:spcAft>
                <a:spcPts val="0"/>
              </a:spcAft>
              <a:buNone/>
            </a:pPr>
            <a:r>
              <a:rPr lang="en">
                <a:solidFill>
                  <a:srgbClr val="000000"/>
                </a:solidFill>
              </a:rPr>
              <a:t>Write Lock (Exclusive Lock): Grants exclusive access, preventing both read and write access by other transactions.</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403" name="Shape 403"/>
        <p:cNvGrpSpPr/>
        <p:nvPr/>
      </p:nvGrpSpPr>
      <p:grpSpPr>
        <a:xfrm>
          <a:off x="0" y="0"/>
          <a:ext cx="0" cy="0"/>
          <a:chOff x="0" y="0"/>
          <a:chExt cx="0" cy="0"/>
        </a:xfrm>
      </p:grpSpPr>
      <p:sp>
        <p:nvSpPr>
          <p:cNvPr id="404" name="Google Shape;404;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Deadlock</a:t>
            </a:r>
            <a:endParaRPr/>
          </a:p>
        </p:txBody>
      </p:sp>
      <p:sp>
        <p:nvSpPr>
          <p:cNvPr id="405" name="Google Shape;405;p34"/>
          <p:cNvSpPr txBox="1"/>
          <p:nvPr>
            <p:ph idx="1" type="body"/>
          </p:nvPr>
        </p:nvSpPr>
        <p:spPr>
          <a:xfrm>
            <a:off x="666225" y="1493375"/>
            <a:ext cx="3746700" cy="33513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A deadlock occurs when two or more transactions are waiting indefinitely for each other to release locks on resources that they need to proceed further. Deadlocks are a result of poor transaction scheduling or inadequate management of concurrent transactions</a:t>
            </a:r>
            <a:endParaRPr/>
          </a:p>
          <a:p>
            <a:pPr indent="-304958" lvl="0" marL="457200" rtl="0" algn="l">
              <a:spcBef>
                <a:spcPts val="0"/>
              </a:spcBef>
              <a:spcAft>
                <a:spcPts val="0"/>
              </a:spcAft>
              <a:buSzPct val="100000"/>
              <a:buChar char="●"/>
            </a:pPr>
            <a:r>
              <a:rPr lang="en"/>
              <a:t>In a deadlock:</a:t>
            </a:r>
            <a:endParaRPr/>
          </a:p>
          <a:p>
            <a:pPr indent="-293211" lvl="1" marL="914400" rtl="0" algn="l">
              <a:spcBef>
                <a:spcPts val="0"/>
              </a:spcBef>
              <a:spcAft>
                <a:spcPts val="0"/>
              </a:spcAft>
              <a:buClr>
                <a:srgbClr val="212121"/>
              </a:buClr>
              <a:buSzPct val="100000"/>
              <a:buChar char="○"/>
            </a:pPr>
            <a:r>
              <a:rPr lang="en">
                <a:solidFill>
                  <a:srgbClr val="212121"/>
                </a:solidFill>
              </a:rPr>
              <a:t>Transactions are effectively stuck and cannot make progress.</a:t>
            </a:r>
            <a:endParaRPr>
              <a:solidFill>
                <a:srgbClr val="212121"/>
              </a:solidFill>
            </a:endParaRPr>
          </a:p>
          <a:p>
            <a:pPr indent="-293211" lvl="1" marL="914400" rtl="0" algn="l">
              <a:spcBef>
                <a:spcPts val="0"/>
              </a:spcBef>
              <a:spcAft>
                <a:spcPts val="0"/>
              </a:spcAft>
              <a:buClr>
                <a:srgbClr val="212121"/>
              </a:buClr>
              <a:buSzPct val="100000"/>
              <a:buChar char="○"/>
            </a:pPr>
            <a:r>
              <a:rPr lang="en">
                <a:solidFill>
                  <a:srgbClr val="212121"/>
                </a:solidFill>
              </a:rPr>
              <a:t>The system may remain in this state indefinitely unless external intervention occurs.</a:t>
            </a:r>
            <a:endParaRPr>
              <a:solidFill>
                <a:srgbClr val="212121"/>
              </a:solidFill>
            </a:endParaRPr>
          </a:p>
          <a:p>
            <a:pPr indent="-293211" lvl="1" marL="914400" rtl="0" algn="l">
              <a:spcBef>
                <a:spcPts val="0"/>
              </a:spcBef>
              <a:spcAft>
                <a:spcPts val="0"/>
              </a:spcAft>
              <a:buClr>
                <a:srgbClr val="212121"/>
              </a:buClr>
              <a:buSzPct val="100000"/>
              <a:buChar char="○"/>
            </a:pPr>
            <a:r>
              <a:rPr lang="en">
                <a:solidFill>
                  <a:srgbClr val="212121"/>
                </a:solidFill>
              </a:rPr>
              <a:t>Deadlocks can significantly impact system performance and throughput, as resources are tied up and cannot be used by other transactions.</a:t>
            </a:r>
            <a:endParaRPr>
              <a:solidFill>
                <a:srgbClr val="212121"/>
              </a:solidFill>
            </a:endParaRPr>
          </a:p>
          <a:p>
            <a:pPr indent="0" lvl="0" marL="457200" rtl="0" algn="l">
              <a:spcBef>
                <a:spcPts val="1200"/>
              </a:spcBef>
              <a:spcAft>
                <a:spcPts val="1200"/>
              </a:spcAft>
              <a:buNone/>
            </a:pPr>
            <a:r>
              <a:t/>
            </a:r>
            <a:endParaRPr/>
          </a:p>
        </p:txBody>
      </p:sp>
      <p:pic>
        <p:nvPicPr>
          <p:cNvPr id="406" name="Google Shape;406;p34"/>
          <p:cNvPicPr preferRelativeResize="0"/>
          <p:nvPr/>
        </p:nvPicPr>
        <p:blipFill>
          <a:blip r:embed="rId3">
            <a:alphaModFix/>
          </a:blip>
          <a:stretch>
            <a:fillRect/>
          </a:stretch>
        </p:blipFill>
        <p:spPr>
          <a:xfrm>
            <a:off x="4655050" y="1450400"/>
            <a:ext cx="4184151" cy="27761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410" name="Shape 410"/>
        <p:cNvGrpSpPr/>
        <p:nvPr/>
      </p:nvGrpSpPr>
      <p:grpSpPr>
        <a:xfrm>
          <a:off x="0" y="0"/>
          <a:ext cx="0" cy="0"/>
          <a:chOff x="0" y="0"/>
          <a:chExt cx="0" cy="0"/>
        </a:xfrm>
      </p:grpSpPr>
      <p:pic>
        <p:nvPicPr>
          <p:cNvPr id="411" name="Google Shape;411;p35"/>
          <p:cNvPicPr preferRelativeResize="0"/>
          <p:nvPr/>
        </p:nvPicPr>
        <p:blipFill>
          <a:blip r:embed="rId3">
            <a:alphaModFix/>
          </a:blip>
          <a:stretch>
            <a:fillRect/>
          </a:stretch>
        </p:blipFill>
        <p:spPr>
          <a:xfrm>
            <a:off x="0" y="5"/>
            <a:ext cx="9143999" cy="514512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415" name="Shape 415"/>
        <p:cNvGrpSpPr/>
        <p:nvPr/>
      </p:nvGrpSpPr>
      <p:grpSpPr>
        <a:xfrm>
          <a:off x="0" y="0"/>
          <a:ext cx="0" cy="0"/>
          <a:chOff x="0" y="0"/>
          <a:chExt cx="0" cy="0"/>
        </a:xfrm>
      </p:grpSpPr>
      <p:sp>
        <p:nvSpPr>
          <p:cNvPr id="416" name="Google Shape;416;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Deadlock example</a:t>
            </a:r>
            <a:endParaRPr/>
          </a:p>
        </p:txBody>
      </p:sp>
      <p:sp>
        <p:nvSpPr>
          <p:cNvPr id="417" name="Google Shape;417;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Transaction A locks Resource 1 and then tries to access Resource 2.</a:t>
            </a:r>
            <a:endParaRPr>
              <a:solidFill>
                <a:srgbClr val="000000"/>
              </a:solidFill>
            </a:endParaRPr>
          </a:p>
          <a:p>
            <a:pPr indent="0" lvl="0" marL="0" rtl="0" algn="l">
              <a:spcBef>
                <a:spcPts val="1200"/>
              </a:spcBef>
              <a:spcAft>
                <a:spcPts val="0"/>
              </a:spcAft>
              <a:buNone/>
            </a:pPr>
            <a:r>
              <a:rPr lang="en">
                <a:solidFill>
                  <a:srgbClr val="000000"/>
                </a:solidFill>
              </a:rPr>
              <a:t>At the same time, Transaction B locks Resource 2 and then tries to access Resource 1.</a:t>
            </a:r>
            <a:endParaRPr>
              <a:solidFill>
                <a:srgbClr val="000000"/>
              </a:solidFill>
            </a:endParaRPr>
          </a:p>
          <a:p>
            <a:pPr indent="0" lvl="0" marL="0" rtl="0" algn="l">
              <a:spcBef>
                <a:spcPts val="1200"/>
              </a:spcBef>
              <a:spcAft>
                <a:spcPts val="0"/>
              </a:spcAft>
              <a:buNone/>
            </a:pPr>
            <a:r>
              <a:rPr lang="en">
                <a:solidFill>
                  <a:srgbClr val="000000"/>
                </a:solidFill>
              </a:rPr>
              <a:t>Now, both transactions are holding a resource that the other needs. They cannot proceed because each is waiting for the other to release the resource it needs to continue. This situation results in a deadlock.</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421" name="Shape 421"/>
        <p:cNvGrpSpPr/>
        <p:nvPr/>
      </p:nvGrpSpPr>
      <p:grpSpPr>
        <a:xfrm>
          <a:off x="0" y="0"/>
          <a:ext cx="0" cy="0"/>
          <a:chOff x="0" y="0"/>
          <a:chExt cx="0" cy="0"/>
        </a:xfrm>
      </p:grpSpPr>
      <p:sp>
        <p:nvSpPr>
          <p:cNvPr id="422" name="Google Shape;422;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Managing Deadlocks</a:t>
            </a:r>
            <a:endParaRPr/>
          </a:p>
        </p:txBody>
      </p:sp>
      <p:sp>
        <p:nvSpPr>
          <p:cNvPr id="423" name="Google Shape;423;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212121"/>
                </a:solidFill>
              </a:rPr>
              <a:t>DBMS employs various techniques to manage deadlocks, including deadlock detection, prevention, and resolution.</a:t>
            </a:r>
            <a:endParaRPr>
              <a:solidFill>
                <a:srgbClr val="212121"/>
              </a:solidFill>
            </a:endParaRPr>
          </a:p>
          <a:p>
            <a:pPr indent="0" lvl="0" marL="0" rtl="0" algn="l">
              <a:spcBef>
                <a:spcPts val="1200"/>
              </a:spcBef>
              <a:spcAft>
                <a:spcPts val="0"/>
              </a:spcAft>
              <a:buNone/>
            </a:pPr>
            <a:r>
              <a:rPr lang="en">
                <a:solidFill>
                  <a:srgbClr val="212121"/>
                </a:solidFill>
              </a:rPr>
              <a:t>Deadlock detection involves periodically checking for deadlock situations and taking corrective action.</a:t>
            </a:r>
            <a:endParaRPr>
              <a:solidFill>
                <a:srgbClr val="212121"/>
              </a:solidFill>
            </a:endParaRPr>
          </a:p>
          <a:p>
            <a:pPr indent="0" lvl="0" marL="0" rtl="0" algn="l">
              <a:spcBef>
                <a:spcPts val="1200"/>
              </a:spcBef>
              <a:spcAft>
                <a:spcPts val="0"/>
              </a:spcAft>
              <a:buNone/>
            </a:pPr>
            <a:r>
              <a:rPr lang="en">
                <a:solidFill>
                  <a:srgbClr val="212121"/>
                </a:solidFill>
              </a:rPr>
              <a:t>Deadlock prevention techniques aim to avoid deadlocks by enforcing strict lock ordering or using timestamp-based protocols.</a:t>
            </a:r>
            <a:endParaRPr>
              <a:solidFill>
                <a:srgbClr val="212121"/>
              </a:solidFill>
            </a:endParaRPr>
          </a:p>
          <a:p>
            <a:pPr indent="0" lvl="0" marL="0" rtl="0" algn="l">
              <a:spcBef>
                <a:spcPts val="1200"/>
              </a:spcBef>
              <a:spcAft>
                <a:spcPts val="0"/>
              </a:spcAft>
              <a:buNone/>
            </a:pPr>
            <a:r>
              <a:rPr lang="en">
                <a:solidFill>
                  <a:srgbClr val="212121"/>
                </a:solidFill>
              </a:rPr>
              <a:t>Deadlock resolution involves aborting one or more transactions involved in the deadlock and rolling back their changes to break the deadlock.</a:t>
            </a:r>
            <a:endParaRPr>
              <a:solidFill>
                <a:srgbClr val="212121"/>
              </a:solidFill>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ADCF"/>
        </a:solidFill>
      </p:bgPr>
    </p:bg>
    <p:spTree>
      <p:nvGrpSpPr>
        <p:cNvPr id="427" name="Shape 427"/>
        <p:cNvGrpSpPr/>
        <p:nvPr/>
      </p:nvGrpSpPr>
      <p:grpSpPr>
        <a:xfrm>
          <a:off x="0" y="0"/>
          <a:ext cx="0" cy="0"/>
          <a:chOff x="0" y="0"/>
          <a:chExt cx="0" cy="0"/>
        </a:xfrm>
      </p:grpSpPr>
      <p:sp>
        <p:nvSpPr>
          <p:cNvPr id="428" name="Google Shape;428;p38"/>
          <p:cNvSpPr txBox="1"/>
          <p:nvPr>
            <p:ph type="title"/>
          </p:nvPr>
        </p:nvSpPr>
        <p:spPr>
          <a:xfrm>
            <a:off x="824000" y="1635300"/>
            <a:ext cx="34113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 for your patience</a:t>
            </a:r>
            <a:endParaRPr/>
          </a:p>
        </p:txBody>
      </p:sp>
      <p:pic>
        <p:nvPicPr>
          <p:cNvPr id="429" name="Google Shape;429;p38"/>
          <p:cNvPicPr preferRelativeResize="0"/>
          <p:nvPr/>
        </p:nvPicPr>
        <p:blipFill>
          <a:blip r:embed="rId3">
            <a:alphaModFix/>
          </a:blip>
          <a:stretch>
            <a:fillRect/>
          </a:stretch>
        </p:blipFill>
        <p:spPr>
          <a:xfrm>
            <a:off x="4607975" y="183813"/>
            <a:ext cx="3725325" cy="4775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ADCF"/>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500">
                <a:solidFill>
                  <a:srgbClr val="000000"/>
                </a:solidFill>
              </a:rPr>
              <a:t>Transactions</a:t>
            </a:r>
            <a:endParaRPr sz="3500">
              <a:solidFill>
                <a:srgbClr val="000000"/>
              </a:solidFill>
            </a:endParaRPr>
          </a:p>
        </p:txBody>
      </p:sp>
      <p:pic>
        <p:nvPicPr>
          <p:cNvPr id="290" name="Google Shape;290;p15"/>
          <p:cNvPicPr preferRelativeResize="0"/>
          <p:nvPr/>
        </p:nvPicPr>
        <p:blipFill>
          <a:blip r:embed="rId3">
            <a:alphaModFix/>
          </a:blip>
          <a:stretch>
            <a:fillRect/>
          </a:stretch>
        </p:blipFill>
        <p:spPr>
          <a:xfrm>
            <a:off x="4572000" y="1038251"/>
            <a:ext cx="3255700" cy="306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1204900" y="760425"/>
            <a:ext cx="7030500" cy="58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Transactions - short overview</a:t>
            </a:r>
            <a:endParaRPr/>
          </a:p>
        </p:txBody>
      </p:sp>
      <p:sp>
        <p:nvSpPr>
          <p:cNvPr id="296" name="Google Shape;296;p16"/>
          <p:cNvSpPr txBox="1"/>
          <p:nvPr>
            <p:ph idx="1" type="body"/>
          </p:nvPr>
        </p:nvSpPr>
        <p:spPr>
          <a:xfrm>
            <a:off x="816675" y="1597875"/>
            <a:ext cx="7807800" cy="28227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Transactions</a:t>
            </a:r>
            <a:r>
              <a:rPr lang="en">
                <a:solidFill>
                  <a:srgbClr val="000000"/>
                </a:solidFill>
                <a:latin typeface="Arial"/>
                <a:ea typeface="Arial"/>
                <a:cs typeface="Arial"/>
                <a:sym typeface="Arial"/>
              </a:rPr>
              <a:t> are sets of actions that are treated as a single unit. They ensure that all actions are either completed successfully or none of them are.</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Example</a:t>
            </a:r>
            <a:r>
              <a:rPr b="1" lang="en">
                <a:solidFill>
                  <a:srgbClr val="000000"/>
                </a:solidFill>
                <a:latin typeface="Arial"/>
                <a:ea typeface="Arial"/>
                <a:cs typeface="Arial"/>
                <a:sym typeface="Arial"/>
              </a:rPr>
              <a:t>:</a:t>
            </a:r>
            <a:r>
              <a:rPr lang="en">
                <a:solidFill>
                  <a:srgbClr val="000000"/>
                </a:solidFill>
                <a:latin typeface="Arial"/>
                <a:ea typeface="Arial"/>
                <a:cs typeface="Arial"/>
                <a:sym typeface="Arial"/>
              </a:rPr>
              <a:t> a transaction </a:t>
            </a:r>
            <a:r>
              <a:rPr lang="en">
                <a:solidFill>
                  <a:srgbClr val="000000"/>
                </a:solidFill>
                <a:latin typeface="Arial"/>
                <a:ea typeface="Arial"/>
                <a:cs typeface="Arial"/>
                <a:sym typeface="Arial"/>
              </a:rPr>
              <a:t>which</a:t>
            </a:r>
            <a:r>
              <a:rPr lang="en">
                <a:solidFill>
                  <a:srgbClr val="000000"/>
                </a:solidFill>
                <a:latin typeface="Arial"/>
                <a:ea typeface="Arial"/>
                <a:cs typeface="Arial"/>
                <a:sym typeface="Arial"/>
              </a:rPr>
              <a:t> transfers money from one account to another</a:t>
            </a:r>
            <a:endParaRPr>
              <a:solidFill>
                <a:srgbClr val="000000"/>
              </a:solidFill>
              <a:latin typeface="Arial"/>
              <a:ea typeface="Arial"/>
              <a:cs typeface="Arial"/>
              <a:sym typeface="Arial"/>
            </a:endParaRPr>
          </a:p>
          <a:p>
            <a:pPr indent="-298450" lvl="1" marL="914400" rtl="0" algn="l">
              <a:lnSpc>
                <a:spcPct val="150000"/>
              </a:lnSpc>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Check account balance:</a:t>
            </a:r>
            <a:r>
              <a:rPr lang="en">
                <a:solidFill>
                  <a:srgbClr val="000000"/>
                </a:solidFill>
                <a:latin typeface="Arial"/>
                <a:ea typeface="Arial"/>
                <a:cs typeface="Arial"/>
                <a:sym typeface="Arial"/>
              </a:rPr>
              <a:t> The system checks the balance of the source account to ensure that there are sufficient funds for the transfer. </a:t>
            </a:r>
            <a:endParaRPr>
              <a:solidFill>
                <a:srgbClr val="000000"/>
              </a:solidFill>
              <a:latin typeface="Arial"/>
              <a:ea typeface="Arial"/>
              <a:cs typeface="Arial"/>
              <a:sym typeface="Arial"/>
            </a:endParaRPr>
          </a:p>
          <a:p>
            <a:pPr indent="-298450" lvl="1" marL="914400" rtl="0" algn="l">
              <a:lnSpc>
                <a:spcPct val="150000"/>
              </a:lnSpc>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Take money from source account:</a:t>
            </a:r>
            <a:r>
              <a:rPr lang="en">
                <a:solidFill>
                  <a:srgbClr val="000000"/>
                </a:solidFill>
                <a:latin typeface="Arial"/>
                <a:ea typeface="Arial"/>
                <a:cs typeface="Arial"/>
                <a:sym typeface="Arial"/>
              </a:rPr>
              <a:t> If the balance check is successful, the system debits the source account by the transfer amount. </a:t>
            </a:r>
            <a:endParaRPr>
              <a:solidFill>
                <a:srgbClr val="000000"/>
              </a:solidFill>
              <a:latin typeface="Arial"/>
              <a:ea typeface="Arial"/>
              <a:cs typeface="Arial"/>
              <a:sym typeface="Arial"/>
            </a:endParaRPr>
          </a:p>
          <a:p>
            <a:pPr indent="-298450" lvl="1" marL="914400" rtl="0" algn="l">
              <a:lnSpc>
                <a:spcPct val="150000"/>
              </a:lnSpc>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Credit Destination Account:</a:t>
            </a:r>
            <a:r>
              <a:rPr lang="en">
                <a:solidFill>
                  <a:srgbClr val="000000"/>
                </a:solidFill>
                <a:latin typeface="Arial"/>
                <a:ea typeface="Arial"/>
                <a:cs typeface="Arial"/>
                <a:sym typeface="Arial"/>
              </a:rPr>
              <a:t> After debiting the source account, the system adds to the destination account the same amount.</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Obs:</a:t>
            </a:r>
            <a:r>
              <a:rPr lang="en">
                <a:solidFill>
                  <a:srgbClr val="000000"/>
                </a:solidFill>
                <a:latin typeface="Arial"/>
                <a:ea typeface="Arial"/>
                <a:cs typeface="Arial"/>
                <a:sym typeface="Arial"/>
              </a:rPr>
              <a:t> If one step fails, the entire transaction is cancelled and changes are rolled back</a:t>
            </a:r>
            <a:endParaRPr>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ADCF"/>
        </a:solidFill>
      </p:bgPr>
    </p:bg>
    <p:spTree>
      <p:nvGrpSpPr>
        <p:cNvPr id="300" name="Shape 300"/>
        <p:cNvGrpSpPr/>
        <p:nvPr/>
      </p:nvGrpSpPr>
      <p:grpSpPr>
        <a:xfrm>
          <a:off x="0" y="0"/>
          <a:ext cx="0" cy="0"/>
          <a:chOff x="0" y="0"/>
          <a:chExt cx="0" cy="0"/>
        </a:xfrm>
      </p:grpSpPr>
      <p:sp>
        <p:nvSpPr>
          <p:cNvPr id="301" name="Google Shape;301;p17"/>
          <p:cNvSpPr txBox="1"/>
          <p:nvPr>
            <p:ph type="title"/>
          </p:nvPr>
        </p:nvSpPr>
        <p:spPr>
          <a:xfrm>
            <a:off x="228025" y="309575"/>
            <a:ext cx="6855900" cy="928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300">
                <a:solidFill>
                  <a:srgbClr val="000000"/>
                </a:solidFill>
              </a:rPr>
              <a:t>C</a:t>
            </a:r>
            <a:r>
              <a:rPr lang="en" sz="3300">
                <a:solidFill>
                  <a:srgbClr val="000000"/>
                </a:solidFill>
              </a:rPr>
              <a:t>oncurrency issues</a:t>
            </a:r>
            <a:endParaRPr sz="3300">
              <a:solidFill>
                <a:srgbClr val="000000"/>
              </a:solidFill>
            </a:endParaRPr>
          </a:p>
        </p:txBody>
      </p:sp>
      <p:pic>
        <p:nvPicPr>
          <p:cNvPr id="302" name="Google Shape;302;p17"/>
          <p:cNvPicPr preferRelativeResize="0"/>
          <p:nvPr/>
        </p:nvPicPr>
        <p:blipFill>
          <a:blip r:embed="rId3">
            <a:alphaModFix/>
          </a:blip>
          <a:stretch>
            <a:fillRect/>
          </a:stretch>
        </p:blipFill>
        <p:spPr>
          <a:xfrm>
            <a:off x="2854350" y="1402850"/>
            <a:ext cx="3435305" cy="3476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concurrency issues?</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Concurrency issues arise when multiple transactions or operations attempt to access and manipulate the same data concurrently in a database </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These issues can lead to inconsistencies, data corruption, and unexpected outcomes if not properly managed </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Concurrency issues are especially prominent in multi-user database environments where the integrity and accuracy of data are paramount</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738975"/>
            <a:ext cx="7030500" cy="65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Examples of </a:t>
            </a:r>
            <a:r>
              <a:rPr lang="en"/>
              <a:t>concurrency</a:t>
            </a:r>
            <a:r>
              <a:rPr lang="en"/>
              <a:t> issues</a:t>
            </a:r>
            <a:endParaRPr/>
          </a:p>
        </p:txBody>
      </p:sp>
      <p:sp>
        <p:nvSpPr>
          <p:cNvPr id="314" name="Google Shape;314;p19"/>
          <p:cNvSpPr txBox="1"/>
          <p:nvPr>
            <p:ph idx="1" type="body"/>
          </p:nvPr>
        </p:nvSpPr>
        <p:spPr>
          <a:xfrm>
            <a:off x="1258850" y="1492675"/>
            <a:ext cx="7030500" cy="34800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50000"/>
              </a:lnSpc>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Online Ticket Booking: In an online ticket booking system, multiple users may try to book the last available seat for a popular event simultaneously. Without proper concurrency control, it's possible for two or more users to reserve the same seat, resulting in overbooking and customer dissatisfaction.</a:t>
            </a:r>
            <a:endParaRPr>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a:solidFill>
                <a:srgbClr val="000000"/>
              </a:solidFill>
              <a:latin typeface="Arial"/>
              <a:ea typeface="Arial"/>
              <a:cs typeface="Arial"/>
              <a:sym typeface="Arial"/>
            </a:endParaRPr>
          </a:p>
          <a:p>
            <a:pPr indent="-304958" lvl="0" marL="457200" rtl="0" algn="l">
              <a:lnSpc>
                <a:spcPct val="150000"/>
              </a:lnSpc>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Inventory Management: In a retail environment, concurrent updates to inventory levels can lead to inconsistencies. For example, if two employees simultaneously update the inventory count for the same product, the system may not accurately reflect the actual stock levels, leading to issues like </a:t>
            </a:r>
            <a:r>
              <a:rPr lang="en">
                <a:solidFill>
                  <a:srgbClr val="000000"/>
                </a:solidFill>
                <a:latin typeface="Arial"/>
                <a:ea typeface="Arial"/>
                <a:cs typeface="Arial"/>
                <a:sym typeface="Arial"/>
              </a:rPr>
              <a:t>stock outs</a:t>
            </a:r>
            <a:r>
              <a:rPr lang="en">
                <a:solidFill>
                  <a:srgbClr val="000000"/>
                </a:solidFill>
                <a:latin typeface="Arial"/>
                <a:ea typeface="Arial"/>
                <a:cs typeface="Arial"/>
                <a:sym typeface="Arial"/>
              </a:rPr>
              <a:t> or excess inventory.</a:t>
            </a:r>
            <a:endParaRPr>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a:solidFill>
                <a:srgbClr val="000000"/>
              </a:solidFill>
              <a:latin typeface="Arial"/>
              <a:ea typeface="Arial"/>
              <a:cs typeface="Arial"/>
              <a:sym typeface="Arial"/>
            </a:endParaRPr>
          </a:p>
          <a:p>
            <a:pPr indent="-304958" lvl="0" marL="457200" rtl="0" algn="l">
              <a:lnSpc>
                <a:spcPct val="150000"/>
              </a:lnSpc>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Social Media Interactions: On social media platforms, multiple users may attempt to like or comment on the same post simultaneously. Without proper concurrency control, race conditions can occur, leading to inconsistent display of likes or comments, or even loss of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ADCF"/>
        </a:solidFill>
      </p:bgPr>
    </p:bg>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751425"/>
            <a:ext cx="7030500" cy="60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Types of </a:t>
            </a:r>
            <a:r>
              <a:rPr lang="en">
                <a:solidFill>
                  <a:srgbClr val="000000"/>
                </a:solidFill>
              </a:rPr>
              <a:t>concurrency</a:t>
            </a:r>
            <a:r>
              <a:rPr lang="en">
                <a:solidFill>
                  <a:srgbClr val="000000"/>
                </a:solidFill>
              </a:rPr>
              <a:t> issues</a:t>
            </a:r>
            <a:endParaRPr>
              <a:solidFill>
                <a:srgbClr val="000000"/>
              </a:solidFill>
            </a:endParaRPr>
          </a:p>
        </p:txBody>
      </p:sp>
      <p:sp>
        <p:nvSpPr>
          <p:cNvPr id="320" name="Google Shape;320;p20"/>
          <p:cNvSpPr txBox="1"/>
          <p:nvPr>
            <p:ph idx="1" type="body"/>
          </p:nvPr>
        </p:nvSpPr>
        <p:spPr>
          <a:xfrm>
            <a:off x="1303800" y="1396575"/>
            <a:ext cx="7030500" cy="3333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Char char="●"/>
            </a:pPr>
            <a:r>
              <a:rPr lang="en" sz="2000">
                <a:solidFill>
                  <a:srgbClr val="000000"/>
                </a:solidFill>
              </a:rPr>
              <a:t>Dirty Write</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Lost Update</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Unrepeatable Reads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Phantom Reads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Dirty Reads</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E7E7"/>
        </a:solidFill>
      </p:bgPr>
    </p:bg>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romanUcPeriod"/>
            </a:pPr>
            <a:r>
              <a:rPr lang="en"/>
              <a:t>Dirty write</a:t>
            </a:r>
            <a:endParaRPr/>
          </a:p>
        </p:txBody>
      </p:sp>
      <p:sp>
        <p:nvSpPr>
          <p:cNvPr id="326" name="Google Shape;326;p21"/>
          <p:cNvSpPr txBox="1"/>
          <p:nvPr>
            <p:ph idx="1" type="body"/>
          </p:nvPr>
        </p:nvSpPr>
        <p:spPr>
          <a:xfrm>
            <a:off x="828650" y="1818275"/>
            <a:ext cx="7505700" cy="2713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A dirty write, also known as a write-write conflict, occurs when two transactions concurrently attempt to update the same data item, and one transaction overwrites the changes made by the other before either transaction commits </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This can lead to data corruption because the overwritten data might never have been intended to be discarded </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Dirty writes are a particular type of concurrency issue that databases must handle to maintain data integrity</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